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3.xml" ContentType="application/vnd.openxmlformats-officedocument.presentationml.notesSlide+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notesSlides/notesSlide7.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notesSlides/notesSlide8.xml" ContentType="application/vnd.openxmlformats-officedocument.presentationml.notesSlide+xml"/>
  <Override PartName="/ppt/charts/chart12.xml" ContentType="application/vnd.openxmlformats-officedocument.drawingml.chart+xml"/>
  <Override PartName="/ppt/ink/ink1.xml" ContentType="application/inkml+xml"/>
  <Override PartName="/ppt/ink/ink2.xml" ContentType="application/inkml+xml"/>
  <Override PartName="/ppt/charts/chart1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Lst>
  <p:notesMasterIdLst>
    <p:notesMasterId r:id="rId59"/>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309"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Lst>
  <p:sldSz cx="9144000" cy="6858000" type="screen4x3"/>
  <p:notesSz cx="6797675" cy="9926638"/>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159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5.xml"/><Relationship Id="rId61"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1.xlsx"/></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c:style val="2"/>
  <c:chart>
    <c:title>
      <c:tx>
        <c:rich>
          <a:bodyPr rot="0"/>
          <a:lstStyle/>
          <a:p>
            <a:pPr>
              <a:defRPr sz="2200" b="1" strike="noStrike" spc="-1">
                <a:solidFill>
                  <a:srgbClr val="404040"/>
                </a:solidFill>
                <a:latin typeface="Calibri"/>
              </a:defRPr>
            </a:pPr>
            <a:r>
              <a:rPr lang="pl-PL" sz="2200" b="1" strike="noStrike" spc="-1">
                <a:solidFill>
                  <a:srgbClr val="404040"/>
                </a:solidFill>
                <a:latin typeface="Calibri"/>
              </a:rPr>
              <a:t>WYDATKI FUNDUSZU PRACY 2025</a:t>
            </a:r>
          </a:p>
        </c:rich>
      </c:tx>
      <c:overlay val="0"/>
    </c:title>
    <c:autoTitleDeleted val="0"/>
    <c:view3D>
      <c:rotX val="50"/>
      <c:rotY val="0"/>
      <c:rAngAx val="0"/>
    </c:view3D>
    <c:floor>
      <c:thickness val="0"/>
      <c:spPr>
        <a:solidFill>
          <a:srgbClr val="D9D9D9"/>
        </a:solidFill>
        <a:ln>
          <a:noFill/>
        </a:ln>
      </c:spPr>
    </c:floor>
    <c:sideWall>
      <c:thickness val="0"/>
    </c:sideWall>
    <c:backWall>
      <c:thickness val="0"/>
      <c:spPr>
        <a:solidFill>
          <a:srgbClr val="D9D9D9"/>
        </a:solidFill>
        <a:ln>
          <a:noFill/>
        </a:ln>
      </c:spPr>
    </c:backWall>
    <c:plotArea>
      <c:layout/>
      <c:pie3DChart>
        <c:varyColors val="1"/>
        <c:dLbls>
          <c:showLegendKey val="0"/>
          <c:showVal val="0"/>
          <c:showCatName val="0"/>
          <c:showSerName val="0"/>
          <c:showPercent val="0"/>
          <c:showBubbleSize val="0"/>
          <c:showLeaderLines val="0"/>
        </c:dLbls>
      </c:pie3DChart>
      <c:spPr>
        <a:solidFill>
          <a:srgbClr val="D9D9D9"/>
        </a:solidFill>
        <a:ln>
          <a:noFill/>
        </a:ln>
      </c:spPr>
    </c:plotArea>
    <c:plotVisOnly val="1"/>
    <c:dispBlanksAs val="gap"/>
    <c:showDLblsOverMax val="1"/>
  </c:chart>
  <c:spPr>
    <a:ln w="9360">
      <a:solidFill>
        <a:srgbClr val="BFBFBF"/>
      </a:solidFill>
      <a:round/>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US"/>
              <a:t>WYDATKI FUNDUSZU PRACY</a:t>
            </a:r>
            <a:r>
              <a:rPr lang="pl-PL"/>
              <a:t> 2025</a:t>
            </a:r>
            <a:endParaRPr lang="en-US"/>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Arkusz1!$B$1</c:f>
              <c:strCache>
                <c:ptCount val="1"/>
                <c:pt idx="0">
                  <c:v>WYDATKI FUNDUSZU PRACY</c:v>
                </c:pt>
              </c:strCache>
            </c:strRef>
          </c:tx>
          <c:dPt>
            <c:idx val="0"/>
            <c:bubble3D val="0"/>
            <c:spPr>
              <a:solidFill>
                <a:schemeClr val="accent6"/>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2840-47B2-A32A-039C78D18134}"/>
              </c:ext>
            </c:extLst>
          </c:dPt>
          <c:dPt>
            <c:idx val="1"/>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2840-47B2-A32A-039C78D18134}"/>
              </c:ext>
            </c:extLst>
          </c:dPt>
          <c:dPt>
            <c:idx val="2"/>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2840-47B2-A32A-039C78D18134}"/>
              </c:ext>
            </c:extLst>
          </c:dPt>
          <c:dPt>
            <c:idx val="3"/>
            <c:bubble3D val="0"/>
            <c:spPr>
              <a:solidFill>
                <a:schemeClr val="accent6">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2840-47B2-A32A-039C78D18134}"/>
              </c:ext>
            </c:extLst>
          </c:dPt>
          <c:dLbls>
            <c:dLbl>
              <c:idx val="0"/>
              <c:tx>
                <c:rich>
                  <a:bodyPr/>
                  <a:lstStyle/>
                  <a:p>
                    <a:fld id="{643F7DF2-F520-4989-B338-0E1F8F0F8242}" type="CATEGORYNAME">
                      <a:rPr lang="pl-PL"/>
                      <a:pPr/>
                      <a:t>[NAZWA KATEGORII]</a:t>
                    </a:fld>
                    <a:r>
                      <a:rPr lang="pl-PL" baseline="0"/>
                      <a:t>
</a:t>
                    </a:r>
                  </a:p>
                </c:rich>
              </c:tx>
              <c:dLblPos val="ctr"/>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2840-47B2-A32A-039C78D18134}"/>
                </c:ext>
              </c:extLst>
            </c:dLbl>
            <c:dLbl>
              <c:idx val="1"/>
              <c:layout>
                <c:manualLayout>
                  <c:x val="-0.14396734873149689"/>
                  <c:y val="-0.30634728048531767"/>
                </c:manualLayout>
              </c:layout>
              <c:tx>
                <c:rich>
                  <a:bodyPr/>
                  <a:lstStyle/>
                  <a:p>
                    <a:r>
                      <a:rPr lang="en-US"/>
                      <a:t>Świadczenia integracyjne  </a:t>
                    </a:r>
                    <a:r>
                      <a:rPr lang="en-US" baseline="0" dirty="0"/>
                      <a:t>
</a:t>
                    </a:r>
                    <a:fld id="{D551AFD2-BF89-40F6-B34D-4E00374DD881}" type="PERCENTAGE">
                      <a:rPr lang="en-US" baseline="0"/>
                      <a:pPr/>
                      <a:t>[PROCENTOWE]</a:t>
                    </a:fld>
                    <a:endParaRPr lang="en-US" baseline="0" dirty="0"/>
                  </a:p>
                </c:rich>
              </c:tx>
              <c:dLblPos val="bestFit"/>
              <c:showLegendKey val="0"/>
              <c:showVal val="0"/>
              <c:showCatName val="1"/>
              <c:showSerName val="0"/>
              <c:showPercent val="1"/>
              <c:showBubbleSize val="0"/>
              <c:extLst>
                <c:ext xmlns:c15="http://schemas.microsoft.com/office/drawing/2012/chart" uri="{CE6537A1-D6FC-4f65-9D91-7224C49458BB}">
                  <c15:layout>
                    <c:manualLayout>
                      <c:w val="0.20300404474832362"/>
                      <c:h val="0.10503817038106396"/>
                    </c:manualLayout>
                  </c15:layout>
                  <c15:dlblFieldTable/>
                  <c15:showDataLabelsRange val="0"/>
                </c:ext>
                <c:ext xmlns:c16="http://schemas.microsoft.com/office/drawing/2014/chart" uri="{C3380CC4-5D6E-409C-BE32-E72D297353CC}">
                  <c16:uniqueId val="{00000003-2840-47B2-A32A-039C78D18134}"/>
                </c:ext>
              </c:extLst>
            </c:dLbl>
            <c:dLbl>
              <c:idx val="2"/>
              <c:tx>
                <c:rich>
                  <a:bodyPr/>
                  <a:lstStyle/>
                  <a:p>
                    <a:r>
                      <a:rPr lang="pl-PL" dirty="0"/>
                      <a:t>Aktywne formy przeciwdziałaniu bezrobociu + KFS</a:t>
                    </a:r>
                    <a:r>
                      <a:rPr lang="pl-PL" baseline="0" dirty="0"/>
                      <a:t>
</a:t>
                    </a:r>
                    <a:fld id="{5152C580-5F2C-43B5-BF77-A9E88579E62F}" type="PERCENTAGE">
                      <a:rPr lang="pl-PL" baseline="0" dirty="0"/>
                      <a:pPr/>
                      <a:t>[PROCENTOWE]</a:t>
                    </a:fld>
                    <a:endParaRPr lang="pl-PL" baseline="0" dirty="0"/>
                  </a:p>
                </c:rich>
              </c:tx>
              <c:dLblPos val="ctr"/>
              <c:showLegendKey val="0"/>
              <c:showVal val="0"/>
              <c:showCatName val="1"/>
              <c:showSerName val="0"/>
              <c:showPercent val="1"/>
              <c:showBubbleSize val="0"/>
              <c:extLst>
                <c:ext xmlns:c15="http://schemas.microsoft.com/office/drawing/2012/chart" uri="{CE6537A1-D6FC-4f65-9D91-7224C49458BB}">
                  <c15:layout>
                    <c:manualLayout>
                      <c:w val="0.21421395739456442"/>
                      <c:h val="0.13801929913661756"/>
                    </c:manualLayout>
                  </c15:layout>
                  <c15:dlblFieldTable/>
                  <c15:showDataLabelsRange val="0"/>
                </c:ext>
                <c:ext xmlns:c16="http://schemas.microsoft.com/office/drawing/2014/chart" uri="{C3380CC4-5D6E-409C-BE32-E72D297353CC}">
                  <c16:uniqueId val="{00000005-2840-47B2-A32A-039C78D18134}"/>
                </c:ext>
              </c:extLst>
            </c:dLbl>
            <c:dLbl>
              <c:idx val="3"/>
              <c:layout>
                <c:manualLayout>
                  <c:x val="2.928711781553462E-2"/>
                  <c:y val="0.15813295049647486"/>
                </c:manualLayout>
              </c:layout>
              <c:tx>
                <c:rich>
                  <a:bodyPr/>
                  <a:lstStyle/>
                  <a:p>
                    <a:fld id="{9C466A91-2716-47D7-BF61-7FBA632C378B}" type="CATEGORYNAME">
                      <a:rPr lang="en-US"/>
                      <a:pPr/>
                      <a:t>[NAZWA KATEGORII]</a:t>
                    </a:fld>
                    <a:r>
                      <a:rPr lang="en-US" baseline="0" dirty="0"/>
                      <a:t>
</a:t>
                    </a: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2840-47B2-A32A-039C78D18134}"/>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pl-PL"/>
              </a:p>
            </c:txPr>
            <c:dLblPos val="ctr"/>
            <c:showLegendKey val="0"/>
            <c:showVal val="0"/>
            <c:showCatName val="1"/>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Arkusz1!$A$2:$A$5</c:f>
              <c:strCache>
                <c:ptCount val="4"/>
                <c:pt idx="0">
                  <c:v>zasiłki dla bezrobotnych ze składkami-  27%</c:v>
                </c:pt>
                <c:pt idx="1">
                  <c:v>świadczenia integracyjne-24%</c:v>
                </c:pt>
                <c:pt idx="2">
                  <c:v>aktywne formy przeciwdziałaniu bezrobociu+KFS -46%</c:v>
                </c:pt>
                <c:pt idx="3">
                  <c:v>pozostałe - 3%</c:v>
                </c:pt>
              </c:strCache>
            </c:strRef>
          </c:cat>
          <c:val>
            <c:numRef>
              <c:f>Arkusz1!$B$2:$B$5</c:f>
              <c:numCache>
                <c:formatCode>General</c:formatCode>
                <c:ptCount val="4"/>
                <c:pt idx="0">
                  <c:v>27</c:v>
                </c:pt>
                <c:pt idx="1">
                  <c:v>25</c:v>
                </c:pt>
                <c:pt idx="2">
                  <c:v>45</c:v>
                </c:pt>
                <c:pt idx="3">
                  <c:v>3</c:v>
                </c:pt>
              </c:numCache>
            </c:numRef>
          </c:val>
          <c:extLst>
            <c:ext xmlns:c16="http://schemas.microsoft.com/office/drawing/2014/chart" uri="{C3380CC4-5D6E-409C-BE32-E72D297353CC}">
              <c16:uniqueId val="{00000008-2840-47B2-A32A-039C78D18134}"/>
            </c:ext>
          </c:extLst>
        </c:ser>
        <c:dLbls>
          <c:dLblPos val="ctr"/>
          <c:showLegendKey val="0"/>
          <c:showVal val="0"/>
          <c:showCatName val="1"/>
          <c:showSerName val="0"/>
          <c:showPercent val="0"/>
          <c:showBubbleSize val="0"/>
          <c:showLeaderLines val="1"/>
        </c:dLbls>
      </c:pie3D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pl-PL"/>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800" b="1" strike="noStrike" spc="-1">
                <a:solidFill>
                  <a:srgbClr val="000000"/>
                </a:solidFill>
                <a:latin typeface="Book Antiqua"/>
              </a:defRPr>
            </a:pPr>
            <a:r>
              <a:rPr lang="pl-PL" sz="1800" b="1" strike="noStrike" spc="-1">
                <a:solidFill>
                  <a:srgbClr val="000000"/>
                </a:solidFill>
                <a:latin typeface="Book Antiqua"/>
              </a:rPr>
              <a:t>Liczba bezrobotnych w poszczególnych miesiącach</a:t>
            </a:r>
          </a:p>
        </c:rich>
      </c:tx>
      <c:overlay val="0"/>
    </c:title>
    <c:autoTitleDeleted val="0"/>
    <c:plotArea>
      <c:layout/>
      <c:barChart>
        <c:barDir val="col"/>
        <c:grouping val="clustered"/>
        <c:varyColors val="0"/>
        <c:ser>
          <c:idx val="0"/>
          <c:order val="0"/>
          <c:tx>
            <c:strRef>
              <c:f>label 0</c:f>
              <c:strCache>
                <c:ptCount val="1"/>
                <c:pt idx="0">
                  <c:v>Liczba bezrobotnych w poszczególnych miesiącach</c:v>
                </c:pt>
              </c:strCache>
            </c:strRef>
          </c:tx>
          <c:spPr>
            <a:solidFill>
              <a:srgbClr val="4472C4"/>
            </a:solidFill>
            <a:ln>
              <a:noFill/>
            </a:ln>
          </c:spPr>
          <c:invertIfNegative val="0"/>
          <c:dLbls>
            <c:spPr>
              <a:noFill/>
              <a:ln>
                <a:noFill/>
              </a:ln>
              <a:effectLst/>
            </c:spPr>
            <c:dLblPos val="outEnd"/>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13"/>
                <c:pt idx="0">
                  <c:v>XII2024</c:v>
                </c:pt>
                <c:pt idx="1">
                  <c:v>I</c:v>
                </c:pt>
                <c:pt idx="2">
                  <c:v>II</c:v>
                </c:pt>
                <c:pt idx="3">
                  <c:v>III</c:v>
                </c:pt>
                <c:pt idx="4">
                  <c:v>IV</c:v>
                </c:pt>
                <c:pt idx="5">
                  <c:v>V</c:v>
                </c:pt>
                <c:pt idx="6">
                  <c:v>VI</c:v>
                </c:pt>
                <c:pt idx="7">
                  <c:v>VII</c:v>
                </c:pt>
                <c:pt idx="8">
                  <c:v>VIII</c:v>
                </c:pt>
                <c:pt idx="9">
                  <c:v>IX</c:v>
                </c:pt>
                <c:pt idx="10">
                  <c:v>X</c:v>
                </c:pt>
                <c:pt idx="11">
                  <c:v>XI</c:v>
                </c:pt>
                <c:pt idx="12">
                  <c:v>XII2025</c:v>
                </c:pt>
              </c:strCache>
            </c:strRef>
          </c:cat>
          <c:val>
            <c:numRef>
              <c:f>0</c:f>
              <c:numCache>
                <c:formatCode>General</c:formatCode>
                <c:ptCount val="13"/>
                <c:pt idx="0">
                  <c:v>630</c:v>
                </c:pt>
                <c:pt idx="1">
                  <c:v>679</c:v>
                </c:pt>
                <c:pt idx="2">
                  <c:v>739</c:v>
                </c:pt>
                <c:pt idx="3">
                  <c:v>680</c:v>
                </c:pt>
                <c:pt idx="4">
                  <c:v>676</c:v>
                </c:pt>
                <c:pt idx="5">
                  <c:v>651</c:v>
                </c:pt>
                <c:pt idx="6">
                  <c:v>649</c:v>
                </c:pt>
                <c:pt idx="7">
                  <c:v>660</c:v>
                </c:pt>
                <c:pt idx="8">
                  <c:v>692</c:v>
                </c:pt>
                <c:pt idx="9">
                  <c:v>722</c:v>
                </c:pt>
                <c:pt idx="10">
                  <c:v>714</c:v>
                </c:pt>
                <c:pt idx="11">
                  <c:v>705</c:v>
                </c:pt>
                <c:pt idx="12">
                  <c:v>738</c:v>
                </c:pt>
              </c:numCache>
            </c:numRef>
          </c:val>
          <c:extLst>
            <c:ext xmlns:c16="http://schemas.microsoft.com/office/drawing/2014/chart" uri="{C3380CC4-5D6E-409C-BE32-E72D297353CC}">
              <c16:uniqueId val="{00000002-6FAB-443C-9A3A-53079D73CE57}"/>
            </c:ext>
          </c:extLst>
        </c:ser>
        <c:dLbls>
          <c:showLegendKey val="0"/>
          <c:showVal val="0"/>
          <c:showCatName val="0"/>
          <c:showSerName val="0"/>
          <c:showPercent val="0"/>
          <c:showBubbleSize val="0"/>
        </c:dLbls>
        <c:gapWidth val="219"/>
        <c:overlap val="-27"/>
        <c:axId val="11405422"/>
        <c:axId val="75840560"/>
      </c:barChart>
      <c:catAx>
        <c:axId val="11405422"/>
        <c:scaling>
          <c:orientation val="minMax"/>
        </c:scaling>
        <c:delete val="0"/>
        <c:axPos val="b"/>
        <c:numFmt formatCode="General" sourceLinked="1"/>
        <c:majorTickMark val="none"/>
        <c:minorTickMark val="none"/>
        <c:tickLblPos val="nextTo"/>
        <c:spPr>
          <a:ln w="9360">
            <a:solidFill>
              <a:srgbClr val="D9D9D9"/>
            </a:solidFill>
            <a:round/>
          </a:ln>
        </c:spPr>
        <c:txPr>
          <a:bodyPr/>
          <a:lstStyle/>
          <a:p>
            <a:pPr>
              <a:defRPr sz="1400" b="1" strike="noStrike" spc="-1">
                <a:solidFill>
                  <a:srgbClr val="00B050"/>
                </a:solidFill>
                <a:latin typeface="Calibri"/>
              </a:defRPr>
            </a:pPr>
            <a:endParaRPr lang="pl-PL"/>
          </a:p>
        </c:txPr>
        <c:crossAx val="75840560"/>
        <c:crosses val="autoZero"/>
        <c:auto val="1"/>
        <c:lblAlgn val="ctr"/>
        <c:lblOffset val="100"/>
        <c:noMultiLvlLbl val="1"/>
      </c:catAx>
      <c:valAx>
        <c:axId val="75840560"/>
        <c:scaling>
          <c:orientation val="minMax"/>
        </c:scaling>
        <c:delete val="0"/>
        <c:axPos val="l"/>
        <c:majorGridlines>
          <c:spPr>
            <a:ln w="9360">
              <a:solidFill>
                <a:srgbClr val="D9D9D9"/>
              </a:solidFill>
              <a:round/>
            </a:ln>
          </c:spPr>
        </c:majorGridlines>
        <c:numFmt formatCode="General" sourceLinked="0"/>
        <c:majorTickMark val="none"/>
        <c:minorTickMark val="none"/>
        <c:tickLblPos val="nextTo"/>
        <c:spPr>
          <a:ln w="6480">
            <a:noFill/>
          </a:ln>
        </c:spPr>
        <c:txPr>
          <a:bodyPr/>
          <a:lstStyle/>
          <a:p>
            <a:pPr>
              <a:defRPr sz="1400" b="1" strike="noStrike" spc="-1">
                <a:solidFill>
                  <a:srgbClr val="000000"/>
                </a:solidFill>
                <a:latin typeface="Book Antiqua"/>
              </a:defRPr>
            </a:pPr>
            <a:endParaRPr lang="pl-PL"/>
          </a:p>
        </c:txPr>
        <c:crossAx val="11405422"/>
        <c:crosses val="autoZero"/>
        <c:crossBetween val="between"/>
      </c:valAx>
      <c:spPr>
        <a:noFill/>
        <a:ln>
          <a:noFill/>
        </a:ln>
      </c:spPr>
    </c:plotArea>
    <c:legend>
      <c:legendPos val="b"/>
      <c:overlay val="0"/>
      <c:spPr>
        <a:noFill/>
        <a:ln>
          <a:noFill/>
        </a:ln>
      </c:spPr>
    </c:legend>
    <c:plotVisOnly val="1"/>
    <c:dispBlanksAs val="gap"/>
    <c:showDLblsOverMax val="1"/>
  </c:chart>
  <c:spPr>
    <a:noFill/>
    <a:ln>
      <a:noFill/>
    </a:ln>
  </c:spPr>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a:solidFill>
                  <a:srgbClr val="595959"/>
                </a:solidFill>
                <a:latin typeface="Book Antiqua"/>
              </a:rPr>
              <a:t>PROCENTOWA STOPA BEZROBOCIA REJESTROWANEGO rok 2025</a:t>
            </a:r>
          </a:p>
        </c:rich>
      </c:tx>
      <c:overlay val="0"/>
    </c:title>
    <c:autoTitleDeleted val="0"/>
    <c:plotArea>
      <c:layout>
        <c:manualLayout>
          <c:layoutTarget val="inner"/>
          <c:xMode val="edge"/>
          <c:yMode val="edge"/>
          <c:x val="3.5703870349539597E-2"/>
          <c:y val="0.174306257723851"/>
          <c:w val="0.92771736866224996"/>
          <c:h val="0.60785305021907698"/>
        </c:manualLayout>
      </c:layout>
      <c:lineChart>
        <c:grouping val="standard"/>
        <c:varyColors val="0"/>
        <c:ser>
          <c:idx val="0"/>
          <c:order val="0"/>
          <c:tx>
            <c:strRef>
              <c:f>label 0</c:f>
              <c:strCache>
                <c:ptCount val="1"/>
                <c:pt idx="0">
                  <c:v>POWIAT</c:v>
                </c:pt>
              </c:strCache>
            </c:strRef>
          </c:tx>
          <c:spPr>
            <a:ln w="28440">
              <a:solidFill>
                <a:srgbClr val="ED7D31"/>
              </a:solidFill>
              <a:round/>
            </a:ln>
          </c:spPr>
          <c:marker>
            <c:symbol val="circle"/>
            <c:size val="5"/>
            <c:spPr>
              <a:solidFill>
                <a:srgbClr val="ED7D31"/>
              </a:solidFill>
            </c:spPr>
          </c:marker>
          <c:dLbls>
            <c:spPr>
              <a:noFill/>
              <a:ln>
                <a:noFill/>
              </a:ln>
              <a:effectLst/>
            </c:spPr>
            <c:dLblPos val="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13"/>
                <c:pt idx="0">
                  <c:v>XII2024</c:v>
                </c:pt>
                <c:pt idx="1">
                  <c:v>I</c:v>
                </c:pt>
                <c:pt idx="2">
                  <c:v>II</c:v>
                </c:pt>
                <c:pt idx="3">
                  <c:v>III</c:v>
                </c:pt>
                <c:pt idx="4">
                  <c:v>IV</c:v>
                </c:pt>
                <c:pt idx="5">
                  <c:v>V</c:v>
                </c:pt>
                <c:pt idx="6">
                  <c:v>VI</c:v>
                </c:pt>
                <c:pt idx="7">
                  <c:v>VII</c:v>
                </c:pt>
                <c:pt idx="8">
                  <c:v>VIII</c:v>
                </c:pt>
                <c:pt idx="9">
                  <c:v>IX</c:v>
                </c:pt>
                <c:pt idx="10">
                  <c:v>X</c:v>
                </c:pt>
                <c:pt idx="11">
                  <c:v>XI</c:v>
                </c:pt>
                <c:pt idx="12">
                  <c:v>XII2025</c:v>
                </c:pt>
              </c:strCache>
            </c:strRef>
          </c:cat>
          <c:val>
            <c:numRef>
              <c:f>0</c:f>
              <c:numCache>
                <c:formatCode>General</c:formatCode>
                <c:ptCount val="13"/>
                <c:pt idx="0">
                  <c:v>4.5999999999999996</c:v>
                </c:pt>
                <c:pt idx="1">
                  <c:v>5.4</c:v>
                </c:pt>
                <c:pt idx="2">
                  <c:v>5.8</c:v>
                </c:pt>
                <c:pt idx="3">
                  <c:v>5.3</c:v>
                </c:pt>
                <c:pt idx="4">
                  <c:v>5.3</c:v>
                </c:pt>
                <c:pt idx="5">
                  <c:v>5.0999999999999996</c:v>
                </c:pt>
                <c:pt idx="6">
                  <c:v>5.0999999999999996</c:v>
                </c:pt>
                <c:pt idx="7">
                  <c:v>5.2</c:v>
                </c:pt>
                <c:pt idx="8">
                  <c:v>5.5</c:v>
                </c:pt>
                <c:pt idx="9">
                  <c:v>5.7</c:v>
                </c:pt>
                <c:pt idx="10">
                  <c:v>5.6</c:v>
                </c:pt>
                <c:pt idx="11">
                  <c:v>5.5</c:v>
                </c:pt>
                <c:pt idx="12">
                  <c:v>5.8</c:v>
                </c:pt>
              </c:numCache>
            </c:numRef>
          </c:val>
          <c:smooth val="0"/>
          <c:extLst>
            <c:ext xmlns:c16="http://schemas.microsoft.com/office/drawing/2014/chart" uri="{C3380CC4-5D6E-409C-BE32-E72D297353CC}">
              <c16:uniqueId val="{0000000D-1D06-4B19-AB46-A7571A87B4AF}"/>
            </c:ext>
          </c:extLst>
        </c:ser>
        <c:ser>
          <c:idx val="1"/>
          <c:order val="1"/>
          <c:tx>
            <c:strRef>
              <c:f>label 1</c:f>
              <c:strCache>
                <c:ptCount val="1"/>
                <c:pt idx="0">
                  <c:v>WOJEWÓDZTWO</c:v>
                </c:pt>
              </c:strCache>
            </c:strRef>
          </c:tx>
          <c:spPr>
            <a:ln w="28440">
              <a:solidFill>
                <a:srgbClr val="FFC000"/>
              </a:solidFill>
              <a:round/>
            </a:ln>
          </c:spPr>
          <c:marker>
            <c:symbol val="circle"/>
            <c:size val="5"/>
            <c:spPr>
              <a:solidFill>
                <a:srgbClr val="FFC000"/>
              </a:solidFill>
            </c:spPr>
          </c:marker>
          <c:dLbls>
            <c:spPr>
              <a:noFill/>
              <a:ln>
                <a:noFill/>
              </a:ln>
              <a:effectLst/>
            </c:spPr>
            <c:dLblPos val="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13"/>
                <c:pt idx="0">
                  <c:v>XII2024</c:v>
                </c:pt>
                <c:pt idx="1">
                  <c:v>I</c:v>
                </c:pt>
                <c:pt idx="2">
                  <c:v>II</c:v>
                </c:pt>
                <c:pt idx="3">
                  <c:v>III</c:v>
                </c:pt>
                <c:pt idx="4">
                  <c:v>IV</c:v>
                </c:pt>
                <c:pt idx="5">
                  <c:v>V</c:v>
                </c:pt>
                <c:pt idx="6">
                  <c:v>VI</c:v>
                </c:pt>
                <c:pt idx="7">
                  <c:v>VII</c:v>
                </c:pt>
                <c:pt idx="8">
                  <c:v>VIII</c:v>
                </c:pt>
                <c:pt idx="9">
                  <c:v>IX</c:v>
                </c:pt>
                <c:pt idx="10">
                  <c:v>X</c:v>
                </c:pt>
                <c:pt idx="11">
                  <c:v>XI</c:v>
                </c:pt>
                <c:pt idx="12">
                  <c:v>XII2025</c:v>
                </c:pt>
              </c:strCache>
            </c:strRef>
          </c:cat>
          <c:val>
            <c:numRef>
              <c:f>1</c:f>
              <c:numCache>
                <c:formatCode>General</c:formatCode>
                <c:ptCount val="13"/>
                <c:pt idx="0">
                  <c:v>3</c:v>
                </c:pt>
                <c:pt idx="1">
                  <c:v>3.3</c:v>
                </c:pt>
                <c:pt idx="2">
                  <c:v>3.3</c:v>
                </c:pt>
                <c:pt idx="3">
                  <c:v>3.3</c:v>
                </c:pt>
                <c:pt idx="4">
                  <c:v>3.1</c:v>
                </c:pt>
                <c:pt idx="5">
                  <c:v>3</c:v>
                </c:pt>
                <c:pt idx="6">
                  <c:v>3.1</c:v>
                </c:pt>
                <c:pt idx="7">
                  <c:v>3.3</c:v>
                </c:pt>
                <c:pt idx="8">
                  <c:v>3.4</c:v>
                </c:pt>
                <c:pt idx="9">
                  <c:v>3.5</c:v>
                </c:pt>
                <c:pt idx="10">
                  <c:v>3.5</c:v>
                </c:pt>
                <c:pt idx="11">
                  <c:v>3.5</c:v>
                </c:pt>
                <c:pt idx="12">
                  <c:v>3.5</c:v>
                </c:pt>
              </c:numCache>
            </c:numRef>
          </c:val>
          <c:smooth val="0"/>
          <c:extLst>
            <c:ext xmlns:c16="http://schemas.microsoft.com/office/drawing/2014/chart" uri="{C3380CC4-5D6E-409C-BE32-E72D297353CC}">
              <c16:uniqueId val="{0000001B-1D06-4B19-AB46-A7571A87B4AF}"/>
            </c:ext>
          </c:extLst>
        </c:ser>
        <c:ser>
          <c:idx val="2"/>
          <c:order val="2"/>
          <c:tx>
            <c:strRef>
              <c:f>label 2</c:f>
              <c:strCache>
                <c:ptCount val="1"/>
                <c:pt idx="0">
                  <c:v>KRAJ</c:v>
                </c:pt>
              </c:strCache>
            </c:strRef>
          </c:tx>
          <c:spPr>
            <a:ln w="28440">
              <a:solidFill>
                <a:srgbClr val="70AD47"/>
              </a:solidFill>
              <a:round/>
            </a:ln>
          </c:spPr>
          <c:marker>
            <c:symbol val="circle"/>
            <c:size val="5"/>
            <c:spPr>
              <a:solidFill>
                <a:srgbClr val="70AD47"/>
              </a:solidFill>
            </c:spPr>
          </c:marker>
          <c:dLbls>
            <c:dLbl>
              <c:idx val="7"/>
              <c:dLblPos val="t"/>
              <c:showLegendKey val="0"/>
              <c:showVal val="1"/>
              <c:showCatName val="0"/>
              <c:showSerName val="0"/>
              <c:showPercent val="0"/>
              <c:showBubbleSize val="1"/>
              <c:extLst>
                <c:ext xmlns:c15="http://schemas.microsoft.com/office/drawing/2012/chart" uri="{CE6537A1-D6FC-4f65-9D91-7224C49458BB}"/>
                <c:ext xmlns:c16="http://schemas.microsoft.com/office/drawing/2014/chart" uri="{C3380CC4-5D6E-409C-BE32-E72D297353CC}">
                  <c16:uniqueId val="{00000023-1D06-4B19-AB46-A7571A87B4AF}"/>
                </c:ext>
              </c:extLst>
            </c:dLbl>
            <c:dLbl>
              <c:idx val="12"/>
              <c:dLblPos val="b"/>
              <c:showLegendKey val="0"/>
              <c:showVal val="1"/>
              <c:showCatName val="0"/>
              <c:showSerName val="0"/>
              <c:showPercent val="0"/>
              <c:showBubbleSize val="1"/>
              <c:extLst>
                <c:ext xmlns:c15="http://schemas.microsoft.com/office/drawing/2012/chart" uri="{CE6537A1-D6FC-4f65-9D91-7224C49458BB}"/>
                <c:ext xmlns:c16="http://schemas.microsoft.com/office/drawing/2014/chart" uri="{C3380CC4-5D6E-409C-BE32-E72D297353CC}">
                  <c16:uniqueId val="{00000028-1D06-4B19-AB46-A7571A87B4AF}"/>
                </c:ext>
              </c:extLst>
            </c:dLbl>
            <c:spPr>
              <a:noFill/>
              <a:ln>
                <a:noFill/>
              </a:ln>
              <a:effectLst/>
            </c:spPr>
            <c:dLblPos val="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13"/>
                <c:pt idx="0">
                  <c:v>XII2024</c:v>
                </c:pt>
                <c:pt idx="1">
                  <c:v>I</c:v>
                </c:pt>
                <c:pt idx="2">
                  <c:v>II</c:v>
                </c:pt>
                <c:pt idx="3">
                  <c:v>III</c:v>
                </c:pt>
                <c:pt idx="4">
                  <c:v>IV</c:v>
                </c:pt>
                <c:pt idx="5">
                  <c:v>V</c:v>
                </c:pt>
                <c:pt idx="6">
                  <c:v>VI</c:v>
                </c:pt>
                <c:pt idx="7">
                  <c:v>VII</c:v>
                </c:pt>
                <c:pt idx="8">
                  <c:v>VIII</c:v>
                </c:pt>
                <c:pt idx="9">
                  <c:v>IX</c:v>
                </c:pt>
                <c:pt idx="10">
                  <c:v>X</c:v>
                </c:pt>
                <c:pt idx="11">
                  <c:v>XI</c:v>
                </c:pt>
                <c:pt idx="12">
                  <c:v>XII2025</c:v>
                </c:pt>
              </c:strCache>
            </c:strRef>
          </c:cat>
          <c:val>
            <c:numRef>
              <c:f>2</c:f>
              <c:numCache>
                <c:formatCode>General</c:formatCode>
                <c:ptCount val="13"/>
                <c:pt idx="0">
                  <c:v>5.0999999999999996</c:v>
                </c:pt>
                <c:pt idx="1">
                  <c:v>5.4</c:v>
                </c:pt>
                <c:pt idx="2">
                  <c:v>5.4</c:v>
                </c:pt>
                <c:pt idx="3">
                  <c:v>5.3</c:v>
                </c:pt>
                <c:pt idx="4">
                  <c:v>5.2</c:v>
                </c:pt>
                <c:pt idx="5">
                  <c:v>5</c:v>
                </c:pt>
                <c:pt idx="6">
                  <c:v>5.2</c:v>
                </c:pt>
                <c:pt idx="7">
                  <c:v>5.4</c:v>
                </c:pt>
                <c:pt idx="8">
                  <c:v>5.5</c:v>
                </c:pt>
                <c:pt idx="9">
                  <c:v>5.6</c:v>
                </c:pt>
                <c:pt idx="10">
                  <c:v>5.6</c:v>
                </c:pt>
                <c:pt idx="11">
                  <c:v>5.6</c:v>
                </c:pt>
                <c:pt idx="12">
                  <c:v>5.7</c:v>
                </c:pt>
              </c:numCache>
            </c:numRef>
          </c:val>
          <c:smooth val="0"/>
          <c:extLst>
            <c:ext xmlns:c16="http://schemas.microsoft.com/office/drawing/2014/chart" uri="{C3380CC4-5D6E-409C-BE32-E72D297353CC}">
              <c16:uniqueId val="{00000029-1D06-4B19-AB46-A7571A87B4AF}"/>
            </c:ext>
          </c:extLst>
        </c:ser>
        <c:dLbls>
          <c:showLegendKey val="0"/>
          <c:showVal val="0"/>
          <c:showCatName val="0"/>
          <c:showSerName val="0"/>
          <c:showPercent val="0"/>
          <c:showBubbleSize val="0"/>
        </c:dLbls>
        <c:hiLowLines>
          <c:spPr>
            <a:ln>
              <a:noFill/>
            </a:ln>
          </c:spPr>
        </c:hiLowLines>
        <c:marker val="1"/>
        <c:smooth val="0"/>
        <c:axId val="72106308"/>
        <c:axId val="16256642"/>
      </c:lineChart>
      <c:catAx>
        <c:axId val="72106308"/>
        <c:scaling>
          <c:orientation val="minMax"/>
        </c:scaling>
        <c:delete val="0"/>
        <c:axPos val="b"/>
        <c:numFmt formatCode="General" sourceLinked="1"/>
        <c:majorTickMark val="none"/>
        <c:minorTickMark val="none"/>
        <c:tickLblPos val="nextTo"/>
        <c:spPr>
          <a:ln w="9360">
            <a:solidFill>
              <a:srgbClr val="D9D9D9"/>
            </a:solidFill>
            <a:round/>
          </a:ln>
        </c:spPr>
        <c:txPr>
          <a:bodyPr/>
          <a:lstStyle/>
          <a:p>
            <a:pPr>
              <a:defRPr sz="1197" b="1" strike="noStrike" spc="-1">
                <a:solidFill>
                  <a:srgbClr val="595959"/>
                </a:solidFill>
                <a:latin typeface="Calibri"/>
              </a:defRPr>
            </a:pPr>
            <a:endParaRPr lang="pl-PL"/>
          </a:p>
        </c:txPr>
        <c:crossAx val="16256642"/>
        <c:crosses val="autoZero"/>
        <c:auto val="1"/>
        <c:lblAlgn val="ctr"/>
        <c:lblOffset val="100"/>
        <c:noMultiLvlLbl val="1"/>
      </c:catAx>
      <c:valAx>
        <c:axId val="16256642"/>
        <c:scaling>
          <c:orientation val="minMax"/>
        </c:scaling>
        <c:delete val="0"/>
        <c:axPos val="l"/>
        <c:majorGridlines>
          <c:spPr>
            <a:ln w="9360">
              <a:solidFill>
                <a:srgbClr val="D9D9D9"/>
              </a:solidFill>
              <a:round/>
            </a:ln>
          </c:spPr>
        </c:majorGridlines>
        <c:numFmt formatCode="General" sourceLinked="0"/>
        <c:majorTickMark val="none"/>
        <c:minorTickMark val="none"/>
        <c:tickLblPos val="nextTo"/>
        <c:spPr>
          <a:ln w="6480">
            <a:noFill/>
          </a:ln>
        </c:spPr>
        <c:txPr>
          <a:bodyPr/>
          <a:lstStyle/>
          <a:p>
            <a:pPr>
              <a:defRPr sz="1197" b="0" strike="noStrike" spc="-1">
                <a:solidFill>
                  <a:srgbClr val="595959"/>
                </a:solidFill>
                <a:latin typeface="Calibri"/>
              </a:defRPr>
            </a:pPr>
            <a:endParaRPr lang="pl-PL"/>
          </a:p>
        </c:txPr>
        <c:crossAx val="72106308"/>
        <c:crosses val="autoZero"/>
        <c:crossBetween val="midCat"/>
      </c:valAx>
      <c:spPr>
        <a:noFill/>
        <a:ln>
          <a:noFill/>
        </a:ln>
      </c:spPr>
    </c:plotArea>
    <c:legend>
      <c:legendPos val="b"/>
      <c:layout>
        <c:manualLayout>
          <c:xMode val="edge"/>
          <c:yMode val="edge"/>
          <c:x val="0.30583013924378799"/>
          <c:y val="0.89801507697646599"/>
        </c:manualLayout>
      </c:layout>
      <c:overlay val="0"/>
      <c:spPr>
        <a:noFill/>
        <a:ln>
          <a:noFill/>
        </a:ln>
      </c:spPr>
    </c:legend>
    <c:plotVisOnly val="1"/>
    <c:dispBlanksAs val="gap"/>
    <c:showDLblsOverMax val="1"/>
  </c:chart>
  <c:spPr>
    <a:noFill/>
    <a:ln>
      <a:noFill/>
    </a:ln>
  </c:spPr>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a:solidFill>
                  <a:srgbClr val="595959"/>
                </a:solidFill>
                <a:latin typeface="Book Antiqua"/>
              </a:rPr>
              <a:t>STRUKTURA BEZROBOTNYCH ZE WZGLĘDU NA PŁEĆ</a:t>
            </a:r>
          </a:p>
        </c:rich>
      </c:tx>
      <c:layout>
        <c:manualLayout>
          <c:xMode val="edge"/>
          <c:yMode val="edge"/>
          <c:x val="0.13151833697513701"/>
          <c:y val="6.2811183454615097E-3"/>
        </c:manualLayout>
      </c:layout>
      <c:overlay val="0"/>
    </c:title>
    <c:autoTitleDeleted val="0"/>
    <c:plotArea>
      <c:layout/>
      <c:barChart>
        <c:barDir val="col"/>
        <c:grouping val="stacked"/>
        <c:varyColors val="0"/>
        <c:ser>
          <c:idx val="0"/>
          <c:order val="0"/>
          <c:tx>
            <c:strRef>
              <c:f>label 0</c:f>
              <c:strCache>
                <c:ptCount val="1"/>
                <c:pt idx="0">
                  <c:v>MĘŻCZYŹNI</c:v>
                </c:pt>
              </c:strCache>
            </c:strRef>
          </c:tx>
          <c:spPr>
            <a:solidFill>
              <a:srgbClr val="70AD47"/>
            </a:solidFill>
            <a:ln>
              <a:noFill/>
            </a:ln>
          </c:spPr>
          <c:invertIfNegative val="0"/>
          <c:dLbls>
            <c:spPr>
              <a:noFill/>
              <a:ln>
                <a:noFill/>
              </a:ln>
              <a:effectLst/>
            </c:sp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4"/>
                <c:pt idx="0">
                  <c:v>I KWARTAŁ</c:v>
                </c:pt>
                <c:pt idx="1">
                  <c:v>II KWARTAŁ</c:v>
                </c:pt>
                <c:pt idx="2">
                  <c:v>III KWARTAŁ</c:v>
                </c:pt>
                <c:pt idx="3">
                  <c:v>IV KWARTAŁ</c:v>
                </c:pt>
              </c:strCache>
            </c:strRef>
          </c:cat>
          <c:val>
            <c:numRef>
              <c:f>0</c:f>
              <c:numCache>
                <c:formatCode>General</c:formatCode>
                <c:ptCount val="4"/>
                <c:pt idx="0">
                  <c:v>41</c:v>
                </c:pt>
                <c:pt idx="1">
                  <c:v>40</c:v>
                </c:pt>
                <c:pt idx="2">
                  <c:v>42</c:v>
                </c:pt>
                <c:pt idx="3">
                  <c:v>44</c:v>
                </c:pt>
              </c:numCache>
            </c:numRef>
          </c:val>
          <c:extLst>
            <c:ext xmlns:c16="http://schemas.microsoft.com/office/drawing/2014/chart" uri="{C3380CC4-5D6E-409C-BE32-E72D297353CC}">
              <c16:uniqueId val="{00000000-817C-4F8C-9DC9-DB16E0DDFA99}"/>
            </c:ext>
          </c:extLst>
        </c:ser>
        <c:ser>
          <c:idx val="1"/>
          <c:order val="1"/>
          <c:tx>
            <c:strRef>
              <c:f>label 1</c:f>
              <c:strCache>
                <c:ptCount val="1"/>
                <c:pt idx="0">
                  <c:v>KOBIETY</c:v>
                </c:pt>
              </c:strCache>
            </c:strRef>
          </c:tx>
          <c:spPr>
            <a:solidFill>
              <a:srgbClr val="5B9BD5"/>
            </a:solidFill>
            <a:ln>
              <a:noFill/>
            </a:ln>
          </c:spPr>
          <c:invertIfNegative val="0"/>
          <c:dLbls>
            <c:spPr>
              <a:noFill/>
              <a:ln>
                <a:noFill/>
              </a:ln>
              <a:effectLst/>
            </c:sp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4"/>
                <c:pt idx="0">
                  <c:v>I KWARTAŁ</c:v>
                </c:pt>
                <c:pt idx="1">
                  <c:v>II KWARTAŁ</c:v>
                </c:pt>
                <c:pt idx="2">
                  <c:v>III KWARTAŁ</c:v>
                </c:pt>
                <c:pt idx="3">
                  <c:v>IV KWARTAŁ</c:v>
                </c:pt>
              </c:strCache>
            </c:strRef>
          </c:cat>
          <c:val>
            <c:numRef>
              <c:f>1</c:f>
              <c:numCache>
                <c:formatCode>General</c:formatCode>
                <c:ptCount val="4"/>
                <c:pt idx="0">
                  <c:v>59</c:v>
                </c:pt>
                <c:pt idx="1">
                  <c:v>60</c:v>
                </c:pt>
                <c:pt idx="2">
                  <c:v>58</c:v>
                </c:pt>
                <c:pt idx="3">
                  <c:v>56</c:v>
                </c:pt>
              </c:numCache>
            </c:numRef>
          </c:val>
          <c:extLst>
            <c:ext xmlns:c16="http://schemas.microsoft.com/office/drawing/2014/chart" uri="{C3380CC4-5D6E-409C-BE32-E72D297353CC}">
              <c16:uniqueId val="{00000001-817C-4F8C-9DC9-DB16E0DDFA99}"/>
            </c:ext>
          </c:extLst>
        </c:ser>
        <c:dLbls>
          <c:showLegendKey val="0"/>
          <c:showVal val="0"/>
          <c:showCatName val="0"/>
          <c:showSerName val="0"/>
          <c:showPercent val="0"/>
          <c:showBubbleSize val="0"/>
        </c:dLbls>
        <c:gapWidth val="150"/>
        <c:overlap val="100"/>
        <c:axId val="27998154"/>
        <c:axId val="44383763"/>
      </c:barChart>
      <c:catAx>
        <c:axId val="27998154"/>
        <c:scaling>
          <c:orientation val="minMax"/>
        </c:scaling>
        <c:delete val="0"/>
        <c:axPos val="b"/>
        <c:numFmt formatCode="General" sourceLinked="1"/>
        <c:majorTickMark val="none"/>
        <c:minorTickMark val="none"/>
        <c:tickLblPos val="nextTo"/>
        <c:spPr>
          <a:ln w="9360">
            <a:solidFill>
              <a:srgbClr val="D9D9D9"/>
            </a:solidFill>
            <a:round/>
          </a:ln>
        </c:spPr>
        <c:txPr>
          <a:bodyPr/>
          <a:lstStyle/>
          <a:p>
            <a:pPr>
              <a:defRPr sz="1200" b="1" strike="noStrike" spc="-1">
                <a:solidFill>
                  <a:srgbClr val="595959"/>
                </a:solidFill>
                <a:latin typeface="Book Antiqua"/>
              </a:defRPr>
            </a:pPr>
            <a:endParaRPr lang="pl-PL"/>
          </a:p>
        </c:txPr>
        <c:crossAx val="44383763"/>
        <c:crosses val="autoZero"/>
        <c:auto val="1"/>
        <c:lblAlgn val="ctr"/>
        <c:lblOffset val="100"/>
        <c:noMultiLvlLbl val="1"/>
      </c:catAx>
      <c:valAx>
        <c:axId val="44383763"/>
        <c:scaling>
          <c:orientation val="minMax"/>
        </c:scaling>
        <c:delete val="0"/>
        <c:axPos val="l"/>
        <c:majorGridlines>
          <c:spPr>
            <a:ln w="9360">
              <a:solidFill>
                <a:srgbClr val="D9D9D9"/>
              </a:solidFill>
              <a:round/>
            </a:ln>
          </c:spPr>
        </c:majorGridlines>
        <c:numFmt formatCode="General" sourceLinked="0"/>
        <c:majorTickMark val="none"/>
        <c:minorTickMark val="none"/>
        <c:tickLblPos val="low"/>
        <c:spPr>
          <a:ln w="6480">
            <a:noFill/>
          </a:ln>
        </c:spPr>
        <c:txPr>
          <a:bodyPr/>
          <a:lstStyle/>
          <a:p>
            <a:pPr>
              <a:defRPr sz="1197" b="0" strike="noStrike" spc="-1">
                <a:solidFill>
                  <a:srgbClr val="595959"/>
                </a:solidFill>
                <a:latin typeface="Calibri"/>
              </a:defRPr>
            </a:pPr>
            <a:endParaRPr lang="pl-PL"/>
          </a:p>
        </c:txPr>
        <c:crossAx val="27998154"/>
        <c:crosses val="autoZero"/>
        <c:crossBetween val="between"/>
      </c:valAx>
      <c:spPr>
        <a:noFill/>
        <a:ln>
          <a:noFill/>
        </a:ln>
      </c:spPr>
    </c:plotArea>
    <c:legend>
      <c:legendPos val="b"/>
      <c:layout>
        <c:manualLayout>
          <c:xMode val="edge"/>
          <c:yMode val="edge"/>
          <c:x val="0.305383366141732"/>
          <c:y val="0.93528276399624"/>
        </c:manualLayout>
      </c:layout>
      <c:overlay val="0"/>
      <c:spPr>
        <a:noFill/>
        <a:ln>
          <a:noFill/>
        </a:ln>
      </c:spPr>
    </c:legend>
    <c:plotVisOnly val="1"/>
    <c:dispBlanksAs val="gap"/>
    <c:showDLblsOverMax val="1"/>
  </c:chart>
  <c:spPr>
    <a:noFill/>
    <a:ln>
      <a:noFill/>
    </a:ln>
  </c:spPr>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17">
                <a:solidFill>
                  <a:srgbClr val="595959"/>
                </a:solidFill>
                <a:latin typeface="Book Antiqua"/>
              </a:defRPr>
            </a:pPr>
            <a:r>
              <a:rPr lang="pl-PL" sz="1600" b="1" strike="noStrike" spc="117">
                <a:solidFill>
                  <a:srgbClr val="595959"/>
                </a:solidFill>
                <a:latin typeface="Book Antiqua"/>
              </a:rPr>
              <a:t>Kobiety</a:t>
            </a:r>
          </a:p>
        </c:rich>
      </c:tx>
      <c:overlay val="0"/>
    </c:title>
    <c:autoTitleDeleted val="0"/>
    <c:plotArea>
      <c:layout>
        <c:manualLayout>
          <c:layoutTarget val="inner"/>
          <c:xMode val="edge"/>
          <c:yMode val="edge"/>
          <c:x val="0.14480719906099199"/>
          <c:y val="0.116858769615331"/>
          <c:w val="0.50741207668565003"/>
          <c:h val="0.84293848076655997"/>
        </c:manualLayout>
      </c:layout>
      <c:pieChart>
        <c:varyColors val="1"/>
        <c:ser>
          <c:idx val="0"/>
          <c:order val="0"/>
          <c:tx>
            <c:strRef>
              <c:f>label 0</c:f>
              <c:strCache>
                <c:ptCount val="1"/>
                <c:pt idx="0">
                  <c:v>Kobiety</c:v>
                </c:pt>
              </c:strCache>
            </c:strRef>
          </c:tx>
          <c:spPr>
            <a:solidFill>
              <a:srgbClr val="4472C4"/>
            </a:solidFill>
            <a:ln>
              <a:noFill/>
            </a:ln>
          </c:spPr>
          <c:dPt>
            <c:idx val="0"/>
            <c:bubble3D val="0"/>
            <c:extLst>
              <c:ext xmlns:c16="http://schemas.microsoft.com/office/drawing/2014/chart" uri="{C3380CC4-5D6E-409C-BE32-E72D297353CC}">
                <c16:uniqueId val="{00000001-FCAC-419B-9C04-AB332EE2EC16}"/>
              </c:ext>
            </c:extLst>
          </c:dPt>
          <c:dPt>
            <c:idx val="1"/>
            <c:bubble3D val="0"/>
            <c:spPr>
              <a:solidFill>
                <a:srgbClr val="ED7D31"/>
              </a:solidFill>
              <a:ln>
                <a:noFill/>
              </a:ln>
            </c:spPr>
            <c:extLst>
              <c:ext xmlns:c16="http://schemas.microsoft.com/office/drawing/2014/chart" uri="{C3380CC4-5D6E-409C-BE32-E72D297353CC}">
                <c16:uniqueId val="{00000003-FCAC-419B-9C04-AB332EE2EC16}"/>
              </c:ext>
            </c:extLst>
          </c:dPt>
          <c:dPt>
            <c:idx val="2"/>
            <c:bubble3D val="0"/>
            <c:spPr>
              <a:solidFill>
                <a:srgbClr val="A5A5A5"/>
              </a:solidFill>
              <a:ln>
                <a:noFill/>
              </a:ln>
            </c:spPr>
            <c:extLst>
              <c:ext xmlns:c16="http://schemas.microsoft.com/office/drawing/2014/chart" uri="{C3380CC4-5D6E-409C-BE32-E72D297353CC}">
                <c16:uniqueId val="{00000005-FCAC-419B-9C04-AB332EE2EC16}"/>
              </c:ext>
            </c:extLst>
          </c:dPt>
          <c:dPt>
            <c:idx val="3"/>
            <c:bubble3D val="0"/>
            <c:spPr>
              <a:solidFill>
                <a:srgbClr val="FFC000"/>
              </a:solidFill>
              <a:ln>
                <a:noFill/>
              </a:ln>
            </c:spPr>
            <c:extLst>
              <c:ext xmlns:c16="http://schemas.microsoft.com/office/drawing/2014/chart" uri="{C3380CC4-5D6E-409C-BE32-E72D297353CC}">
                <c16:uniqueId val="{00000007-FCAC-419B-9C04-AB332EE2EC16}"/>
              </c:ext>
            </c:extLst>
          </c:dPt>
          <c:dPt>
            <c:idx val="4"/>
            <c:bubble3D val="0"/>
            <c:spPr>
              <a:solidFill>
                <a:srgbClr val="5B9BD5"/>
              </a:solidFill>
              <a:ln>
                <a:noFill/>
              </a:ln>
            </c:spPr>
            <c:extLst>
              <c:ext xmlns:c16="http://schemas.microsoft.com/office/drawing/2014/chart" uri="{C3380CC4-5D6E-409C-BE32-E72D297353CC}">
                <c16:uniqueId val="{00000009-FCAC-419B-9C04-AB332EE2EC16}"/>
              </c:ext>
            </c:extLst>
          </c:dPt>
          <c:dPt>
            <c:idx val="5"/>
            <c:bubble3D val="0"/>
            <c:spPr>
              <a:solidFill>
                <a:srgbClr val="70AD47"/>
              </a:solidFill>
              <a:ln>
                <a:noFill/>
              </a:ln>
            </c:spPr>
            <c:extLst>
              <c:ext xmlns:c16="http://schemas.microsoft.com/office/drawing/2014/chart" uri="{C3380CC4-5D6E-409C-BE32-E72D297353CC}">
                <c16:uniqueId val="{0000000B-FCAC-419B-9C04-AB332EE2EC16}"/>
              </c:ext>
            </c:extLst>
          </c:dPt>
          <c:dLbls>
            <c:dLbl>
              <c:idx val="5"/>
              <c:delete val="1"/>
              <c:extLst>
                <c:ext xmlns:c15="http://schemas.microsoft.com/office/drawing/2012/chart" uri="{CE6537A1-D6FC-4f65-9D91-7224C49458BB}"/>
                <c:ext xmlns:c16="http://schemas.microsoft.com/office/drawing/2014/chart" uri="{C3380CC4-5D6E-409C-BE32-E72D297353CC}">
                  <c16:uniqueId val="{0000000B-FCAC-419B-9C04-AB332EE2EC16}"/>
                </c:ext>
              </c:extLst>
            </c:dLbl>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extLst>
          </c:dLbls>
          <c:cat>
            <c:strRef>
              <c:f>categories</c:f>
              <c:strCache>
                <c:ptCount val="6"/>
                <c:pt idx="0">
                  <c:v>do 30 roku życia (137)</c:v>
                </c:pt>
                <c:pt idx="1">
                  <c:v>długotrwale bezrobotne (177)</c:v>
                </c:pt>
                <c:pt idx="2">
                  <c:v>powyżej 50 roku życia (68)</c:v>
                </c:pt>
                <c:pt idx="3">
                  <c:v>niepełnosprawne (16)</c:v>
                </c:pt>
                <c:pt idx="4">
                  <c:v>posiadające dziecko do 6 roku życia (133)</c:v>
                </c:pt>
                <c:pt idx="5">
                  <c:v>dziecko niepełnosprawne (0)</c:v>
                </c:pt>
              </c:strCache>
            </c:strRef>
          </c:cat>
          <c:val>
            <c:numRef>
              <c:f>0</c:f>
              <c:numCache>
                <c:formatCode>General</c:formatCode>
                <c:ptCount val="6"/>
                <c:pt idx="0">
                  <c:v>137</c:v>
                </c:pt>
                <c:pt idx="1">
                  <c:v>177</c:v>
                </c:pt>
                <c:pt idx="2">
                  <c:v>68</c:v>
                </c:pt>
                <c:pt idx="3">
                  <c:v>16</c:v>
                </c:pt>
                <c:pt idx="4">
                  <c:v>133</c:v>
                </c:pt>
                <c:pt idx="5">
                  <c:v>0</c:v>
                </c:pt>
              </c:numCache>
            </c:numRef>
          </c:val>
          <c:extLst>
            <c:ext xmlns:c16="http://schemas.microsoft.com/office/drawing/2014/chart" uri="{C3380CC4-5D6E-409C-BE32-E72D297353CC}">
              <c16:uniqueId val="{0000000C-FCAC-419B-9C04-AB332EE2EC16}"/>
            </c:ext>
          </c:extLst>
        </c:ser>
        <c:dLbls>
          <c:showLegendKey val="0"/>
          <c:showVal val="0"/>
          <c:showCatName val="0"/>
          <c:showSerName val="0"/>
          <c:showPercent val="0"/>
          <c:showBubbleSize val="0"/>
          <c:showLeaderLines val="0"/>
        </c:dLbls>
        <c:firstSliceAng val="0"/>
      </c:pieChart>
      <c:spPr>
        <a:noFill/>
        <a:ln>
          <a:noFill/>
        </a:ln>
      </c:spPr>
    </c:plotArea>
    <c:legend>
      <c:legendPos val="r"/>
      <c:layout>
        <c:manualLayout>
          <c:xMode val="edge"/>
          <c:yMode val="edge"/>
          <c:x val="0.68362536309342103"/>
          <c:y val="0.14381264984894199"/>
        </c:manualLayout>
      </c:layout>
      <c:overlay val="0"/>
      <c:spPr>
        <a:noFill/>
        <a:ln>
          <a:noFill/>
        </a:ln>
      </c:spPr>
      <c:txPr>
        <a:bodyPr/>
        <a:lstStyle/>
        <a:p>
          <a:pPr>
            <a:defRPr sz="1200">
              <a:latin typeface="Book Antiqua" panose="02040602050305030304" pitchFamily="18" charset="0"/>
            </a:defRPr>
          </a:pPr>
          <a:endParaRPr lang="pl-PL"/>
        </a:p>
      </c:txPr>
    </c:legend>
    <c:plotVisOnly val="1"/>
    <c:dispBlanksAs val="gap"/>
    <c:showDLblsOverMax val="1"/>
  </c:chart>
  <c:spPr>
    <a:noFill/>
    <a:ln>
      <a:noFill/>
    </a:ln>
  </c:spPr>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dirty="0">
                <a:solidFill>
                  <a:srgbClr val="595959"/>
                </a:solidFill>
                <a:latin typeface="Book Antiqua"/>
              </a:rPr>
              <a:t>BEZROBOTNI WEDŁUG GRUP RYZYKA</a:t>
            </a:r>
          </a:p>
        </c:rich>
      </c:tx>
      <c:overlay val="0"/>
    </c:title>
    <c:autoTitleDeleted val="0"/>
    <c:plotArea>
      <c:layout/>
      <c:barChart>
        <c:barDir val="bar"/>
        <c:grouping val="clustered"/>
        <c:varyColors val="0"/>
        <c:ser>
          <c:idx val="0"/>
          <c:order val="0"/>
          <c:tx>
            <c:strRef>
              <c:f>label 0</c:f>
              <c:strCache>
                <c:ptCount val="1"/>
                <c:pt idx="0">
                  <c:v>BEZROBOTNI WEDŁUG GRUP RYZYKA</c:v>
                </c:pt>
              </c:strCache>
            </c:strRef>
          </c:tx>
          <c:spPr>
            <a:solidFill>
              <a:srgbClr val="70AD47"/>
            </a:solidFill>
            <a:ln>
              <a:noFill/>
            </a:ln>
          </c:spPr>
          <c:invertIfNegative val="0"/>
          <c:dLbls>
            <c:spPr>
              <a:noFill/>
              <a:ln>
                <a:noFill/>
              </a:ln>
              <a:effectLst/>
            </c:spPr>
            <c:dLblPos val="outEnd"/>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8"/>
                <c:pt idx="0">
                  <c:v>DŁUGOTRWALE BEZROBOTNI-38% </c:v>
                </c:pt>
                <c:pt idx="1">
                  <c:v>OSOBY DO 30 R.Ż - 30%</c:v>
                </c:pt>
                <c:pt idx="2">
                  <c:v>POSIADAJĄCE DZIECKO DO 6 R.Ż-21%</c:v>
                </c:pt>
                <c:pt idx="3">
                  <c:v>BEZ KWALIF. ZAWOD.- 28%</c:v>
                </c:pt>
                <c:pt idx="4">
                  <c:v>BEZ DOŚW. ZAWOD. -18%</c:v>
                </c:pt>
                <c:pt idx="5">
                  <c:v>OSOBY 50+ -20%</c:v>
                </c:pt>
                <c:pt idx="6">
                  <c:v>KORZYSTAJĄCY ZE ŚWIADCZEŃ OPS - 2%</c:v>
                </c:pt>
                <c:pt idx="7">
                  <c:v>NIEPEŁNOSPRAWNI- 4%</c:v>
                </c:pt>
              </c:strCache>
            </c:strRef>
          </c:cat>
          <c:val>
            <c:numRef>
              <c:f>0</c:f>
              <c:numCache>
                <c:formatCode>General</c:formatCode>
                <c:ptCount val="8"/>
                <c:pt idx="0">
                  <c:v>278</c:v>
                </c:pt>
                <c:pt idx="1">
                  <c:v>219</c:v>
                </c:pt>
                <c:pt idx="2">
                  <c:v>155</c:v>
                </c:pt>
                <c:pt idx="3">
                  <c:v>207</c:v>
                </c:pt>
                <c:pt idx="4">
                  <c:v>133</c:v>
                </c:pt>
                <c:pt idx="5">
                  <c:v>152</c:v>
                </c:pt>
                <c:pt idx="6">
                  <c:v>15</c:v>
                </c:pt>
                <c:pt idx="7">
                  <c:v>32</c:v>
                </c:pt>
              </c:numCache>
            </c:numRef>
          </c:val>
          <c:extLst>
            <c:ext xmlns:c16="http://schemas.microsoft.com/office/drawing/2014/chart" uri="{C3380CC4-5D6E-409C-BE32-E72D297353CC}">
              <c16:uniqueId val="{00000000-3B15-4936-9E46-BC530B0ABC91}"/>
            </c:ext>
          </c:extLst>
        </c:ser>
        <c:dLbls>
          <c:showLegendKey val="0"/>
          <c:showVal val="0"/>
          <c:showCatName val="0"/>
          <c:showSerName val="0"/>
          <c:showPercent val="0"/>
          <c:showBubbleSize val="0"/>
        </c:dLbls>
        <c:gapWidth val="182"/>
        <c:axId val="57726834"/>
        <c:axId val="92809579"/>
      </c:barChart>
      <c:catAx>
        <c:axId val="57726834"/>
        <c:scaling>
          <c:orientation val="minMax"/>
        </c:scaling>
        <c:delete val="0"/>
        <c:axPos val="l"/>
        <c:numFmt formatCode="General" sourceLinked="1"/>
        <c:majorTickMark val="out"/>
        <c:minorTickMark val="none"/>
        <c:tickLblPos val="nextTo"/>
        <c:spPr>
          <a:ln w="9360">
            <a:solidFill>
              <a:srgbClr val="D9D9D9"/>
            </a:solidFill>
            <a:round/>
          </a:ln>
        </c:spPr>
        <c:txPr>
          <a:bodyPr/>
          <a:lstStyle/>
          <a:p>
            <a:pPr>
              <a:defRPr sz="1400" b="1" strike="noStrike" spc="-1">
                <a:solidFill>
                  <a:srgbClr val="595959"/>
                </a:solidFill>
                <a:latin typeface="Book Antiqua"/>
              </a:defRPr>
            </a:pPr>
            <a:endParaRPr lang="pl-PL"/>
          </a:p>
        </c:txPr>
        <c:crossAx val="92809579"/>
        <c:crosses val="autoZero"/>
        <c:auto val="1"/>
        <c:lblAlgn val="ctr"/>
        <c:lblOffset val="100"/>
        <c:noMultiLvlLbl val="1"/>
      </c:catAx>
      <c:valAx>
        <c:axId val="92809579"/>
        <c:scaling>
          <c:orientation val="minMax"/>
        </c:scaling>
        <c:delete val="1"/>
        <c:axPos val="b"/>
        <c:majorGridlines>
          <c:spPr>
            <a:ln w="9360">
              <a:solidFill>
                <a:srgbClr val="D9D9D9"/>
              </a:solidFill>
              <a:round/>
            </a:ln>
          </c:spPr>
        </c:majorGridlines>
        <c:numFmt formatCode="General" sourceLinked="0"/>
        <c:majorTickMark val="out"/>
        <c:minorTickMark val="none"/>
        <c:tickLblPos val="none"/>
        <c:crossAx val="57726834"/>
        <c:crosses val="autoZero"/>
        <c:crossBetween val="between"/>
      </c:valAx>
      <c:spPr>
        <a:noFill/>
        <a:ln>
          <a:noFill/>
        </a:ln>
      </c:spPr>
    </c:plotArea>
    <c:plotVisOnly val="1"/>
    <c:dispBlanksAs val="gap"/>
    <c:showDLblsOverMax val="1"/>
  </c:chart>
  <c:spPr>
    <a:noFill/>
    <a:ln>
      <a:noFill/>
    </a:ln>
  </c:spPr>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a:solidFill>
                  <a:srgbClr val="595959"/>
                </a:solidFill>
                <a:latin typeface="Book Antiqua"/>
              </a:rPr>
              <a:t>STRUKTURA BEZROBOCIA ZE WZGLĘDU NA WYKSZTAŁCENIE  (PORÓWNANIE DO 2025r.)</a:t>
            </a:r>
          </a:p>
        </c:rich>
      </c:tx>
      <c:overlay val="0"/>
    </c:title>
    <c:autoTitleDeleted val="0"/>
    <c:plotArea>
      <c:layout>
        <c:manualLayout>
          <c:layoutTarget val="inner"/>
          <c:xMode val="edge"/>
          <c:yMode val="edge"/>
          <c:x val="9.3528912366757797E-2"/>
          <c:y val="0.16559121032438101"/>
          <c:w val="0.88812376190925402"/>
          <c:h val="0.47645622602023002"/>
        </c:manualLayout>
      </c:layout>
      <c:barChart>
        <c:barDir val="bar"/>
        <c:grouping val="stacked"/>
        <c:varyColors val="0"/>
        <c:ser>
          <c:idx val="0"/>
          <c:order val="0"/>
          <c:tx>
            <c:strRef>
              <c:f>label 0</c:f>
              <c:strCache>
                <c:ptCount val="1"/>
                <c:pt idx="0">
                  <c:v>WYŻSZE</c:v>
                </c:pt>
              </c:strCache>
            </c:strRef>
          </c:tx>
          <c:spPr>
            <a:solidFill>
              <a:srgbClr val="4472C4"/>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2024r</c:v>
                </c:pt>
                <c:pt idx="1">
                  <c:v>2025r</c:v>
                </c:pt>
              </c:strCache>
            </c:strRef>
          </c:cat>
          <c:val>
            <c:numRef>
              <c:f>0</c:f>
              <c:numCache>
                <c:formatCode>General</c:formatCode>
                <c:ptCount val="3"/>
                <c:pt idx="0">
                  <c:v>38</c:v>
                </c:pt>
                <c:pt idx="1">
                  <c:v>58</c:v>
                </c:pt>
              </c:numCache>
            </c:numRef>
          </c:val>
          <c:extLst>
            <c:ext xmlns:c16="http://schemas.microsoft.com/office/drawing/2014/chart" uri="{C3380CC4-5D6E-409C-BE32-E72D297353CC}">
              <c16:uniqueId val="{00000000-4061-4C84-A870-9BDBC44A3548}"/>
            </c:ext>
          </c:extLst>
        </c:ser>
        <c:ser>
          <c:idx val="1"/>
          <c:order val="1"/>
          <c:tx>
            <c:strRef>
              <c:f>label 1</c:f>
              <c:strCache>
                <c:ptCount val="1"/>
                <c:pt idx="0">
                  <c:v>ŚREDNIE OGÓLNOKSZTAŁCĄCE</c:v>
                </c:pt>
              </c:strCache>
            </c:strRef>
          </c:tx>
          <c:spPr>
            <a:solidFill>
              <a:srgbClr val="ED7D31"/>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2024r</c:v>
                </c:pt>
                <c:pt idx="1">
                  <c:v>2025r</c:v>
                </c:pt>
              </c:strCache>
            </c:strRef>
          </c:cat>
          <c:val>
            <c:numRef>
              <c:f>1</c:f>
              <c:numCache>
                <c:formatCode>General</c:formatCode>
                <c:ptCount val="3"/>
                <c:pt idx="0">
                  <c:v>50</c:v>
                </c:pt>
                <c:pt idx="1">
                  <c:v>71</c:v>
                </c:pt>
              </c:numCache>
            </c:numRef>
          </c:val>
          <c:extLst>
            <c:ext xmlns:c16="http://schemas.microsoft.com/office/drawing/2014/chart" uri="{C3380CC4-5D6E-409C-BE32-E72D297353CC}">
              <c16:uniqueId val="{00000001-4061-4C84-A870-9BDBC44A3548}"/>
            </c:ext>
          </c:extLst>
        </c:ser>
        <c:ser>
          <c:idx val="2"/>
          <c:order val="2"/>
          <c:tx>
            <c:strRef>
              <c:f>label 2</c:f>
              <c:strCache>
                <c:ptCount val="1"/>
                <c:pt idx="0">
                  <c:v>POLICEALNE ORAZ ŚREDNIE ZAWODOWE</c:v>
                </c:pt>
              </c:strCache>
            </c:strRef>
          </c:tx>
          <c:spPr>
            <a:solidFill>
              <a:srgbClr val="A5A5A5"/>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2024r</c:v>
                </c:pt>
                <c:pt idx="1">
                  <c:v>2025r</c:v>
                </c:pt>
              </c:strCache>
            </c:strRef>
          </c:cat>
          <c:val>
            <c:numRef>
              <c:f>2</c:f>
              <c:numCache>
                <c:formatCode>General</c:formatCode>
                <c:ptCount val="3"/>
                <c:pt idx="0">
                  <c:v>157</c:v>
                </c:pt>
                <c:pt idx="1">
                  <c:v>151</c:v>
                </c:pt>
              </c:numCache>
            </c:numRef>
          </c:val>
          <c:extLst>
            <c:ext xmlns:c16="http://schemas.microsoft.com/office/drawing/2014/chart" uri="{C3380CC4-5D6E-409C-BE32-E72D297353CC}">
              <c16:uniqueId val="{00000002-4061-4C84-A870-9BDBC44A3548}"/>
            </c:ext>
          </c:extLst>
        </c:ser>
        <c:ser>
          <c:idx val="3"/>
          <c:order val="3"/>
          <c:tx>
            <c:strRef>
              <c:f>label 3</c:f>
              <c:strCache>
                <c:ptCount val="1"/>
                <c:pt idx="0">
                  <c:v>ZASADNICZE ZAWODOWE</c:v>
                </c:pt>
              </c:strCache>
            </c:strRef>
          </c:tx>
          <c:spPr>
            <a:solidFill>
              <a:srgbClr val="FFC000"/>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2024r</c:v>
                </c:pt>
                <c:pt idx="1">
                  <c:v>2025r</c:v>
                </c:pt>
              </c:strCache>
            </c:strRef>
          </c:cat>
          <c:val>
            <c:numRef>
              <c:f>3</c:f>
              <c:numCache>
                <c:formatCode>General</c:formatCode>
                <c:ptCount val="3"/>
                <c:pt idx="0">
                  <c:v>197</c:v>
                </c:pt>
                <c:pt idx="1">
                  <c:v>225</c:v>
                </c:pt>
              </c:numCache>
            </c:numRef>
          </c:val>
          <c:extLst>
            <c:ext xmlns:c16="http://schemas.microsoft.com/office/drawing/2014/chart" uri="{C3380CC4-5D6E-409C-BE32-E72D297353CC}">
              <c16:uniqueId val="{00000003-4061-4C84-A870-9BDBC44A3548}"/>
            </c:ext>
          </c:extLst>
        </c:ser>
        <c:ser>
          <c:idx val="4"/>
          <c:order val="4"/>
          <c:tx>
            <c:strRef>
              <c:f>label 4</c:f>
              <c:strCache>
                <c:ptCount val="1"/>
                <c:pt idx="0">
                  <c:v>GIMNAZJALNE I NIŻSZE</c:v>
                </c:pt>
              </c:strCache>
            </c:strRef>
          </c:tx>
          <c:spPr>
            <a:solidFill>
              <a:srgbClr val="5B9BD5"/>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2024r</c:v>
                </c:pt>
                <c:pt idx="1">
                  <c:v>2025r</c:v>
                </c:pt>
              </c:strCache>
            </c:strRef>
          </c:cat>
          <c:val>
            <c:numRef>
              <c:f>4</c:f>
              <c:numCache>
                <c:formatCode>General</c:formatCode>
                <c:ptCount val="3"/>
                <c:pt idx="0">
                  <c:v>188</c:v>
                </c:pt>
                <c:pt idx="1">
                  <c:v>233</c:v>
                </c:pt>
              </c:numCache>
            </c:numRef>
          </c:val>
          <c:extLst>
            <c:ext xmlns:c16="http://schemas.microsoft.com/office/drawing/2014/chart" uri="{C3380CC4-5D6E-409C-BE32-E72D297353CC}">
              <c16:uniqueId val="{00000004-4061-4C84-A870-9BDBC44A3548}"/>
            </c:ext>
          </c:extLst>
        </c:ser>
        <c:dLbls>
          <c:showLegendKey val="0"/>
          <c:showVal val="0"/>
          <c:showCatName val="0"/>
          <c:showSerName val="0"/>
          <c:showPercent val="0"/>
          <c:showBubbleSize val="0"/>
        </c:dLbls>
        <c:gapWidth val="150"/>
        <c:overlap val="100"/>
        <c:axId val="53891878"/>
        <c:axId val="35561022"/>
      </c:barChart>
      <c:catAx>
        <c:axId val="53891878"/>
        <c:scaling>
          <c:orientation val="minMax"/>
        </c:scaling>
        <c:delete val="0"/>
        <c:axPos val="l"/>
        <c:numFmt formatCode="General" sourceLinked="1"/>
        <c:majorTickMark val="none"/>
        <c:minorTickMark val="none"/>
        <c:tickLblPos val="nextTo"/>
        <c:spPr>
          <a:ln w="9360">
            <a:solidFill>
              <a:srgbClr val="D9D9D9"/>
            </a:solidFill>
            <a:round/>
          </a:ln>
        </c:spPr>
        <c:txPr>
          <a:bodyPr/>
          <a:lstStyle/>
          <a:p>
            <a:pPr>
              <a:defRPr sz="1400" b="1" strike="noStrike" spc="-1">
                <a:solidFill>
                  <a:srgbClr val="595959"/>
                </a:solidFill>
                <a:latin typeface="Book Antiqua"/>
              </a:defRPr>
            </a:pPr>
            <a:endParaRPr lang="pl-PL"/>
          </a:p>
        </c:txPr>
        <c:crossAx val="35561022"/>
        <c:crosses val="autoZero"/>
        <c:auto val="1"/>
        <c:lblAlgn val="ctr"/>
        <c:lblOffset val="100"/>
        <c:noMultiLvlLbl val="1"/>
      </c:catAx>
      <c:valAx>
        <c:axId val="35561022"/>
        <c:scaling>
          <c:orientation val="minMax"/>
        </c:scaling>
        <c:delete val="1"/>
        <c:axPos val="b"/>
        <c:majorGridlines>
          <c:spPr>
            <a:ln w="9360">
              <a:solidFill>
                <a:srgbClr val="D9D9D9"/>
              </a:solidFill>
              <a:round/>
            </a:ln>
          </c:spPr>
        </c:majorGridlines>
        <c:numFmt formatCode="0" sourceLinked="0"/>
        <c:majorTickMark val="none"/>
        <c:minorTickMark val="none"/>
        <c:tickLblPos val="none"/>
        <c:crossAx val="53891878"/>
        <c:crosses val="autoZero"/>
        <c:crossBetween val="between"/>
      </c:valAx>
      <c:spPr>
        <a:noFill/>
        <a:ln>
          <a:noFill/>
        </a:ln>
      </c:spPr>
    </c:plotArea>
    <c:legend>
      <c:legendPos val="b"/>
      <c:layout>
        <c:manualLayout>
          <c:xMode val="edge"/>
          <c:yMode val="edge"/>
          <c:x val="0.1430165767862103"/>
          <c:y val="0.70869088107903855"/>
          <c:w val="0.71396684642757946"/>
          <c:h val="0.27285035318740736"/>
        </c:manualLayout>
      </c:layout>
      <c:overlay val="0"/>
      <c:spPr>
        <a:noFill/>
        <a:ln>
          <a:noFill/>
        </a:ln>
      </c:spPr>
      <c:txPr>
        <a:bodyPr/>
        <a:lstStyle/>
        <a:p>
          <a:pPr>
            <a:defRPr b="1">
              <a:latin typeface="Book Antiqua" panose="02040602050305030304" pitchFamily="18" charset="0"/>
            </a:defRPr>
          </a:pPr>
          <a:endParaRPr lang="pl-PL"/>
        </a:p>
      </c:txPr>
    </c:legend>
    <c:plotVisOnly val="1"/>
    <c:dispBlanksAs val="gap"/>
    <c:showDLblsOverMax val="1"/>
  </c:chart>
  <c:spPr>
    <a:noFill/>
    <a:ln>
      <a:noFill/>
    </a:ln>
  </c:spPr>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a:solidFill>
                  <a:srgbClr val="595959"/>
                </a:solidFill>
                <a:latin typeface="Book Antiqua"/>
              </a:rPr>
              <a:t>STRUKTURA BEZROBOTNYCH ZE WZGLĘDU NA WIEK (PORÓWNANIE DO 2024r.)</a:t>
            </a:r>
          </a:p>
        </c:rich>
      </c:tx>
      <c:overlay val="0"/>
    </c:title>
    <c:autoTitleDeleted val="0"/>
    <c:plotArea>
      <c:layout/>
      <c:barChart>
        <c:barDir val="bar"/>
        <c:grouping val="stacked"/>
        <c:varyColors val="0"/>
        <c:ser>
          <c:idx val="0"/>
          <c:order val="0"/>
          <c:tx>
            <c:strRef>
              <c:f>label 0</c:f>
              <c:strCache>
                <c:ptCount val="1"/>
                <c:pt idx="0">
                  <c:v>18-24</c:v>
                </c:pt>
              </c:strCache>
            </c:strRef>
          </c:tx>
          <c:spPr>
            <a:solidFill>
              <a:srgbClr val="4472C4"/>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2025r</c:v>
                </c:pt>
                <c:pt idx="1">
                  <c:v>2024r</c:v>
                </c:pt>
              </c:strCache>
            </c:strRef>
          </c:cat>
          <c:val>
            <c:numRef>
              <c:f>0</c:f>
              <c:numCache>
                <c:formatCode>General</c:formatCode>
                <c:ptCount val="2"/>
                <c:pt idx="0">
                  <c:v>139</c:v>
                </c:pt>
                <c:pt idx="1">
                  <c:v>125</c:v>
                </c:pt>
              </c:numCache>
            </c:numRef>
          </c:val>
          <c:extLst>
            <c:ext xmlns:c16="http://schemas.microsoft.com/office/drawing/2014/chart" uri="{C3380CC4-5D6E-409C-BE32-E72D297353CC}">
              <c16:uniqueId val="{00000000-B46F-4C05-8DEF-2057EAD65058}"/>
            </c:ext>
          </c:extLst>
        </c:ser>
        <c:ser>
          <c:idx val="1"/>
          <c:order val="1"/>
          <c:tx>
            <c:strRef>
              <c:f>label 1</c:f>
              <c:strCache>
                <c:ptCount val="1"/>
                <c:pt idx="0">
                  <c:v>25-34</c:v>
                </c:pt>
              </c:strCache>
            </c:strRef>
          </c:tx>
          <c:spPr>
            <a:solidFill>
              <a:srgbClr val="ED7D31"/>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2025r</c:v>
                </c:pt>
                <c:pt idx="1">
                  <c:v>2024r</c:v>
                </c:pt>
              </c:strCache>
            </c:strRef>
          </c:cat>
          <c:val>
            <c:numRef>
              <c:f>1</c:f>
              <c:numCache>
                <c:formatCode>General</c:formatCode>
                <c:ptCount val="2"/>
                <c:pt idx="0">
                  <c:v>167</c:v>
                </c:pt>
                <c:pt idx="1">
                  <c:v>158</c:v>
                </c:pt>
              </c:numCache>
            </c:numRef>
          </c:val>
          <c:extLst>
            <c:ext xmlns:c16="http://schemas.microsoft.com/office/drawing/2014/chart" uri="{C3380CC4-5D6E-409C-BE32-E72D297353CC}">
              <c16:uniqueId val="{00000001-B46F-4C05-8DEF-2057EAD65058}"/>
            </c:ext>
          </c:extLst>
        </c:ser>
        <c:ser>
          <c:idx val="2"/>
          <c:order val="2"/>
          <c:tx>
            <c:strRef>
              <c:f>label 2</c:f>
              <c:strCache>
                <c:ptCount val="1"/>
                <c:pt idx="0">
                  <c:v>35-44</c:v>
                </c:pt>
              </c:strCache>
            </c:strRef>
          </c:tx>
          <c:spPr>
            <a:solidFill>
              <a:srgbClr val="A5A5A5"/>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2025r</c:v>
                </c:pt>
                <c:pt idx="1">
                  <c:v>2024r</c:v>
                </c:pt>
              </c:strCache>
            </c:strRef>
          </c:cat>
          <c:val>
            <c:numRef>
              <c:f>2</c:f>
              <c:numCache>
                <c:formatCode>General</c:formatCode>
                <c:ptCount val="2"/>
                <c:pt idx="0">
                  <c:v>198</c:v>
                </c:pt>
                <c:pt idx="1">
                  <c:v>133</c:v>
                </c:pt>
              </c:numCache>
            </c:numRef>
          </c:val>
          <c:extLst>
            <c:ext xmlns:c16="http://schemas.microsoft.com/office/drawing/2014/chart" uri="{C3380CC4-5D6E-409C-BE32-E72D297353CC}">
              <c16:uniqueId val="{00000002-B46F-4C05-8DEF-2057EAD65058}"/>
            </c:ext>
          </c:extLst>
        </c:ser>
        <c:ser>
          <c:idx val="3"/>
          <c:order val="3"/>
          <c:tx>
            <c:strRef>
              <c:f>label 3</c:f>
              <c:strCache>
                <c:ptCount val="1"/>
                <c:pt idx="0">
                  <c:v>45-54</c:v>
                </c:pt>
              </c:strCache>
            </c:strRef>
          </c:tx>
          <c:spPr>
            <a:solidFill>
              <a:srgbClr val="FFC000"/>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2025r</c:v>
                </c:pt>
                <c:pt idx="1">
                  <c:v>2024r</c:v>
                </c:pt>
              </c:strCache>
            </c:strRef>
          </c:cat>
          <c:val>
            <c:numRef>
              <c:f>3</c:f>
              <c:numCache>
                <c:formatCode>General</c:formatCode>
                <c:ptCount val="2"/>
                <c:pt idx="0">
                  <c:v>157</c:v>
                </c:pt>
                <c:pt idx="1">
                  <c:v>140</c:v>
                </c:pt>
              </c:numCache>
            </c:numRef>
          </c:val>
          <c:extLst>
            <c:ext xmlns:c16="http://schemas.microsoft.com/office/drawing/2014/chart" uri="{C3380CC4-5D6E-409C-BE32-E72D297353CC}">
              <c16:uniqueId val="{00000003-B46F-4C05-8DEF-2057EAD65058}"/>
            </c:ext>
          </c:extLst>
        </c:ser>
        <c:ser>
          <c:idx val="4"/>
          <c:order val="4"/>
          <c:tx>
            <c:strRef>
              <c:f>label 4</c:f>
              <c:strCache>
                <c:ptCount val="1"/>
                <c:pt idx="0">
                  <c:v>55-59</c:v>
                </c:pt>
              </c:strCache>
            </c:strRef>
          </c:tx>
          <c:spPr>
            <a:solidFill>
              <a:srgbClr val="5B9BD5"/>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2025r</c:v>
                </c:pt>
                <c:pt idx="1">
                  <c:v>2024r</c:v>
                </c:pt>
              </c:strCache>
            </c:strRef>
          </c:cat>
          <c:val>
            <c:numRef>
              <c:f>4</c:f>
              <c:numCache>
                <c:formatCode>General</c:formatCode>
                <c:ptCount val="2"/>
                <c:pt idx="0">
                  <c:v>58</c:v>
                </c:pt>
                <c:pt idx="1">
                  <c:v>46</c:v>
                </c:pt>
              </c:numCache>
            </c:numRef>
          </c:val>
          <c:extLst>
            <c:ext xmlns:c16="http://schemas.microsoft.com/office/drawing/2014/chart" uri="{C3380CC4-5D6E-409C-BE32-E72D297353CC}">
              <c16:uniqueId val="{00000004-B46F-4C05-8DEF-2057EAD65058}"/>
            </c:ext>
          </c:extLst>
        </c:ser>
        <c:ser>
          <c:idx val="5"/>
          <c:order val="5"/>
          <c:tx>
            <c:strRef>
              <c:f>label 5</c:f>
              <c:strCache>
                <c:ptCount val="1"/>
                <c:pt idx="0">
                  <c:v>60 i więcej</c:v>
                </c:pt>
              </c:strCache>
            </c:strRef>
          </c:tx>
          <c:spPr>
            <a:solidFill>
              <a:srgbClr val="70AD47"/>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ctr"/>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2"/>
                <c:pt idx="0">
                  <c:v>2025r</c:v>
                </c:pt>
                <c:pt idx="1">
                  <c:v>2024r</c:v>
                </c:pt>
              </c:strCache>
            </c:strRef>
          </c:cat>
          <c:val>
            <c:numRef>
              <c:f>5</c:f>
              <c:numCache>
                <c:formatCode>General</c:formatCode>
                <c:ptCount val="2"/>
                <c:pt idx="0">
                  <c:v>19</c:v>
                </c:pt>
                <c:pt idx="1">
                  <c:v>28</c:v>
                </c:pt>
              </c:numCache>
            </c:numRef>
          </c:val>
          <c:extLst>
            <c:ext xmlns:c16="http://schemas.microsoft.com/office/drawing/2014/chart" uri="{C3380CC4-5D6E-409C-BE32-E72D297353CC}">
              <c16:uniqueId val="{00000005-B46F-4C05-8DEF-2057EAD65058}"/>
            </c:ext>
          </c:extLst>
        </c:ser>
        <c:dLbls>
          <c:showLegendKey val="0"/>
          <c:showVal val="0"/>
          <c:showCatName val="0"/>
          <c:showSerName val="0"/>
          <c:showPercent val="0"/>
          <c:showBubbleSize val="0"/>
        </c:dLbls>
        <c:gapWidth val="150"/>
        <c:overlap val="100"/>
        <c:axId val="20733782"/>
        <c:axId val="45770080"/>
      </c:barChart>
      <c:catAx>
        <c:axId val="20733782"/>
        <c:scaling>
          <c:orientation val="minMax"/>
        </c:scaling>
        <c:delete val="0"/>
        <c:axPos val="l"/>
        <c:numFmt formatCode="General" sourceLinked="1"/>
        <c:majorTickMark val="none"/>
        <c:minorTickMark val="none"/>
        <c:tickLblPos val="nextTo"/>
        <c:spPr>
          <a:ln w="9360">
            <a:solidFill>
              <a:srgbClr val="D9D9D9"/>
            </a:solidFill>
            <a:round/>
          </a:ln>
        </c:spPr>
        <c:txPr>
          <a:bodyPr/>
          <a:lstStyle/>
          <a:p>
            <a:pPr>
              <a:defRPr sz="1400" b="1" strike="noStrike" spc="-1">
                <a:solidFill>
                  <a:srgbClr val="595959"/>
                </a:solidFill>
                <a:latin typeface="Book Antiqua"/>
              </a:defRPr>
            </a:pPr>
            <a:endParaRPr lang="pl-PL"/>
          </a:p>
        </c:txPr>
        <c:crossAx val="45770080"/>
        <c:crosses val="autoZero"/>
        <c:auto val="1"/>
        <c:lblAlgn val="ctr"/>
        <c:lblOffset val="100"/>
        <c:noMultiLvlLbl val="1"/>
      </c:catAx>
      <c:valAx>
        <c:axId val="45770080"/>
        <c:scaling>
          <c:orientation val="minMax"/>
        </c:scaling>
        <c:delete val="1"/>
        <c:axPos val="b"/>
        <c:majorGridlines>
          <c:spPr>
            <a:ln w="9360">
              <a:solidFill>
                <a:srgbClr val="D9D9D9"/>
              </a:solidFill>
              <a:round/>
            </a:ln>
          </c:spPr>
        </c:majorGridlines>
        <c:numFmt formatCode="General" sourceLinked="0"/>
        <c:majorTickMark val="none"/>
        <c:minorTickMark val="none"/>
        <c:tickLblPos val="none"/>
        <c:crossAx val="20733782"/>
        <c:crosses val="autoZero"/>
        <c:crossBetween val="between"/>
      </c:valAx>
      <c:spPr>
        <a:noFill/>
        <a:ln>
          <a:noFill/>
        </a:ln>
      </c:spPr>
    </c:plotArea>
    <c:legend>
      <c:legendPos val="b"/>
      <c:overlay val="0"/>
      <c:spPr>
        <a:noFill/>
        <a:ln>
          <a:noFill/>
        </a:ln>
      </c:spPr>
      <c:txPr>
        <a:bodyPr/>
        <a:lstStyle/>
        <a:p>
          <a:pPr>
            <a:defRPr sz="1200" b="1"/>
          </a:pPr>
          <a:endParaRPr lang="pl-PL"/>
        </a:p>
      </c:txPr>
    </c:legend>
    <c:plotVisOnly val="1"/>
    <c:dispBlanksAs val="gap"/>
    <c:showDLblsOverMax val="1"/>
  </c:chart>
  <c:spPr>
    <a:noFill/>
    <a:ln>
      <a:noFill/>
    </a:ln>
  </c:spPr>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79" b="1" strike="noStrike" spc="-1">
                <a:solidFill>
                  <a:srgbClr val="595959"/>
                </a:solidFill>
                <a:latin typeface="Book Antiqua"/>
              </a:defRPr>
            </a:pPr>
            <a:r>
              <a:rPr lang="pl-PL" sz="1679" b="1" strike="noStrike" spc="-1">
                <a:solidFill>
                  <a:srgbClr val="595959"/>
                </a:solidFill>
                <a:latin typeface="Book Antiqua"/>
              </a:rPr>
              <a:t>BEZROBOTNI WEDŁUG CZASU POZOSTAWANIA BEZ PRACY (PORÓWNANIE DO 2024r.)</a:t>
            </a:r>
          </a:p>
        </c:rich>
      </c:tx>
      <c:overlay val="0"/>
    </c:title>
    <c:autoTitleDeleted val="0"/>
    <c:plotArea>
      <c:layout/>
      <c:barChart>
        <c:barDir val="col"/>
        <c:grouping val="clustered"/>
        <c:varyColors val="0"/>
        <c:ser>
          <c:idx val="0"/>
          <c:order val="0"/>
          <c:tx>
            <c:strRef>
              <c:f>label 0</c:f>
              <c:strCache>
                <c:ptCount val="1"/>
                <c:pt idx="0">
                  <c:v>2024</c:v>
                </c:pt>
              </c:strCache>
            </c:strRef>
          </c:tx>
          <c:spPr>
            <a:solidFill>
              <a:srgbClr val="70AD47"/>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outEnd"/>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6"/>
                <c:pt idx="0">
                  <c:v>do 1 m-ca </c:v>
                </c:pt>
                <c:pt idx="1">
                  <c:v>1-3 m-cy </c:v>
                </c:pt>
                <c:pt idx="2">
                  <c:v>3-6 m-cy </c:v>
                </c:pt>
                <c:pt idx="3">
                  <c:v>6-12 m-cy </c:v>
                </c:pt>
                <c:pt idx="4">
                  <c:v>12-24 m-cy </c:v>
                </c:pt>
                <c:pt idx="5">
                  <c:v>pow. 24 m-cy </c:v>
                </c:pt>
              </c:strCache>
            </c:strRef>
          </c:cat>
          <c:val>
            <c:numRef>
              <c:f>0</c:f>
              <c:numCache>
                <c:formatCode>General</c:formatCode>
                <c:ptCount val="6"/>
                <c:pt idx="0">
                  <c:v>73</c:v>
                </c:pt>
                <c:pt idx="1">
                  <c:v>143</c:v>
                </c:pt>
                <c:pt idx="2">
                  <c:v>137</c:v>
                </c:pt>
                <c:pt idx="3">
                  <c:v>128</c:v>
                </c:pt>
                <c:pt idx="4">
                  <c:v>82</c:v>
                </c:pt>
                <c:pt idx="5">
                  <c:v>67</c:v>
                </c:pt>
              </c:numCache>
            </c:numRef>
          </c:val>
          <c:extLst>
            <c:ext xmlns:c16="http://schemas.microsoft.com/office/drawing/2014/chart" uri="{C3380CC4-5D6E-409C-BE32-E72D297353CC}">
              <c16:uniqueId val="{00000000-26AE-40D0-B674-53E986B0B00E}"/>
            </c:ext>
          </c:extLst>
        </c:ser>
        <c:ser>
          <c:idx val="1"/>
          <c:order val="1"/>
          <c:tx>
            <c:strRef>
              <c:f>label 1</c:f>
              <c:strCache>
                <c:ptCount val="1"/>
                <c:pt idx="0">
                  <c:v>2025</c:v>
                </c:pt>
              </c:strCache>
            </c:strRef>
          </c:tx>
          <c:spPr>
            <a:solidFill>
              <a:srgbClr val="5B9BD5"/>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outEnd"/>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6"/>
                <c:pt idx="0">
                  <c:v>do 1 m-ca </c:v>
                </c:pt>
                <c:pt idx="1">
                  <c:v>1-3 m-cy </c:v>
                </c:pt>
                <c:pt idx="2">
                  <c:v>3-6 m-cy </c:v>
                </c:pt>
                <c:pt idx="3">
                  <c:v>6-12 m-cy </c:v>
                </c:pt>
                <c:pt idx="4">
                  <c:v>12-24 m-cy </c:v>
                </c:pt>
                <c:pt idx="5">
                  <c:v>pow. 24 m-cy </c:v>
                </c:pt>
              </c:strCache>
            </c:strRef>
          </c:cat>
          <c:val>
            <c:numRef>
              <c:f>1</c:f>
              <c:numCache>
                <c:formatCode>General</c:formatCode>
                <c:ptCount val="6"/>
                <c:pt idx="0">
                  <c:v>69</c:v>
                </c:pt>
                <c:pt idx="1">
                  <c:v>162</c:v>
                </c:pt>
                <c:pt idx="2">
                  <c:v>139</c:v>
                </c:pt>
                <c:pt idx="3">
                  <c:v>168</c:v>
                </c:pt>
                <c:pt idx="4">
                  <c:v>119</c:v>
                </c:pt>
                <c:pt idx="5">
                  <c:v>81</c:v>
                </c:pt>
              </c:numCache>
            </c:numRef>
          </c:val>
          <c:extLst>
            <c:ext xmlns:c16="http://schemas.microsoft.com/office/drawing/2014/chart" uri="{C3380CC4-5D6E-409C-BE32-E72D297353CC}">
              <c16:uniqueId val="{00000001-26AE-40D0-B674-53E986B0B00E}"/>
            </c:ext>
          </c:extLst>
        </c:ser>
        <c:dLbls>
          <c:showLegendKey val="0"/>
          <c:showVal val="0"/>
          <c:showCatName val="0"/>
          <c:showSerName val="0"/>
          <c:showPercent val="0"/>
          <c:showBubbleSize val="0"/>
        </c:dLbls>
        <c:gapWidth val="219"/>
        <c:overlap val="-27"/>
        <c:axId val="2574011"/>
        <c:axId val="83009962"/>
      </c:barChart>
      <c:catAx>
        <c:axId val="2574011"/>
        <c:scaling>
          <c:orientation val="minMax"/>
        </c:scaling>
        <c:delete val="0"/>
        <c:axPos val="b"/>
        <c:numFmt formatCode="General" sourceLinked="1"/>
        <c:majorTickMark val="none"/>
        <c:minorTickMark val="none"/>
        <c:tickLblPos val="nextTo"/>
        <c:spPr>
          <a:ln w="9360">
            <a:solidFill>
              <a:srgbClr val="D9D9D9"/>
            </a:solidFill>
            <a:round/>
          </a:ln>
        </c:spPr>
        <c:txPr>
          <a:bodyPr/>
          <a:lstStyle/>
          <a:p>
            <a:pPr>
              <a:defRPr sz="1400" b="1" strike="noStrike" spc="-1">
                <a:solidFill>
                  <a:srgbClr val="595959"/>
                </a:solidFill>
                <a:latin typeface="Book Antiqua"/>
              </a:defRPr>
            </a:pPr>
            <a:endParaRPr lang="pl-PL"/>
          </a:p>
        </c:txPr>
        <c:crossAx val="83009962"/>
        <c:crosses val="autoZero"/>
        <c:auto val="1"/>
        <c:lblAlgn val="ctr"/>
        <c:lblOffset val="100"/>
        <c:noMultiLvlLbl val="1"/>
      </c:catAx>
      <c:valAx>
        <c:axId val="83009962"/>
        <c:scaling>
          <c:orientation val="minMax"/>
        </c:scaling>
        <c:delete val="0"/>
        <c:axPos val="l"/>
        <c:majorGridlines>
          <c:spPr>
            <a:ln w="9360">
              <a:solidFill>
                <a:srgbClr val="D9D9D9"/>
              </a:solidFill>
              <a:round/>
            </a:ln>
          </c:spPr>
        </c:majorGridlines>
        <c:numFmt formatCode="General" sourceLinked="0"/>
        <c:majorTickMark val="none"/>
        <c:minorTickMark val="none"/>
        <c:tickLblPos val="nextTo"/>
        <c:spPr>
          <a:ln w="6480">
            <a:noFill/>
          </a:ln>
        </c:spPr>
        <c:txPr>
          <a:bodyPr/>
          <a:lstStyle/>
          <a:p>
            <a:pPr>
              <a:defRPr sz="1400" b="0" strike="noStrike" spc="-1">
                <a:solidFill>
                  <a:srgbClr val="595959"/>
                </a:solidFill>
                <a:latin typeface="Book Antiqua"/>
              </a:defRPr>
            </a:pPr>
            <a:endParaRPr lang="pl-PL"/>
          </a:p>
        </c:txPr>
        <c:crossAx val="2574011"/>
        <c:crosses val="autoZero"/>
        <c:crossBetween val="between"/>
      </c:valAx>
      <c:spPr>
        <a:noFill/>
        <a:ln>
          <a:noFill/>
        </a:ln>
      </c:spPr>
    </c:plotArea>
    <c:legend>
      <c:legendPos val="b"/>
      <c:overlay val="0"/>
      <c:spPr>
        <a:noFill/>
        <a:ln>
          <a:noFill/>
        </a:ln>
      </c:spPr>
    </c:legend>
    <c:plotVisOnly val="1"/>
    <c:dispBlanksAs val="gap"/>
    <c:showDLblsOverMax val="1"/>
  </c:chart>
  <c:spPr>
    <a:noFill/>
    <a:ln>
      <a:noFill/>
    </a:ln>
  </c:spPr>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a:solidFill>
                  <a:srgbClr val="595959"/>
                </a:solidFill>
                <a:latin typeface="Book Antiqua"/>
              </a:rPr>
              <a:t>OFERTY PRACY 2025r.</a:t>
            </a:r>
          </a:p>
        </c:rich>
      </c:tx>
      <c:layout>
        <c:manualLayout>
          <c:xMode val="edge"/>
          <c:yMode val="edge"/>
          <c:x val="0.38640663003332998"/>
          <c:y val="1.5605999189298701E-2"/>
        </c:manualLayout>
      </c:layout>
      <c:overlay val="0"/>
    </c:title>
    <c:autoTitleDeleted val="0"/>
    <c:plotArea>
      <c:layout/>
      <c:barChart>
        <c:barDir val="bar"/>
        <c:grouping val="clustered"/>
        <c:varyColors val="0"/>
        <c:ser>
          <c:idx val="0"/>
          <c:order val="0"/>
          <c:tx>
            <c:strRef>
              <c:f>label 0</c:f>
              <c:strCache>
                <c:ptCount val="1"/>
                <c:pt idx="0">
                  <c:v>OFERTY PRACY 2022r</c:v>
                </c:pt>
              </c:strCache>
            </c:strRef>
          </c:tx>
          <c:spPr>
            <a:solidFill>
              <a:srgbClr val="70AD47"/>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outEnd"/>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12"/>
                <c:pt idx="0">
                  <c:v>XII</c:v>
                </c:pt>
                <c:pt idx="1">
                  <c:v>XI</c:v>
                </c:pt>
                <c:pt idx="2">
                  <c:v>X</c:v>
                </c:pt>
                <c:pt idx="3">
                  <c:v>IX</c:v>
                </c:pt>
                <c:pt idx="4">
                  <c:v>VIII</c:v>
                </c:pt>
                <c:pt idx="5">
                  <c:v>VII</c:v>
                </c:pt>
                <c:pt idx="6">
                  <c:v>VI</c:v>
                </c:pt>
                <c:pt idx="7">
                  <c:v>V</c:v>
                </c:pt>
                <c:pt idx="8">
                  <c:v>IV</c:v>
                </c:pt>
                <c:pt idx="9">
                  <c:v>III</c:v>
                </c:pt>
                <c:pt idx="10">
                  <c:v>II</c:v>
                </c:pt>
                <c:pt idx="11">
                  <c:v>I</c:v>
                </c:pt>
              </c:strCache>
            </c:strRef>
          </c:cat>
          <c:val>
            <c:numRef>
              <c:f>0</c:f>
              <c:numCache>
                <c:formatCode>General</c:formatCode>
                <c:ptCount val="12"/>
                <c:pt idx="0">
                  <c:v>9</c:v>
                </c:pt>
                <c:pt idx="1">
                  <c:v>16</c:v>
                </c:pt>
                <c:pt idx="2">
                  <c:v>3</c:v>
                </c:pt>
                <c:pt idx="3">
                  <c:v>2</c:v>
                </c:pt>
                <c:pt idx="4">
                  <c:v>34</c:v>
                </c:pt>
                <c:pt idx="5">
                  <c:v>39</c:v>
                </c:pt>
                <c:pt idx="6">
                  <c:v>15</c:v>
                </c:pt>
                <c:pt idx="7">
                  <c:v>25</c:v>
                </c:pt>
                <c:pt idx="8">
                  <c:v>54</c:v>
                </c:pt>
                <c:pt idx="9">
                  <c:v>45</c:v>
                </c:pt>
                <c:pt idx="10">
                  <c:v>65</c:v>
                </c:pt>
                <c:pt idx="11">
                  <c:v>57</c:v>
                </c:pt>
              </c:numCache>
            </c:numRef>
          </c:val>
          <c:extLst>
            <c:ext xmlns:c16="http://schemas.microsoft.com/office/drawing/2014/chart" uri="{C3380CC4-5D6E-409C-BE32-E72D297353CC}">
              <c16:uniqueId val="{00000000-5D85-47B0-9952-15D62515F438}"/>
            </c:ext>
          </c:extLst>
        </c:ser>
        <c:dLbls>
          <c:showLegendKey val="0"/>
          <c:showVal val="0"/>
          <c:showCatName val="0"/>
          <c:showSerName val="0"/>
          <c:showPercent val="0"/>
          <c:showBubbleSize val="0"/>
        </c:dLbls>
        <c:gapWidth val="182"/>
        <c:axId val="92681619"/>
        <c:axId val="98625878"/>
      </c:barChart>
      <c:catAx>
        <c:axId val="92681619"/>
        <c:scaling>
          <c:orientation val="minMax"/>
        </c:scaling>
        <c:delete val="0"/>
        <c:axPos val="l"/>
        <c:numFmt formatCode="General" sourceLinked="1"/>
        <c:majorTickMark val="none"/>
        <c:minorTickMark val="none"/>
        <c:tickLblPos val="nextTo"/>
        <c:spPr>
          <a:ln w="9360">
            <a:solidFill>
              <a:srgbClr val="D9D9D9"/>
            </a:solidFill>
            <a:round/>
          </a:ln>
        </c:spPr>
        <c:txPr>
          <a:bodyPr/>
          <a:lstStyle/>
          <a:p>
            <a:pPr>
              <a:defRPr sz="1400" b="0" strike="noStrike" spc="-1">
                <a:solidFill>
                  <a:srgbClr val="595959"/>
                </a:solidFill>
                <a:latin typeface="Book Antiqua"/>
              </a:defRPr>
            </a:pPr>
            <a:endParaRPr lang="pl-PL"/>
          </a:p>
        </c:txPr>
        <c:crossAx val="98625878"/>
        <c:crosses val="autoZero"/>
        <c:auto val="1"/>
        <c:lblAlgn val="ctr"/>
        <c:lblOffset val="100"/>
        <c:noMultiLvlLbl val="1"/>
      </c:catAx>
      <c:valAx>
        <c:axId val="98625878"/>
        <c:scaling>
          <c:orientation val="minMax"/>
        </c:scaling>
        <c:delete val="0"/>
        <c:axPos val="b"/>
        <c:majorGridlines>
          <c:spPr>
            <a:ln w="9360">
              <a:solidFill>
                <a:srgbClr val="D9D9D9"/>
              </a:solidFill>
              <a:round/>
            </a:ln>
          </c:spPr>
        </c:majorGridlines>
        <c:numFmt formatCode="General" sourceLinked="0"/>
        <c:majorTickMark val="none"/>
        <c:minorTickMark val="none"/>
        <c:tickLblPos val="nextTo"/>
        <c:spPr>
          <a:ln w="6480">
            <a:noFill/>
          </a:ln>
        </c:spPr>
        <c:txPr>
          <a:bodyPr/>
          <a:lstStyle/>
          <a:p>
            <a:pPr>
              <a:defRPr sz="900" b="0" strike="noStrike" spc="-1">
                <a:solidFill>
                  <a:srgbClr val="595959"/>
                </a:solidFill>
                <a:latin typeface="Calibri"/>
              </a:defRPr>
            </a:pPr>
            <a:endParaRPr lang="pl-PL"/>
          </a:p>
        </c:txPr>
        <c:crossAx val="92681619"/>
        <c:crosses val="autoZero"/>
        <c:crossBetween val="between"/>
      </c:valAx>
      <c:spPr>
        <a:noFill/>
        <a:ln>
          <a:noFill/>
        </a:ln>
      </c:spPr>
    </c:plotArea>
    <c:plotVisOnly val="1"/>
    <c:dispBlanksAs val="gap"/>
    <c:showDLblsOverMax val="1"/>
  </c:chart>
  <c:spPr>
    <a:noFill/>
    <a:ln>
      <a:noFill/>
    </a:ln>
  </c:spPr>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title>
      <c:tx>
        <c:rich>
          <a:bodyPr rot="0"/>
          <a:lstStyle/>
          <a:p>
            <a:pPr>
              <a:defRPr sz="1600" b="1" strike="noStrike" spc="-1">
                <a:solidFill>
                  <a:srgbClr val="595959"/>
                </a:solidFill>
                <a:latin typeface="Book Antiqua"/>
              </a:defRPr>
            </a:pPr>
            <a:r>
              <a:rPr lang="pl-PL" sz="1600" b="1" strike="noStrike" spc="-1">
                <a:solidFill>
                  <a:srgbClr val="595959"/>
                </a:solidFill>
                <a:latin typeface="Book Antiqua"/>
              </a:rPr>
              <a:t>Struktura zatrudnionych cudzoziemców w ramach oświadczeń o powierzeniu wykonywania pracy wg obywatelstwa </a:t>
            </a:r>
          </a:p>
        </c:rich>
      </c:tx>
      <c:layout>
        <c:manualLayout>
          <c:xMode val="edge"/>
          <c:yMode val="edge"/>
          <c:x val="0.15727986940108199"/>
          <c:y val="1.25786163522013E-2"/>
        </c:manualLayout>
      </c:layout>
      <c:overlay val="0"/>
    </c:title>
    <c:autoTitleDeleted val="0"/>
    <c:plotArea>
      <c:layout>
        <c:manualLayout>
          <c:layoutTarget val="inner"/>
          <c:xMode val="edge"/>
          <c:yMode val="edge"/>
          <c:x val="8.0757065605550502E-2"/>
          <c:y val="0.17218585547426499"/>
          <c:w val="0.90480563207835896"/>
          <c:h val="0.74412783981517105"/>
        </c:manualLayout>
      </c:layout>
      <c:barChart>
        <c:barDir val="col"/>
        <c:grouping val="clustered"/>
        <c:varyColors val="0"/>
        <c:ser>
          <c:idx val="0"/>
          <c:order val="0"/>
          <c:tx>
            <c:strRef>
              <c:f>label 0</c:f>
              <c:strCache>
                <c:ptCount val="1"/>
                <c:pt idx="0">
                  <c:v>Seria 1</c:v>
                </c:pt>
              </c:strCache>
            </c:strRef>
          </c:tx>
          <c:spPr>
            <a:solidFill>
              <a:srgbClr val="70AD47"/>
            </a:solidFill>
            <a:ln>
              <a:noFill/>
            </a:ln>
          </c:spPr>
          <c:invertIfNegative val="0"/>
          <c:dLbls>
            <c:spPr>
              <a:noFill/>
              <a:ln>
                <a:noFill/>
              </a:ln>
              <a:effectLst/>
            </c:spPr>
            <c:txPr>
              <a:bodyPr wrap="square" lIns="38100" tIns="19050" rIns="38100" bIns="19050" anchor="ctr">
                <a:spAutoFit/>
              </a:bodyPr>
              <a:lstStyle/>
              <a:p>
                <a:pPr>
                  <a:defRPr b="1"/>
                </a:pPr>
                <a:endParaRPr lang="pl-PL"/>
              </a:p>
            </c:txPr>
            <c:dLblPos val="outEnd"/>
            <c:showLegendKey val="0"/>
            <c:showVal val="1"/>
            <c:showCatName val="0"/>
            <c:showSerName val="0"/>
            <c:showPercent val="0"/>
            <c:showBubbleSize val="1"/>
            <c:showLeaderLines val="0"/>
            <c:extLst>
              <c:ext xmlns:c15="http://schemas.microsoft.com/office/drawing/2012/chart" uri="{CE6537A1-D6FC-4f65-9D91-7224C49458BB}">
                <c15:showLeaderLines val="0"/>
              </c:ext>
            </c:extLst>
          </c:dLbls>
          <c:cat>
            <c:strRef>
              <c:f>categories</c:f>
              <c:strCache>
                <c:ptCount val="5"/>
                <c:pt idx="0">
                  <c:v>BIAŁORUŚ</c:v>
                </c:pt>
                <c:pt idx="1">
                  <c:v>ARMENIA</c:v>
                </c:pt>
                <c:pt idx="2">
                  <c:v>UKRAINA</c:v>
                </c:pt>
                <c:pt idx="3">
                  <c:v>MOŁDAWIA</c:v>
                </c:pt>
                <c:pt idx="4">
                  <c:v>GRUZJA</c:v>
                </c:pt>
              </c:strCache>
            </c:strRef>
          </c:cat>
          <c:val>
            <c:numRef>
              <c:f>0</c:f>
              <c:numCache>
                <c:formatCode>General</c:formatCode>
                <c:ptCount val="6"/>
                <c:pt idx="0">
                  <c:v>54</c:v>
                </c:pt>
                <c:pt idx="1">
                  <c:v>0</c:v>
                </c:pt>
                <c:pt idx="2">
                  <c:v>83</c:v>
                </c:pt>
                <c:pt idx="3">
                  <c:v>12</c:v>
                </c:pt>
                <c:pt idx="4">
                  <c:v>20</c:v>
                </c:pt>
              </c:numCache>
            </c:numRef>
          </c:val>
          <c:extLst>
            <c:ext xmlns:c16="http://schemas.microsoft.com/office/drawing/2014/chart" uri="{C3380CC4-5D6E-409C-BE32-E72D297353CC}">
              <c16:uniqueId val="{00000002-F726-414E-8EF4-8AEBEDBA188A}"/>
            </c:ext>
          </c:extLst>
        </c:ser>
        <c:dLbls>
          <c:showLegendKey val="0"/>
          <c:showVal val="0"/>
          <c:showCatName val="0"/>
          <c:showSerName val="0"/>
          <c:showPercent val="0"/>
          <c:showBubbleSize val="0"/>
        </c:dLbls>
        <c:gapWidth val="219"/>
        <c:overlap val="-27"/>
        <c:axId val="59047890"/>
        <c:axId val="64037400"/>
      </c:barChart>
      <c:catAx>
        <c:axId val="59047890"/>
        <c:scaling>
          <c:orientation val="minMax"/>
        </c:scaling>
        <c:delete val="0"/>
        <c:axPos val="b"/>
        <c:numFmt formatCode="General" sourceLinked="1"/>
        <c:majorTickMark val="none"/>
        <c:minorTickMark val="none"/>
        <c:tickLblPos val="nextTo"/>
        <c:spPr>
          <a:ln w="9360">
            <a:solidFill>
              <a:srgbClr val="D9D9D9"/>
            </a:solidFill>
            <a:round/>
          </a:ln>
        </c:spPr>
        <c:txPr>
          <a:bodyPr/>
          <a:lstStyle/>
          <a:p>
            <a:pPr>
              <a:defRPr sz="1400" b="1" strike="noStrike" spc="-1">
                <a:solidFill>
                  <a:srgbClr val="595959"/>
                </a:solidFill>
                <a:latin typeface="Book Antiqua"/>
              </a:defRPr>
            </a:pPr>
            <a:endParaRPr lang="pl-PL"/>
          </a:p>
        </c:txPr>
        <c:crossAx val="64037400"/>
        <c:crosses val="autoZero"/>
        <c:auto val="1"/>
        <c:lblAlgn val="ctr"/>
        <c:lblOffset val="100"/>
        <c:noMultiLvlLbl val="1"/>
      </c:catAx>
      <c:valAx>
        <c:axId val="64037400"/>
        <c:scaling>
          <c:orientation val="minMax"/>
        </c:scaling>
        <c:delete val="0"/>
        <c:axPos val="l"/>
        <c:majorGridlines>
          <c:spPr>
            <a:ln w="9360">
              <a:solidFill>
                <a:srgbClr val="D9D9D9"/>
              </a:solidFill>
              <a:round/>
            </a:ln>
          </c:spPr>
        </c:majorGridlines>
        <c:numFmt formatCode="General" sourceLinked="0"/>
        <c:majorTickMark val="none"/>
        <c:minorTickMark val="none"/>
        <c:tickLblPos val="nextTo"/>
        <c:spPr>
          <a:ln w="6480">
            <a:noFill/>
          </a:ln>
        </c:spPr>
        <c:txPr>
          <a:bodyPr/>
          <a:lstStyle/>
          <a:p>
            <a:pPr>
              <a:defRPr sz="1600" b="0" strike="noStrike" spc="-1">
                <a:solidFill>
                  <a:srgbClr val="595959"/>
                </a:solidFill>
                <a:latin typeface="Book Antiqua"/>
              </a:defRPr>
            </a:pPr>
            <a:endParaRPr lang="pl-PL"/>
          </a:p>
        </c:txPr>
        <c:crossAx val="59047890"/>
        <c:crosses val="autoZero"/>
        <c:crossBetween val="between"/>
      </c:valAx>
      <c:spPr>
        <a:noFill/>
        <a:ln>
          <a:noFill/>
        </a:ln>
      </c:spPr>
    </c:plotArea>
    <c:plotVisOnly val="1"/>
    <c:dispBlanksAs val="gap"/>
    <c:showDLblsOverMax val="1"/>
  </c:chart>
  <c:spPr>
    <a:noFill/>
    <a:ln>
      <a:noFill/>
    </a:ln>
  </c:spPr>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1">
          <a:latin typeface="Book Antiqua" panose="02040602050305030304" pitchFamily="18" charset="0"/>
        </a:defRPr>
      </a:pPr>
      <a:endParaRPr lang="pl-PL"/>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pl-PL"/>
  <c:roundedCorners val="0"/>
  <c:style val="2"/>
  <c:chart>
    <c:autoTitleDeleted val="1"/>
    <c:view3D>
      <c:rotX val="50"/>
      <c:rotY val="0"/>
      <c:rAngAx val="0"/>
    </c:view3D>
    <c:floor>
      <c:thickness val="0"/>
      <c:spPr>
        <a:solidFill>
          <a:srgbClr val="D9D9D9"/>
        </a:solidFill>
        <a:ln>
          <a:noFill/>
        </a:ln>
      </c:spPr>
    </c:floor>
    <c:sideWall>
      <c:thickness val="0"/>
    </c:sideWall>
    <c:backWall>
      <c:thickness val="0"/>
      <c:spPr>
        <a:solidFill>
          <a:srgbClr val="D9D9D9"/>
        </a:solidFill>
        <a:ln>
          <a:noFill/>
        </a:ln>
      </c:spPr>
    </c:backWall>
    <c:plotArea>
      <c:layout>
        <c:manualLayout>
          <c:layoutTarget val="inner"/>
          <c:xMode val="edge"/>
          <c:yMode val="edge"/>
          <c:x val="9.9690030996900297E-2"/>
          <c:y val="0.230134080751458"/>
          <c:w val="0.82911708829117103"/>
          <c:h val="0.53518672827816105"/>
        </c:manualLayout>
      </c:layout>
      <c:pie3DChart>
        <c:varyColors val="1"/>
        <c:dLbls>
          <c:showLegendKey val="0"/>
          <c:showVal val="0"/>
          <c:showCatName val="0"/>
          <c:showSerName val="0"/>
          <c:showPercent val="0"/>
          <c:showBubbleSize val="0"/>
          <c:showLeaderLines val="0"/>
        </c:dLbls>
      </c:pie3DChart>
      <c:spPr>
        <a:noFill/>
        <a:ln w="25400">
          <a:noFill/>
        </a:ln>
      </c:spPr>
    </c:plotArea>
    <c:legend>
      <c:legendPos val="r"/>
      <c:layout>
        <c:manualLayout>
          <c:xMode val="edge"/>
          <c:yMode val="edge"/>
          <c:x val="0.64838156871458696"/>
          <c:y val="0.67182178170679496"/>
          <c:w val="0.30077648895333009"/>
          <c:h val="0.32817824074074076"/>
        </c:manualLayout>
      </c:layout>
      <c:overlay val="0"/>
      <c:spPr>
        <a:solidFill>
          <a:srgbClr val="F2F2F2">
            <a:alpha val="39000"/>
          </a:srgbClr>
        </a:solidFill>
        <a:ln>
          <a:noFill/>
        </a:ln>
      </c:spPr>
    </c:legend>
    <c:plotVisOnly val="1"/>
    <c:dispBlanksAs val="zero"/>
    <c:showDLblsOverMax val="1"/>
  </c:chart>
  <c:spPr>
    <a:ln w="9360">
      <a:solidFill>
        <a:srgbClr val="BFBFBF"/>
      </a:solidFill>
      <a:round/>
    </a:ln>
  </c:spPr>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manualLayout>
          <c:layoutTarget val="inner"/>
          <c:xMode val="edge"/>
          <c:yMode val="edge"/>
          <c:x val="0.14481575941400252"/>
          <c:y val="0.11687754723159414"/>
          <c:w val="0.50744456117605063"/>
          <c:h val="0.84301273872795512"/>
        </c:manualLayout>
      </c:layout>
      <c:pieChart>
        <c:varyColors val="1"/>
        <c:ser>
          <c:idx val="0"/>
          <c:order val="0"/>
          <c:tx>
            <c:strRef>
              <c:f>Arkusz1!$B$1</c:f>
              <c:strCache>
                <c:ptCount val="1"/>
                <c:pt idx="0">
                  <c:v>Kobiety</c:v>
                </c:pt>
              </c:strCache>
            </c:strRef>
          </c:tx>
          <c:dPt>
            <c:idx val="0"/>
            <c:bubble3D val="0"/>
            <c:spPr>
              <a:solidFill>
                <a:schemeClr val="accent1"/>
              </a:solidFill>
              <a:ln>
                <a:noFill/>
              </a:ln>
              <a:effectLst/>
            </c:spPr>
            <c:extLst>
              <c:ext xmlns:c16="http://schemas.microsoft.com/office/drawing/2014/chart" uri="{C3380CC4-5D6E-409C-BE32-E72D297353CC}">
                <c16:uniqueId val="{00000001-21D1-48AA-A242-FE0E40E0D2EE}"/>
              </c:ext>
            </c:extLst>
          </c:dPt>
          <c:dPt>
            <c:idx val="1"/>
            <c:bubble3D val="0"/>
            <c:spPr>
              <a:solidFill>
                <a:schemeClr val="accent2"/>
              </a:solidFill>
              <a:ln>
                <a:noFill/>
              </a:ln>
              <a:effectLst/>
            </c:spPr>
            <c:extLst>
              <c:ext xmlns:c16="http://schemas.microsoft.com/office/drawing/2014/chart" uri="{C3380CC4-5D6E-409C-BE32-E72D297353CC}">
                <c16:uniqueId val="{00000003-21D1-48AA-A242-FE0E40E0D2EE}"/>
              </c:ext>
            </c:extLst>
          </c:dPt>
          <c:dPt>
            <c:idx val="2"/>
            <c:bubble3D val="0"/>
            <c:spPr>
              <a:solidFill>
                <a:schemeClr val="accent3"/>
              </a:solidFill>
              <a:ln>
                <a:noFill/>
              </a:ln>
              <a:effectLst/>
            </c:spPr>
            <c:extLst>
              <c:ext xmlns:c16="http://schemas.microsoft.com/office/drawing/2014/chart" uri="{C3380CC4-5D6E-409C-BE32-E72D297353CC}">
                <c16:uniqueId val="{00000005-21D1-48AA-A242-FE0E40E0D2EE}"/>
              </c:ext>
            </c:extLst>
          </c:dPt>
          <c:dPt>
            <c:idx val="3"/>
            <c:bubble3D val="0"/>
            <c:spPr>
              <a:solidFill>
                <a:schemeClr val="accent4"/>
              </a:solidFill>
              <a:ln>
                <a:noFill/>
              </a:ln>
              <a:effectLst/>
            </c:spPr>
            <c:extLst>
              <c:ext xmlns:c16="http://schemas.microsoft.com/office/drawing/2014/chart" uri="{C3380CC4-5D6E-409C-BE32-E72D297353CC}">
                <c16:uniqueId val="{00000007-21D1-48AA-A242-FE0E40E0D2EE}"/>
              </c:ext>
            </c:extLst>
          </c:dPt>
          <c:dPt>
            <c:idx val="4"/>
            <c:bubble3D val="0"/>
            <c:spPr>
              <a:solidFill>
                <a:schemeClr val="accent5"/>
              </a:solidFill>
              <a:ln>
                <a:noFill/>
              </a:ln>
              <a:effectLst/>
            </c:spPr>
            <c:extLst>
              <c:ext xmlns:c16="http://schemas.microsoft.com/office/drawing/2014/chart" uri="{C3380CC4-5D6E-409C-BE32-E72D297353CC}">
                <c16:uniqueId val="{00000009-21D1-48AA-A242-FE0E40E0D2EE}"/>
              </c:ext>
            </c:extLst>
          </c:dPt>
          <c:dPt>
            <c:idx val="5"/>
            <c:bubble3D val="0"/>
            <c:spPr>
              <a:solidFill>
                <a:schemeClr val="accent6"/>
              </a:solidFill>
              <a:ln>
                <a:noFill/>
              </a:ln>
              <a:effectLst/>
            </c:spPr>
            <c:extLst>
              <c:ext xmlns:c16="http://schemas.microsoft.com/office/drawing/2014/chart" uri="{C3380CC4-5D6E-409C-BE32-E72D297353CC}">
                <c16:uniqueId val="{0000000B-21D1-48AA-A242-FE0E40E0D2EE}"/>
              </c:ext>
            </c:extLst>
          </c:dPt>
          <c:dLbls>
            <c:dLbl>
              <c:idx val="5"/>
              <c:delete val="1"/>
              <c:extLst>
                <c:ext xmlns:c15="http://schemas.microsoft.com/office/drawing/2012/chart" uri="{CE6537A1-D6FC-4f65-9D91-7224C49458BB}"/>
                <c:ext xmlns:c16="http://schemas.microsoft.com/office/drawing/2014/chart" uri="{C3380CC4-5D6E-409C-BE32-E72D297353CC}">
                  <c16:uniqueId val="{0000000B-21D1-48AA-A242-FE0E40E0D2EE}"/>
                </c:ext>
              </c:extLst>
            </c:dLbl>
            <c:spPr>
              <a:noFill/>
              <a:ln>
                <a:noFill/>
              </a:ln>
              <a:effectLst/>
            </c:spPr>
            <c:txPr>
              <a:bodyPr rot="0" spcFirstLastPara="1" vertOverflow="clip" horzOverflow="clip" vert="horz" wrap="square" lIns="38100" tIns="19050" rIns="38100" bIns="19050" anchor="ctr" anchorCtr="1">
                <a:spAutoFit/>
              </a:bodyPr>
              <a:lstStyle/>
              <a:p>
                <a:pPr>
                  <a:defRPr sz="1300" b="1" i="0" u="none" strike="noStrike" kern="1200" baseline="0">
                    <a:solidFill>
                      <a:schemeClr val="tx1"/>
                    </a:solidFill>
                    <a:latin typeface="Book Antiqua" panose="02040602050305030304" pitchFamily="18" charset="0"/>
                    <a:ea typeface="+mn-ea"/>
                    <a:cs typeface="+mn-cs"/>
                  </a:defRPr>
                </a:pPr>
                <a:endParaRPr lang="pl-PL"/>
              </a:p>
            </c:txPr>
            <c:dLblPos val="ctr"/>
            <c:showLegendKey val="0"/>
            <c:showVal val="1"/>
            <c:showCatName val="0"/>
            <c:showSerName val="0"/>
            <c:showPercent val="0"/>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Arkusz1!$A$2:$A$7</c:f>
              <c:strCache>
                <c:ptCount val="6"/>
                <c:pt idx="0">
                  <c:v>do 30 roku życia (137)</c:v>
                </c:pt>
                <c:pt idx="1">
                  <c:v>długotrwale bezrobotne (177)</c:v>
                </c:pt>
                <c:pt idx="2">
                  <c:v>powyżej 50 roku życia (68)</c:v>
                </c:pt>
                <c:pt idx="3">
                  <c:v>niepełnosprawne (16)</c:v>
                </c:pt>
                <c:pt idx="4">
                  <c:v>posiadające dziecko do 6 roku życia (133)</c:v>
                </c:pt>
                <c:pt idx="5">
                  <c:v>dziecko niepełnosprawne (0)</c:v>
                </c:pt>
              </c:strCache>
            </c:strRef>
          </c:cat>
          <c:val>
            <c:numRef>
              <c:f>Arkusz1!$B$2:$B$7</c:f>
              <c:numCache>
                <c:formatCode>General</c:formatCode>
                <c:ptCount val="6"/>
                <c:pt idx="0">
                  <c:v>137</c:v>
                </c:pt>
                <c:pt idx="1">
                  <c:v>177</c:v>
                </c:pt>
                <c:pt idx="2">
                  <c:v>68</c:v>
                </c:pt>
                <c:pt idx="3">
                  <c:v>16</c:v>
                </c:pt>
                <c:pt idx="4">
                  <c:v>133</c:v>
                </c:pt>
                <c:pt idx="5">
                  <c:v>0</c:v>
                </c:pt>
              </c:numCache>
            </c:numRef>
          </c:val>
          <c:extLst>
            <c:ext xmlns:c16="http://schemas.microsoft.com/office/drawing/2014/chart" uri="{C3380CC4-5D6E-409C-BE32-E72D297353CC}">
              <c16:uniqueId val="{0000000C-21D1-48AA-A242-FE0E40E0D2EE}"/>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9389934934765707"/>
          <c:y val="0.14381272451209126"/>
          <c:w val="0.30610065065234299"/>
          <c:h val="0.7928500775899453"/>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4">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9.98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40.16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6" name="PlaceHolder 1"/>
          <p:cNvSpPr>
            <a:spLocks noGrp="1"/>
          </p:cNvSpPr>
          <p:nvPr>
            <p:ph type="body"/>
          </p:nvPr>
        </p:nvSpPr>
        <p:spPr>
          <a:xfrm>
            <a:off x="756000" y="5078520"/>
            <a:ext cx="6047640" cy="4811040"/>
          </a:xfrm>
          <a:prstGeom prst="rect">
            <a:avLst/>
          </a:prstGeom>
        </p:spPr>
        <p:txBody>
          <a:bodyPr lIns="0" tIns="0" rIns="0" bIns="0"/>
          <a:lstStyle/>
          <a:p>
            <a:r>
              <a:rPr lang="pl-PL" sz="2000" b="0" strike="noStrike" spc="-1">
                <a:latin typeface="Arial"/>
              </a:rPr>
              <a:t>Kliknij, aby edytować format notatek</a:t>
            </a:r>
          </a:p>
        </p:txBody>
      </p:sp>
      <p:sp>
        <p:nvSpPr>
          <p:cNvPr id="207" name="PlaceHolder 2"/>
          <p:cNvSpPr>
            <a:spLocks noGrp="1"/>
          </p:cNvSpPr>
          <p:nvPr>
            <p:ph type="hdr"/>
          </p:nvPr>
        </p:nvSpPr>
        <p:spPr>
          <a:xfrm>
            <a:off x="0" y="0"/>
            <a:ext cx="3280680" cy="534240"/>
          </a:xfrm>
          <a:prstGeom prst="rect">
            <a:avLst/>
          </a:prstGeom>
        </p:spPr>
        <p:txBody>
          <a:bodyPr lIns="0" tIns="0" rIns="0" bIns="0"/>
          <a:lstStyle/>
          <a:p>
            <a:r>
              <a:rPr lang="pl-PL" sz="1400" b="0" strike="noStrike" spc="-1">
                <a:latin typeface="Times New Roman"/>
              </a:rPr>
              <a:t>&lt;główka&gt;</a:t>
            </a:r>
          </a:p>
        </p:txBody>
      </p:sp>
      <p:sp>
        <p:nvSpPr>
          <p:cNvPr id="208" name="PlaceHolder 3"/>
          <p:cNvSpPr>
            <a:spLocks noGrp="1"/>
          </p:cNvSpPr>
          <p:nvPr>
            <p:ph type="dt"/>
          </p:nvPr>
        </p:nvSpPr>
        <p:spPr>
          <a:xfrm>
            <a:off x="4278960" y="0"/>
            <a:ext cx="3280680" cy="534240"/>
          </a:xfrm>
          <a:prstGeom prst="rect">
            <a:avLst/>
          </a:prstGeom>
        </p:spPr>
        <p:txBody>
          <a:bodyPr lIns="0" tIns="0" rIns="0" bIns="0"/>
          <a:lstStyle/>
          <a:p>
            <a:pPr algn="r"/>
            <a:r>
              <a:rPr lang="pl-PL" sz="1400" b="0" strike="noStrike" spc="-1">
                <a:latin typeface="Times New Roman"/>
              </a:rPr>
              <a:t>&lt;data/godzina&gt;</a:t>
            </a:r>
          </a:p>
        </p:txBody>
      </p:sp>
      <p:sp>
        <p:nvSpPr>
          <p:cNvPr id="209" name="PlaceHolder 4"/>
          <p:cNvSpPr>
            <a:spLocks noGrp="1"/>
          </p:cNvSpPr>
          <p:nvPr>
            <p:ph type="ftr"/>
          </p:nvPr>
        </p:nvSpPr>
        <p:spPr>
          <a:xfrm>
            <a:off x="0" y="10157400"/>
            <a:ext cx="3280680" cy="534240"/>
          </a:xfrm>
          <a:prstGeom prst="rect">
            <a:avLst/>
          </a:prstGeom>
        </p:spPr>
        <p:txBody>
          <a:bodyPr lIns="0" tIns="0" rIns="0" bIns="0" anchor="b"/>
          <a:lstStyle/>
          <a:p>
            <a:r>
              <a:rPr lang="pl-PL" sz="1400" b="0" strike="noStrike" spc="-1">
                <a:latin typeface="Times New Roman"/>
              </a:rPr>
              <a:t>&lt;stopka&gt;</a:t>
            </a:r>
          </a:p>
        </p:txBody>
      </p:sp>
      <p:sp>
        <p:nvSpPr>
          <p:cNvPr id="210" name="PlaceHolder 5"/>
          <p:cNvSpPr>
            <a:spLocks noGrp="1"/>
          </p:cNvSpPr>
          <p:nvPr>
            <p:ph type="sldNum"/>
          </p:nvPr>
        </p:nvSpPr>
        <p:spPr>
          <a:xfrm>
            <a:off x="4278960" y="10157400"/>
            <a:ext cx="3280680" cy="534240"/>
          </a:xfrm>
          <a:prstGeom prst="rect">
            <a:avLst/>
          </a:prstGeom>
        </p:spPr>
        <p:txBody>
          <a:bodyPr lIns="0" tIns="0" rIns="0" bIns="0" anchor="b"/>
          <a:lstStyle/>
          <a:p>
            <a:pPr algn="r"/>
            <a:fld id="{4EB8D04E-C6DB-44C1-A468-6291042F4DAE}" type="slidenum">
              <a:rPr lang="pl-PL" sz="1400" b="0" strike="noStrike" spc="-1">
                <a:latin typeface="Times New Roman"/>
              </a:rPr>
              <a:t>‹#›</a:t>
            </a:fld>
            <a:endParaRPr lang="pl-PL"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00" name="TextShape 2"/>
          <p:cNvSpPr txBox="1"/>
          <p:nvPr/>
        </p:nvSpPr>
        <p:spPr>
          <a:xfrm>
            <a:off x="3849840" y="9428400"/>
            <a:ext cx="2945880" cy="497880"/>
          </a:xfrm>
          <a:prstGeom prst="rect">
            <a:avLst/>
          </a:prstGeom>
          <a:noFill/>
          <a:ln>
            <a:noFill/>
          </a:ln>
        </p:spPr>
        <p:txBody>
          <a:bodyPr anchor="b"/>
          <a:lstStyle/>
          <a:p>
            <a:pPr algn="r">
              <a:lnSpc>
                <a:spcPct val="100000"/>
              </a:lnSpc>
            </a:pPr>
            <a:fld id="{78E5F159-AE87-4413-A9BF-B6611EC50483}" type="slidenum">
              <a:rPr lang="pl-PL" sz="1200" b="0" strike="noStrike" spc="-1">
                <a:latin typeface="Times New Roman"/>
              </a:rPr>
              <a:t>4</a:t>
            </a:fld>
            <a:endParaRPr lang="pl-PL" sz="1200" b="0" strike="noStrike" spc="-1">
              <a:latin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02" name="TextShape 2"/>
          <p:cNvSpPr txBox="1"/>
          <p:nvPr/>
        </p:nvSpPr>
        <p:spPr>
          <a:xfrm>
            <a:off x="3849840" y="9428400"/>
            <a:ext cx="2945880" cy="497880"/>
          </a:xfrm>
          <a:prstGeom prst="rect">
            <a:avLst/>
          </a:prstGeom>
          <a:noFill/>
          <a:ln>
            <a:noFill/>
          </a:ln>
        </p:spPr>
        <p:txBody>
          <a:bodyPr anchor="b"/>
          <a:lstStyle/>
          <a:p>
            <a:pPr algn="r">
              <a:lnSpc>
                <a:spcPct val="100000"/>
              </a:lnSpc>
            </a:pPr>
            <a:fld id="{1C21F80F-772B-43B2-97B7-B3E0262038BF}" type="slidenum">
              <a:rPr lang="pl-PL" sz="1200" b="0" strike="noStrike" spc="-1">
                <a:latin typeface="Times New Roman"/>
              </a:rPr>
              <a:t>6</a:t>
            </a:fld>
            <a:endParaRPr lang="pl-PL" sz="1200" b="0" strike="noStrike" spc="-1">
              <a:latin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04" name="TextShape 2"/>
          <p:cNvSpPr txBox="1"/>
          <p:nvPr/>
        </p:nvSpPr>
        <p:spPr>
          <a:xfrm>
            <a:off x="3849840" y="9428400"/>
            <a:ext cx="2945880" cy="497880"/>
          </a:xfrm>
          <a:prstGeom prst="rect">
            <a:avLst/>
          </a:prstGeom>
          <a:noFill/>
          <a:ln>
            <a:noFill/>
          </a:ln>
        </p:spPr>
        <p:txBody>
          <a:bodyPr anchor="b"/>
          <a:lstStyle/>
          <a:p>
            <a:pPr algn="r">
              <a:lnSpc>
                <a:spcPct val="100000"/>
              </a:lnSpc>
            </a:pPr>
            <a:fld id="{E78CA405-06B5-4B50-B9EF-30AC39744CD6}" type="slidenum">
              <a:rPr lang="pl-PL" sz="1200" b="0" strike="noStrike" spc="-1">
                <a:latin typeface="Times New Roman"/>
              </a:rPr>
              <a:t>10</a:t>
            </a:fld>
            <a:endParaRPr lang="pl-PL" sz="1200" b="0" strike="noStrike" spc="-1">
              <a:latin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06" name="TextShape 2"/>
          <p:cNvSpPr txBox="1"/>
          <p:nvPr/>
        </p:nvSpPr>
        <p:spPr>
          <a:xfrm>
            <a:off x="3849840" y="9428400"/>
            <a:ext cx="2945880" cy="497880"/>
          </a:xfrm>
          <a:prstGeom prst="rect">
            <a:avLst/>
          </a:prstGeom>
          <a:noFill/>
          <a:ln>
            <a:noFill/>
          </a:ln>
        </p:spPr>
        <p:txBody>
          <a:bodyPr anchor="b"/>
          <a:lstStyle/>
          <a:p>
            <a:pPr algn="r">
              <a:lnSpc>
                <a:spcPct val="100000"/>
              </a:lnSpc>
            </a:pPr>
            <a:fld id="{EE794150-25A6-49F0-ACFC-363AF8FEA005}" type="slidenum">
              <a:rPr lang="pl-PL" sz="1200" b="0" strike="noStrike" spc="-1">
                <a:latin typeface="Times New Roman"/>
              </a:rPr>
              <a:t>14</a:t>
            </a:fld>
            <a:endParaRPr lang="pl-PL" sz="1200" b="0" strike="noStrike" spc="-1">
              <a:latin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08" name="TextShape 2"/>
          <p:cNvSpPr txBox="1"/>
          <p:nvPr/>
        </p:nvSpPr>
        <p:spPr>
          <a:xfrm>
            <a:off x="3849840" y="9428400"/>
            <a:ext cx="2945880" cy="497880"/>
          </a:xfrm>
          <a:prstGeom prst="rect">
            <a:avLst/>
          </a:prstGeom>
          <a:noFill/>
          <a:ln>
            <a:noFill/>
          </a:ln>
        </p:spPr>
        <p:txBody>
          <a:bodyPr anchor="b"/>
          <a:lstStyle/>
          <a:p>
            <a:pPr algn="r">
              <a:lnSpc>
                <a:spcPct val="100000"/>
              </a:lnSpc>
            </a:pPr>
            <a:fld id="{316C4E5C-F192-4B32-AD49-4D165A6E85C7}" type="slidenum">
              <a:rPr lang="pl-PL" sz="1200" b="0" strike="noStrike" spc="-1">
                <a:latin typeface="Times New Roman"/>
              </a:rPr>
              <a:t>15</a:t>
            </a:fld>
            <a:endParaRPr lang="pl-PL" sz="1200" b="0" strike="noStrike" spc="-1">
              <a:latin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10" name="TextShape 2"/>
          <p:cNvSpPr txBox="1"/>
          <p:nvPr/>
        </p:nvSpPr>
        <p:spPr>
          <a:xfrm>
            <a:off x="3849840" y="9428400"/>
            <a:ext cx="2945880" cy="497880"/>
          </a:xfrm>
          <a:prstGeom prst="rect">
            <a:avLst/>
          </a:prstGeom>
          <a:noFill/>
          <a:ln>
            <a:noFill/>
          </a:ln>
        </p:spPr>
        <p:txBody>
          <a:bodyPr anchor="b"/>
          <a:lstStyle/>
          <a:p>
            <a:pPr algn="r">
              <a:lnSpc>
                <a:spcPct val="100000"/>
              </a:lnSpc>
            </a:pPr>
            <a:fld id="{88258C3F-F763-4EE1-B5AE-30C1336506F9}" type="slidenum">
              <a:rPr lang="pl-PL" sz="1200" b="0" strike="noStrike" spc="-1">
                <a:latin typeface="Times New Roman"/>
              </a:rPr>
              <a:t>16</a:t>
            </a:fld>
            <a:endParaRPr lang="pl-PL" sz="1200" b="0" strike="noStrike" spc="-1">
              <a:latin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12" name="TextShape 2"/>
          <p:cNvSpPr txBox="1"/>
          <p:nvPr/>
        </p:nvSpPr>
        <p:spPr>
          <a:xfrm>
            <a:off x="3849840" y="9428400"/>
            <a:ext cx="2945880" cy="497880"/>
          </a:xfrm>
          <a:prstGeom prst="rect">
            <a:avLst/>
          </a:prstGeom>
          <a:noFill/>
          <a:ln>
            <a:noFill/>
          </a:ln>
        </p:spPr>
        <p:txBody>
          <a:bodyPr anchor="b"/>
          <a:lstStyle/>
          <a:p>
            <a:pPr algn="r">
              <a:lnSpc>
                <a:spcPct val="100000"/>
              </a:lnSpc>
            </a:pPr>
            <a:fld id="{029C668B-6DBB-4777-BDAD-209E12516084}" type="slidenum">
              <a:rPr lang="pl-PL" sz="1200" b="0" strike="noStrike" spc="-1">
                <a:latin typeface="Times New Roman"/>
              </a:rPr>
              <a:t>17</a:t>
            </a:fld>
            <a:endParaRPr lang="pl-PL" sz="1200" b="0" strike="noStrike" spc="-1">
              <a:latin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14" name="TextShape 2"/>
          <p:cNvSpPr txBox="1"/>
          <p:nvPr/>
        </p:nvSpPr>
        <p:spPr>
          <a:xfrm>
            <a:off x="3849840" y="9428400"/>
            <a:ext cx="2945880" cy="497880"/>
          </a:xfrm>
          <a:prstGeom prst="rect">
            <a:avLst/>
          </a:prstGeom>
          <a:noFill/>
          <a:ln>
            <a:noFill/>
          </a:ln>
        </p:spPr>
        <p:txBody>
          <a:bodyPr anchor="b"/>
          <a:lstStyle/>
          <a:p>
            <a:pPr algn="r">
              <a:lnSpc>
                <a:spcPct val="100000"/>
              </a:lnSpc>
            </a:pPr>
            <a:fld id="{6D702692-38AC-45CE-B172-2D58E4A25752}" type="slidenum">
              <a:rPr lang="pl-PL" sz="1200" b="0" strike="noStrike" spc="-1">
                <a:latin typeface="Times New Roman"/>
              </a:rPr>
              <a:t>24</a:t>
            </a:fld>
            <a:endParaRPr lang="pl-PL" sz="1200" b="0" strike="noStrike" spc="-1">
              <a:latin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16" name="TextShape 2"/>
          <p:cNvSpPr txBox="1"/>
          <p:nvPr/>
        </p:nvSpPr>
        <p:spPr>
          <a:xfrm>
            <a:off x="3849840" y="9428400"/>
            <a:ext cx="2945880" cy="497880"/>
          </a:xfrm>
          <a:prstGeom prst="rect">
            <a:avLst/>
          </a:prstGeom>
          <a:noFill/>
          <a:ln>
            <a:noFill/>
          </a:ln>
        </p:spPr>
        <p:txBody>
          <a:bodyPr anchor="b"/>
          <a:lstStyle/>
          <a:p>
            <a:pPr algn="r">
              <a:lnSpc>
                <a:spcPct val="100000"/>
              </a:lnSpc>
            </a:pPr>
            <a:fld id="{4A809601-8513-4EF9-8327-97E91EC41E4D}" type="slidenum">
              <a:rPr lang="pl-PL" sz="1200" b="0" strike="noStrike" spc="-1">
                <a:latin typeface="Times New Roman"/>
              </a:rPr>
              <a:t>27</a:t>
            </a:fld>
            <a:endParaRPr lang="pl-PL" sz="1200" b="0" strike="noStrike" spc="-1">
              <a:latin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18" name="TextShape 2"/>
          <p:cNvSpPr txBox="1"/>
          <p:nvPr/>
        </p:nvSpPr>
        <p:spPr>
          <a:xfrm>
            <a:off x="3849840" y="9428400"/>
            <a:ext cx="2945880" cy="497880"/>
          </a:xfrm>
          <a:prstGeom prst="rect">
            <a:avLst/>
          </a:prstGeom>
          <a:noFill/>
          <a:ln>
            <a:noFill/>
          </a:ln>
        </p:spPr>
        <p:txBody>
          <a:bodyPr anchor="b"/>
          <a:lstStyle/>
          <a:p>
            <a:pPr algn="r">
              <a:lnSpc>
                <a:spcPct val="100000"/>
              </a:lnSpc>
            </a:pPr>
            <a:fld id="{A2B89CEA-EDB5-46C3-981C-C3FAEA321E6C}" type="slidenum">
              <a:rPr lang="pl-PL" sz="1200" b="0" strike="noStrike" spc="-1">
                <a:latin typeface="Times New Roman"/>
              </a:rPr>
              <a:t>45</a:t>
            </a:fld>
            <a:endParaRPr lang="pl-PL" sz="1200" b="0" strike="noStrike" spc="-1">
              <a:latin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PlaceHolder 1"/>
          <p:cNvSpPr>
            <a:spLocks noGrp="1"/>
          </p:cNvSpPr>
          <p:nvPr>
            <p:ph type="body"/>
          </p:nvPr>
        </p:nvSpPr>
        <p:spPr>
          <a:xfrm>
            <a:off x="679320" y="4777560"/>
            <a:ext cx="5438520" cy="3907440"/>
          </a:xfrm>
          <a:prstGeom prst="rect">
            <a:avLst/>
          </a:prstGeom>
        </p:spPr>
        <p:txBody>
          <a:bodyPr/>
          <a:lstStyle/>
          <a:p>
            <a:endParaRPr lang="pl-PL" sz="2000" b="0" strike="noStrike" spc="-1">
              <a:latin typeface="Arial"/>
            </a:endParaRPr>
          </a:p>
        </p:txBody>
      </p:sp>
      <p:sp>
        <p:nvSpPr>
          <p:cNvPr id="320" name="TextShape 2"/>
          <p:cNvSpPr txBox="1"/>
          <p:nvPr/>
        </p:nvSpPr>
        <p:spPr>
          <a:xfrm>
            <a:off x="3849840" y="9428400"/>
            <a:ext cx="2945880" cy="497880"/>
          </a:xfrm>
          <a:prstGeom prst="rect">
            <a:avLst/>
          </a:prstGeom>
          <a:noFill/>
          <a:ln>
            <a:noFill/>
          </a:ln>
        </p:spPr>
        <p:txBody>
          <a:bodyPr anchor="b"/>
          <a:lstStyle/>
          <a:p>
            <a:pPr algn="r">
              <a:lnSpc>
                <a:spcPct val="100000"/>
              </a:lnSpc>
            </a:pPr>
            <a:fld id="{F517A4AA-8EE5-4382-81E9-41D7862791F3}" type="slidenum">
              <a:rPr lang="pl-PL" sz="1200" b="0" strike="noStrike" spc="-1">
                <a:latin typeface="Times New Roman"/>
              </a:rPr>
              <a:t>46</a:t>
            </a:fld>
            <a:endParaRPr lang="pl-PL" sz="1200" b="0" strike="noStrike" spc="-1">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6" name="PlaceHolder 2"/>
          <p:cNvSpPr>
            <a:spLocks noGrp="1"/>
          </p:cNvSpPr>
          <p:nvPr>
            <p:ph type="subTitle"/>
          </p:nvPr>
        </p:nvSpPr>
        <p:spPr>
          <a:xfrm>
            <a:off x="457200" y="1604520"/>
            <a:ext cx="8229240" cy="397728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8"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0"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628560" y="365040"/>
            <a:ext cx="7886520" cy="614412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6" name="PlaceHolder 3"/>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7" name="PlaceHolder 4"/>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9"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0"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1"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23"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5"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27"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8"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3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2"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3" name="PlaceHolder 5"/>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35"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6"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7"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8" name="PlaceHolder 5"/>
          <p:cNvSpPr>
            <a:spLocks noGrp="1"/>
          </p:cNvSpPr>
          <p:nvPr>
            <p:ph type="body"/>
          </p:nvPr>
        </p:nvSpPr>
        <p:spPr>
          <a:xfrm>
            <a:off x="602208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39"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40" name="PlaceHolder 7"/>
          <p:cNvSpPr>
            <a:spLocks noGrp="1"/>
          </p:cNvSpPr>
          <p:nvPr>
            <p:ph type="body"/>
          </p:nvPr>
        </p:nvSpPr>
        <p:spPr>
          <a:xfrm>
            <a:off x="45720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47" name="PlaceHolder 2"/>
          <p:cNvSpPr>
            <a:spLocks noGrp="1"/>
          </p:cNvSpPr>
          <p:nvPr>
            <p:ph type="subTitle"/>
          </p:nvPr>
        </p:nvSpPr>
        <p:spPr>
          <a:xfrm>
            <a:off x="457200" y="1604520"/>
            <a:ext cx="8229240" cy="397728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49"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51"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52"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628560" y="365040"/>
            <a:ext cx="7886520" cy="614412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5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57" name="PlaceHolder 3"/>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58" name="PlaceHolder 4"/>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60"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2"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6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6"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68"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9"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71"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2"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3"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4" name="PlaceHolder 5"/>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76"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7"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8"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9" name="PlaceHolder 5"/>
          <p:cNvSpPr>
            <a:spLocks noGrp="1"/>
          </p:cNvSpPr>
          <p:nvPr>
            <p:ph type="body"/>
          </p:nvPr>
        </p:nvSpPr>
        <p:spPr>
          <a:xfrm>
            <a:off x="602208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0"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1" name="PlaceHolder 7"/>
          <p:cNvSpPr>
            <a:spLocks noGrp="1"/>
          </p:cNvSpPr>
          <p:nvPr>
            <p:ph type="body"/>
          </p:nvPr>
        </p:nvSpPr>
        <p:spPr>
          <a:xfrm>
            <a:off x="45720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88" name="PlaceHolder 2"/>
          <p:cNvSpPr>
            <a:spLocks noGrp="1"/>
          </p:cNvSpPr>
          <p:nvPr>
            <p:ph type="subTitle"/>
          </p:nvPr>
        </p:nvSpPr>
        <p:spPr>
          <a:xfrm>
            <a:off x="457200" y="1604520"/>
            <a:ext cx="8229240" cy="397728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90"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92"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93"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4"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5" name="PlaceHolder 1"/>
          <p:cNvSpPr>
            <a:spLocks noGrp="1"/>
          </p:cNvSpPr>
          <p:nvPr>
            <p:ph type="subTitle"/>
          </p:nvPr>
        </p:nvSpPr>
        <p:spPr>
          <a:xfrm>
            <a:off x="628560" y="365040"/>
            <a:ext cx="7886520" cy="614412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9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98" name="PlaceHolder 3"/>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99" name="PlaceHolder 4"/>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01"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02"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03"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0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0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07"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09"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0"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1"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12"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3"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4"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5" name="PlaceHolder 5"/>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17"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8"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19"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20" name="PlaceHolder 5"/>
          <p:cNvSpPr>
            <a:spLocks noGrp="1"/>
          </p:cNvSpPr>
          <p:nvPr>
            <p:ph type="body"/>
          </p:nvPr>
        </p:nvSpPr>
        <p:spPr>
          <a:xfrm>
            <a:off x="602208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21"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22" name="PlaceHolder 7"/>
          <p:cNvSpPr>
            <a:spLocks noGrp="1"/>
          </p:cNvSpPr>
          <p:nvPr>
            <p:ph type="body"/>
          </p:nvPr>
        </p:nvSpPr>
        <p:spPr>
          <a:xfrm>
            <a:off x="45720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8"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29" name="PlaceHolder 2"/>
          <p:cNvSpPr>
            <a:spLocks noGrp="1"/>
          </p:cNvSpPr>
          <p:nvPr>
            <p:ph type="subTitle"/>
          </p:nvPr>
        </p:nvSpPr>
        <p:spPr>
          <a:xfrm>
            <a:off x="457200" y="1604520"/>
            <a:ext cx="8229240" cy="397728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0"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31"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33"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34"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5"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6" name="PlaceHolder 1"/>
          <p:cNvSpPr>
            <a:spLocks noGrp="1"/>
          </p:cNvSpPr>
          <p:nvPr>
            <p:ph type="subTitle"/>
          </p:nvPr>
        </p:nvSpPr>
        <p:spPr>
          <a:xfrm>
            <a:off x="628560" y="365040"/>
            <a:ext cx="7886520" cy="614412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3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39" name="PlaceHolder 3"/>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40" name="PlaceHolder 4"/>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1"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42"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43"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44"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5"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4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4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48"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50"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51"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53"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5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55"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56" name="PlaceHolder 5"/>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58"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59"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60"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61" name="PlaceHolder 5"/>
          <p:cNvSpPr>
            <a:spLocks noGrp="1"/>
          </p:cNvSpPr>
          <p:nvPr>
            <p:ph type="body"/>
          </p:nvPr>
        </p:nvSpPr>
        <p:spPr>
          <a:xfrm>
            <a:off x="602208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62"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63" name="PlaceHolder 7"/>
          <p:cNvSpPr>
            <a:spLocks noGrp="1"/>
          </p:cNvSpPr>
          <p:nvPr>
            <p:ph type="body"/>
          </p:nvPr>
        </p:nvSpPr>
        <p:spPr>
          <a:xfrm>
            <a:off x="45720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0"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71" name="PlaceHolder 2"/>
          <p:cNvSpPr>
            <a:spLocks noGrp="1"/>
          </p:cNvSpPr>
          <p:nvPr>
            <p:ph type="subTitle"/>
          </p:nvPr>
        </p:nvSpPr>
        <p:spPr>
          <a:xfrm>
            <a:off x="457200" y="1604520"/>
            <a:ext cx="8229240" cy="397728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2"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73"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75"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76"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8" name="PlaceHolder 1"/>
          <p:cNvSpPr>
            <a:spLocks noGrp="1"/>
          </p:cNvSpPr>
          <p:nvPr>
            <p:ph type="subTitle"/>
          </p:nvPr>
        </p:nvSpPr>
        <p:spPr>
          <a:xfrm>
            <a:off x="628560" y="365040"/>
            <a:ext cx="7886520" cy="6144120"/>
          </a:xfrm>
          <a:prstGeom prst="rect">
            <a:avLst/>
          </a:prstGeom>
        </p:spPr>
        <p:txBody>
          <a:bodyPr lIns="0" tIns="0" rIns="0" bIns="0" anchor="ctr"/>
          <a:lstStyle/>
          <a:p>
            <a:pPr algn="ctr"/>
            <a:endParaRPr lang="pl-PL" sz="3200" b="0" strike="noStrike" spc="-1">
              <a:latin typeface="Aria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8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81" name="PlaceHolder 3"/>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82" name="PlaceHolder 4"/>
          <p:cNvSpPr>
            <a:spLocks noGrp="1"/>
          </p:cNvSpPr>
          <p:nvPr>
            <p:ph type="body"/>
          </p:nvPr>
        </p:nvSpPr>
        <p:spPr>
          <a:xfrm>
            <a:off x="467424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8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8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86"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8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89"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90"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92"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93"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19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9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97"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198" name="PlaceHolder 5"/>
          <p:cNvSpPr>
            <a:spLocks noGrp="1"/>
          </p:cNvSpPr>
          <p:nvPr>
            <p:ph type="body"/>
          </p:nvPr>
        </p:nvSpPr>
        <p:spPr>
          <a:xfrm>
            <a:off x="457200" y="3682080"/>
            <a:ext cx="40158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628560" y="365040"/>
            <a:ext cx="7886520" cy="1325160"/>
          </a:xfrm>
          <a:prstGeom prst="rect">
            <a:avLst/>
          </a:prstGeom>
        </p:spPr>
        <p:txBody>
          <a:bodyPr lIns="0" tIns="0" rIns="0" bIns="0" anchor="ctr"/>
          <a:lstStyle/>
          <a:p>
            <a:endParaRPr lang="en-US" sz="1800" b="0" strike="noStrike" spc="-1">
              <a:solidFill>
                <a:srgbClr val="000000"/>
              </a:solidFill>
              <a:latin typeface="Calibri"/>
            </a:endParaRPr>
          </a:p>
        </p:txBody>
      </p:sp>
      <p:sp>
        <p:nvSpPr>
          <p:cNvPr id="200"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01"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02"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03" name="PlaceHolder 5"/>
          <p:cNvSpPr>
            <a:spLocks noGrp="1"/>
          </p:cNvSpPr>
          <p:nvPr>
            <p:ph type="body"/>
          </p:nvPr>
        </p:nvSpPr>
        <p:spPr>
          <a:xfrm>
            <a:off x="602208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04"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205" name="PlaceHolder 7"/>
          <p:cNvSpPr>
            <a:spLocks noGrp="1"/>
          </p:cNvSpPr>
          <p:nvPr>
            <p:ph type="body"/>
          </p:nvPr>
        </p:nvSpPr>
        <p:spPr>
          <a:xfrm>
            <a:off x="457200" y="3682080"/>
            <a:ext cx="2649600" cy="1896840"/>
          </a:xfrm>
          <a:prstGeom prst="rect">
            <a:avLst/>
          </a:prstGeom>
        </p:spPr>
        <p:txBody>
          <a:bodyPr lIns="0" tIns="0" rIns="0" bIns="0">
            <a:normAutofit/>
          </a:bodyPr>
          <a:lstStyle/>
          <a:p>
            <a:endParaRPr lang="en-US" sz="2800" b="0" strike="noStrike" spc="-1">
              <a:solidFill>
                <a:srgbClr val="000000"/>
              </a:solidFill>
              <a:latin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685800" y="1122480"/>
            <a:ext cx="7772040" cy="2387160"/>
          </a:xfrm>
          <a:prstGeom prst="rect">
            <a:avLst/>
          </a:prstGeom>
        </p:spPr>
        <p:txBody>
          <a:bodyPr anchor="b"/>
          <a:lstStyle/>
          <a:p>
            <a:pPr algn="ctr">
              <a:lnSpc>
                <a:spcPct val="100000"/>
              </a:lnSpc>
            </a:pPr>
            <a:r>
              <a:rPr lang="en-US" sz="6000" b="0" strike="noStrike" spc="-1">
                <a:solidFill>
                  <a:srgbClr val="000000"/>
                </a:solidFill>
                <a:latin typeface="Calibri Light"/>
              </a:rPr>
              <a:t>Kliknij, aby edytować styl</a:t>
            </a:r>
            <a:endParaRPr lang="en-US" sz="6000" b="0" strike="noStrike" spc="-1">
              <a:solidFill>
                <a:srgbClr val="000000"/>
              </a:solidFill>
              <a:latin typeface="Calibri"/>
            </a:endParaRPr>
          </a:p>
        </p:txBody>
      </p:sp>
      <p:sp>
        <p:nvSpPr>
          <p:cNvPr id="6" name="PlaceHolder 2"/>
          <p:cNvSpPr>
            <a:spLocks noGrp="1"/>
          </p:cNvSpPr>
          <p:nvPr>
            <p:ph type="dt"/>
          </p:nvPr>
        </p:nvSpPr>
        <p:spPr>
          <a:xfrm>
            <a:off x="628560" y="6356520"/>
            <a:ext cx="2057040" cy="364680"/>
          </a:xfrm>
          <a:prstGeom prst="rect">
            <a:avLst/>
          </a:prstGeom>
        </p:spPr>
        <p:txBody>
          <a:bodyPr anchor="ctr"/>
          <a:lstStyle/>
          <a:p>
            <a:pPr>
              <a:lnSpc>
                <a:spcPct val="100000"/>
              </a:lnSpc>
            </a:pPr>
            <a:fld id="{252885EE-A5A9-4BA8-B999-624F476AF96C}" type="datetime">
              <a:rPr lang="pl-PL" sz="1200" b="0" strike="noStrike" spc="-1">
                <a:solidFill>
                  <a:srgbClr val="8B8B8B"/>
                </a:solidFill>
                <a:latin typeface="Calibri"/>
              </a:rPr>
              <a:t>10.02.2026</a:t>
            </a:fld>
            <a:endParaRPr lang="pl-PL" sz="1200" b="0" strike="noStrike" spc="-1">
              <a:latin typeface="Times New Roman"/>
            </a:endParaRPr>
          </a:p>
        </p:txBody>
      </p:sp>
      <p:sp>
        <p:nvSpPr>
          <p:cNvPr id="2" name="PlaceHolder 3"/>
          <p:cNvSpPr>
            <a:spLocks noGrp="1"/>
          </p:cNvSpPr>
          <p:nvPr>
            <p:ph type="ftr"/>
          </p:nvPr>
        </p:nvSpPr>
        <p:spPr>
          <a:xfrm>
            <a:off x="3029040" y="6356520"/>
            <a:ext cx="3085920" cy="364680"/>
          </a:xfrm>
          <a:prstGeom prst="rect">
            <a:avLst/>
          </a:prstGeom>
        </p:spPr>
        <p:txBody>
          <a:bodyPr anchor="ctr"/>
          <a:lstStyle/>
          <a:p>
            <a:endParaRPr lang="pl-PL" sz="2400" b="0" strike="noStrike" spc="-1">
              <a:latin typeface="Times New Roman"/>
            </a:endParaRPr>
          </a:p>
        </p:txBody>
      </p:sp>
      <p:sp>
        <p:nvSpPr>
          <p:cNvPr id="3" name="PlaceHolder 4"/>
          <p:cNvSpPr>
            <a:spLocks noGrp="1"/>
          </p:cNvSpPr>
          <p:nvPr>
            <p:ph type="sldNum"/>
          </p:nvPr>
        </p:nvSpPr>
        <p:spPr>
          <a:xfrm>
            <a:off x="6458040" y="6356520"/>
            <a:ext cx="2057040" cy="364680"/>
          </a:xfrm>
          <a:prstGeom prst="rect">
            <a:avLst/>
          </a:prstGeom>
        </p:spPr>
        <p:txBody>
          <a:bodyPr anchor="ctr"/>
          <a:lstStyle/>
          <a:p>
            <a:pPr algn="r">
              <a:lnSpc>
                <a:spcPct val="100000"/>
              </a:lnSpc>
            </a:pPr>
            <a:fld id="{AEAD2264-63B6-4094-ACDC-263D480DCB57}" type="slidenum">
              <a:rPr lang="pl-PL" sz="1200" b="0" strike="noStrike" spc="-1">
                <a:solidFill>
                  <a:srgbClr val="8B8B8B"/>
                </a:solidFill>
                <a:latin typeface="Calibri"/>
              </a:rPr>
              <a:t>‹#›</a:t>
            </a:fld>
            <a:endParaRPr lang="pl-PL" sz="1200" b="0" strike="noStrike" spc="-1">
              <a:latin typeface="Times New Roman"/>
            </a:endParaRPr>
          </a:p>
        </p:txBody>
      </p:sp>
      <p:sp>
        <p:nvSpPr>
          <p:cNvPr id="4"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2800" b="0" strike="noStrike" spc="-1">
                <a:solidFill>
                  <a:srgbClr val="000000"/>
                </a:solidFill>
                <a:latin typeface="Calibri"/>
              </a:rPr>
              <a:t>Kliknij, aby edytować format tekstu konspektu</a:t>
            </a:r>
          </a:p>
          <a:p>
            <a:pPr marL="864000" lvl="1" indent="-324000">
              <a:spcBef>
                <a:spcPts val="1134"/>
              </a:spcBef>
              <a:buClr>
                <a:srgbClr val="000000"/>
              </a:buClr>
              <a:buSzPct val="75000"/>
              <a:buFont typeface="Symbol" charset="2"/>
              <a:buChar char=""/>
            </a:pPr>
            <a:r>
              <a:rPr lang="en-US" sz="2000" b="0" strike="noStrike" spc="-1">
                <a:solidFill>
                  <a:srgbClr val="000000"/>
                </a:solidFill>
                <a:latin typeface="Calibri"/>
              </a:rPr>
              <a:t>Drugi poziom konspektu</a:t>
            </a:r>
          </a:p>
          <a:p>
            <a:pPr marL="1296000" lvl="2" indent="-288000">
              <a:spcBef>
                <a:spcPts val="850"/>
              </a:spcBef>
              <a:buClr>
                <a:srgbClr val="000000"/>
              </a:buClr>
              <a:buSzPct val="45000"/>
              <a:buFont typeface="Wingdings" charset="2"/>
              <a:buChar char=""/>
            </a:pPr>
            <a:r>
              <a:rPr lang="en-US" sz="1800" b="0" strike="noStrike" spc="-1">
                <a:solidFill>
                  <a:srgbClr val="000000"/>
                </a:solidFill>
                <a:latin typeface="Calibri"/>
              </a:rPr>
              <a:t>Trzeci poziom konspektu</a:t>
            </a:r>
          </a:p>
          <a:p>
            <a:pPr marL="1728000" lvl="3" indent="-216000">
              <a:spcBef>
                <a:spcPts val="567"/>
              </a:spcBef>
              <a:buClr>
                <a:srgbClr val="000000"/>
              </a:buClr>
              <a:buSzPct val="75000"/>
              <a:buFont typeface="Symbol" charset="2"/>
              <a:buChar char=""/>
            </a:pPr>
            <a:r>
              <a:rPr lang="en-US" sz="1800" b="0" strike="noStrike" spc="-1">
                <a:solidFill>
                  <a:srgbClr val="000000"/>
                </a:solidFill>
                <a:latin typeface="Calibri"/>
              </a:rPr>
              <a:t>Czwarty poziom konspektu</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Calibri"/>
              </a:rPr>
              <a:t>Piąty poziom konspektu</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Calibri"/>
              </a:rPr>
              <a:t>Szósty poziom konspektu</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Calibri"/>
              </a:rPr>
              <a:t>Siódmy poziom konspektu</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 name="PlaceHolder 1"/>
          <p:cNvSpPr>
            <a:spLocks noGrp="1"/>
          </p:cNvSpPr>
          <p:nvPr>
            <p:ph type="dt"/>
          </p:nvPr>
        </p:nvSpPr>
        <p:spPr>
          <a:xfrm>
            <a:off x="628560" y="6356520"/>
            <a:ext cx="2057040" cy="364680"/>
          </a:xfrm>
          <a:prstGeom prst="rect">
            <a:avLst/>
          </a:prstGeom>
        </p:spPr>
        <p:txBody>
          <a:bodyPr anchor="ctr"/>
          <a:lstStyle/>
          <a:p>
            <a:pPr>
              <a:lnSpc>
                <a:spcPct val="100000"/>
              </a:lnSpc>
            </a:pPr>
            <a:fld id="{B1DD6F0C-2B2E-4EDA-BE85-E4E82B13BA4A}" type="datetime">
              <a:rPr lang="pl-PL" sz="1200" b="0" strike="noStrike" spc="-1">
                <a:solidFill>
                  <a:srgbClr val="8B8B8B"/>
                </a:solidFill>
                <a:latin typeface="Calibri"/>
              </a:rPr>
              <a:t>10.02.2026</a:t>
            </a:fld>
            <a:endParaRPr lang="pl-PL" sz="1200" b="0" strike="noStrike" spc="-1">
              <a:latin typeface="Times New Roman"/>
            </a:endParaRPr>
          </a:p>
        </p:txBody>
      </p:sp>
      <p:sp>
        <p:nvSpPr>
          <p:cNvPr id="42" name="PlaceHolder 2"/>
          <p:cNvSpPr>
            <a:spLocks noGrp="1"/>
          </p:cNvSpPr>
          <p:nvPr>
            <p:ph type="ftr"/>
          </p:nvPr>
        </p:nvSpPr>
        <p:spPr>
          <a:xfrm>
            <a:off x="3029040" y="6356520"/>
            <a:ext cx="3085920" cy="364680"/>
          </a:xfrm>
          <a:prstGeom prst="rect">
            <a:avLst/>
          </a:prstGeom>
        </p:spPr>
        <p:txBody>
          <a:bodyPr anchor="ctr"/>
          <a:lstStyle/>
          <a:p>
            <a:endParaRPr lang="pl-PL" sz="2400" b="0" strike="noStrike" spc="-1">
              <a:latin typeface="Times New Roman"/>
            </a:endParaRPr>
          </a:p>
        </p:txBody>
      </p:sp>
      <p:sp>
        <p:nvSpPr>
          <p:cNvPr id="43" name="PlaceHolder 3"/>
          <p:cNvSpPr>
            <a:spLocks noGrp="1"/>
          </p:cNvSpPr>
          <p:nvPr>
            <p:ph type="sldNum"/>
          </p:nvPr>
        </p:nvSpPr>
        <p:spPr>
          <a:xfrm>
            <a:off x="6458040" y="6356520"/>
            <a:ext cx="2057040" cy="364680"/>
          </a:xfrm>
          <a:prstGeom prst="rect">
            <a:avLst/>
          </a:prstGeom>
        </p:spPr>
        <p:txBody>
          <a:bodyPr anchor="ctr"/>
          <a:lstStyle/>
          <a:p>
            <a:pPr algn="r">
              <a:lnSpc>
                <a:spcPct val="100000"/>
              </a:lnSpc>
            </a:pPr>
            <a:fld id="{EF51AFCE-7A4F-4794-B9D4-6C163B06673C}" type="slidenum">
              <a:rPr lang="pl-PL" sz="1200" b="0" strike="noStrike" spc="-1">
                <a:solidFill>
                  <a:srgbClr val="8B8B8B"/>
                </a:solidFill>
                <a:latin typeface="Calibri"/>
              </a:rPr>
              <a:t>‹#›</a:t>
            </a:fld>
            <a:endParaRPr lang="pl-PL" sz="1200" b="0" strike="noStrike" spc="-1">
              <a:latin typeface="Times New Roman"/>
            </a:endParaRPr>
          </a:p>
        </p:txBody>
      </p:sp>
      <p:sp>
        <p:nvSpPr>
          <p:cNvPr id="44" name="PlaceHolder 4"/>
          <p:cNvSpPr>
            <a:spLocks noGrp="1"/>
          </p:cNvSpPr>
          <p:nvPr>
            <p:ph type="title"/>
          </p:nvPr>
        </p:nvSpPr>
        <p:spPr>
          <a:xfrm>
            <a:off x="457200" y="273600"/>
            <a:ext cx="8229240" cy="1144800"/>
          </a:xfrm>
          <a:prstGeom prst="rect">
            <a:avLst/>
          </a:prstGeom>
        </p:spPr>
        <p:txBody>
          <a:bodyPr lIns="0" tIns="0" rIns="0" bIns="0" anchor="ctr"/>
          <a:lstStyle/>
          <a:p>
            <a:r>
              <a:rPr lang="en-US" sz="1800" b="0" strike="noStrike" spc="-1">
                <a:solidFill>
                  <a:srgbClr val="000000"/>
                </a:solidFill>
                <a:latin typeface="Calibri"/>
              </a:rPr>
              <a:t>Kliknij, aby edytować format tekstu tytułu</a:t>
            </a:r>
          </a:p>
        </p:txBody>
      </p:sp>
      <p:sp>
        <p:nvSpPr>
          <p:cNvPr id="45"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2800" b="0" strike="noStrike" spc="-1">
                <a:solidFill>
                  <a:srgbClr val="000000"/>
                </a:solidFill>
                <a:latin typeface="Calibri"/>
              </a:rPr>
              <a:t>Kliknij, aby edytować format tekstu konspektu</a:t>
            </a:r>
          </a:p>
          <a:p>
            <a:pPr marL="864000" lvl="1" indent="-324000">
              <a:spcBef>
                <a:spcPts val="1134"/>
              </a:spcBef>
              <a:buClr>
                <a:srgbClr val="000000"/>
              </a:buClr>
              <a:buSzPct val="75000"/>
              <a:buFont typeface="Symbol" charset="2"/>
              <a:buChar char=""/>
            </a:pPr>
            <a:r>
              <a:rPr lang="en-US" sz="2000" b="0" strike="noStrike" spc="-1">
                <a:solidFill>
                  <a:srgbClr val="000000"/>
                </a:solidFill>
                <a:latin typeface="Calibri"/>
              </a:rPr>
              <a:t>Drugi poziom konspektu</a:t>
            </a:r>
          </a:p>
          <a:p>
            <a:pPr marL="1296000" lvl="2" indent="-288000">
              <a:spcBef>
                <a:spcPts val="850"/>
              </a:spcBef>
              <a:buClr>
                <a:srgbClr val="000000"/>
              </a:buClr>
              <a:buSzPct val="45000"/>
              <a:buFont typeface="Wingdings" charset="2"/>
              <a:buChar char=""/>
            </a:pPr>
            <a:r>
              <a:rPr lang="en-US" sz="1800" b="0" strike="noStrike" spc="-1">
                <a:solidFill>
                  <a:srgbClr val="000000"/>
                </a:solidFill>
                <a:latin typeface="Calibri"/>
              </a:rPr>
              <a:t>Trzeci poziom konspektu</a:t>
            </a:r>
          </a:p>
          <a:p>
            <a:pPr marL="1728000" lvl="3" indent="-216000">
              <a:spcBef>
                <a:spcPts val="567"/>
              </a:spcBef>
              <a:buClr>
                <a:srgbClr val="000000"/>
              </a:buClr>
              <a:buSzPct val="75000"/>
              <a:buFont typeface="Symbol" charset="2"/>
              <a:buChar char=""/>
            </a:pPr>
            <a:r>
              <a:rPr lang="en-US" sz="1800" b="0" strike="noStrike" spc="-1">
                <a:solidFill>
                  <a:srgbClr val="000000"/>
                </a:solidFill>
                <a:latin typeface="Calibri"/>
              </a:rPr>
              <a:t>Czwarty poziom konspektu</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Calibri"/>
              </a:rPr>
              <a:t>Piąty poziom konspektu</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Calibri"/>
              </a:rPr>
              <a:t>Szósty poziom konspektu</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Calibri"/>
              </a:rPr>
              <a:t>Siódmy poziom konspektu</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 name="PlaceHolder 1"/>
          <p:cNvSpPr>
            <a:spLocks noGrp="1"/>
          </p:cNvSpPr>
          <p:nvPr>
            <p:ph type="title"/>
          </p:nvPr>
        </p:nvSpPr>
        <p:spPr>
          <a:xfrm>
            <a:off x="628560" y="365040"/>
            <a:ext cx="7886520" cy="1325160"/>
          </a:xfrm>
          <a:prstGeom prst="rect">
            <a:avLst/>
          </a:prstGeom>
        </p:spPr>
        <p:txBody>
          <a:bodyPr anchor="ctr"/>
          <a:lstStyle/>
          <a:p>
            <a:pPr>
              <a:lnSpc>
                <a:spcPct val="90000"/>
              </a:lnSpc>
            </a:pPr>
            <a:r>
              <a:rPr lang="en-US" sz="4400" b="0" strike="noStrike" spc="-1">
                <a:solidFill>
                  <a:srgbClr val="000000"/>
                </a:solidFill>
                <a:latin typeface="Calibri Light"/>
              </a:rPr>
              <a:t>Kliknij, aby edytować styl</a:t>
            </a:r>
            <a:endParaRPr lang="en-US" sz="4400" b="0" strike="noStrike" spc="-1">
              <a:solidFill>
                <a:srgbClr val="000000"/>
              </a:solidFill>
              <a:latin typeface="Calibri"/>
            </a:endParaRPr>
          </a:p>
        </p:txBody>
      </p:sp>
      <p:sp>
        <p:nvSpPr>
          <p:cNvPr id="83" name="PlaceHolder 2"/>
          <p:cNvSpPr>
            <a:spLocks noGrp="1"/>
          </p:cNvSpPr>
          <p:nvPr>
            <p:ph type="dt"/>
          </p:nvPr>
        </p:nvSpPr>
        <p:spPr>
          <a:xfrm>
            <a:off x="628560" y="6356520"/>
            <a:ext cx="2057040" cy="364680"/>
          </a:xfrm>
          <a:prstGeom prst="rect">
            <a:avLst/>
          </a:prstGeom>
        </p:spPr>
        <p:txBody>
          <a:bodyPr anchor="ctr"/>
          <a:lstStyle/>
          <a:p>
            <a:pPr>
              <a:lnSpc>
                <a:spcPct val="100000"/>
              </a:lnSpc>
            </a:pPr>
            <a:fld id="{634EB38D-8383-4D97-943A-31B93D895285}" type="datetime">
              <a:rPr lang="pl-PL" sz="1200" b="0" strike="noStrike" spc="-1">
                <a:solidFill>
                  <a:srgbClr val="8B8B8B"/>
                </a:solidFill>
                <a:latin typeface="Calibri"/>
              </a:rPr>
              <a:t>10.02.2026</a:t>
            </a:fld>
            <a:endParaRPr lang="pl-PL" sz="1200" b="0" strike="noStrike" spc="-1">
              <a:latin typeface="Times New Roman"/>
            </a:endParaRPr>
          </a:p>
        </p:txBody>
      </p:sp>
      <p:sp>
        <p:nvSpPr>
          <p:cNvPr id="84" name="PlaceHolder 3"/>
          <p:cNvSpPr>
            <a:spLocks noGrp="1"/>
          </p:cNvSpPr>
          <p:nvPr>
            <p:ph type="ftr"/>
          </p:nvPr>
        </p:nvSpPr>
        <p:spPr>
          <a:xfrm>
            <a:off x="3029040" y="6356520"/>
            <a:ext cx="3085920" cy="364680"/>
          </a:xfrm>
          <a:prstGeom prst="rect">
            <a:avLst/>
          </a:prstGeom>
        </p:spPr>
        <p:txBody>
          <a:bodyPr anchor="ctr"/>
          <a:lstStyle/>
          <a:p>
            <a:endParaRPr lang="pl-PL" sz="2400" b="0" strike="noStrike" spc="-1">
              <a:latin typeface="Times New Roman"/>
            </a:endParaRPr>
          </a:p>
        </p:txBody>
      </p:sp>
      <p:sp>
        <p:nvSpPr>
          <p:cNvPr id="85" name="PlaceHolder 4"/>
          <p:cNvSpPr>
            <a:spLocks noGrp="1"/>
          </p:cNvSpPr>
          <p:nvPr>
            <p:ph type="sldNum"/>
          </p:nvPr>
        </p:nvSpPr>
        <p:spPr>
          <a:xfrm>
            <a:off x="6458040" y="6356520"/>
            <a:ext cx="2057040" cy="364680"/>
          </a:xfrm>
          <a:prstGeom prst="rect">
            <a:avLst/>
          </a:prstGeom>
        </p:spPr>
        <p:txBody>
          <a:bodyPr anchor="ctr"/>
          <a:lstStyle/>
          <a:p>
            <a:pPr algn="r">
              <a:lnSpc>
                <a:spcPct val="100000"/>
              </a:lnSpc>
            </a:pPr>
            <a:fld id="{35829D4F-D6CE-489B-B181-C45AD5D428A3}" type="slidenum">
              <a:rPr lang="pl-PL" sz="1200" b="0" strike="noStrike" spc="-1">
                <a:solidFill>
                  <a:srgbClr val="8B8B8B"/>
                </a:solidFill>
                <a:latin typeface="Calibri"/>
              </a:rPr>
              <a:t>‹#›</a:t>
            </a:fld>
            <a:endParaRPr lang="pl-PL" sz="1200" b="0" strike="noStrike" spc="-1">
              <a:latin typeface="Times New Roman"/>
            </a:endParaRPr>
          </a:p>
        </p:txBody>
      </p:sp>
      <p:sp>
        <p:nvSpPr>
          <p:cNvPr id="86"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2800" b="0" strike="noStrike" spc="-1">
                <a:solidFill>
                  <a:srgbClr val="000000"/>
                </a:solidFill>
                <a:latin typeface="Calibri"/>
              </a:rPr>
              <a:t>Kliknij, aby edytować format tekstu konspektu</a:t>
            </a:r>
          </a:p>
          <a:p>
            <a:pPr marL="864000" lvl="1" indent="-324000">
              <a:spcBef>
                <a:spcPts val="1134"/>
              </a:spcBef>
              <a:buClr>
                <a:srgbClr val="000000"/>
              </a:buClr>
              <a:buSzPct val="75000"/>
              <a:buFont typeface="Symbol" charset="2"/>
              <a:buChar char=""/>
            </a:pPr>
            <a:r>
              <a:rPr lang="en-US" sz="2000" b="0" strike="noStrike" spc="-1">
                <a:solidFill>
                  <a:srgbClr val="000000"/>
                </a:solidFill>
                <a:latin typeface="Calibri"/>
              </a:rPr>
              <a:t>Drugi poziom konspektu</a:t>
            </a:r>
          </a:p>
          <a:p>
            <a:pPr marL="1296000" lvl="2" indent="-288000">
              <a:spcBef>
                <a:spcPts val="850"/>
              </a:spcBef>
              <a:buClr>
                <a:srgbClr val="000000"/>
              </a:buClr>
              <a:buSzPct val="45000"/>
              <a:buFont typeface="Wingdings" charset="2"/>
              <a:buChar char=""/>
            </a:pPr>
            <a:r>
              <a:rPr lang="en-US" sz="1800" b="0" strike="noStrike" spc="-1">
                <a:solidFill>
                  <a:srgbClr val="000000"/>
                </a:solidFill>
                <a:latin typeface="Calibri"/>
              </a:rPr>
              <a:t>Trzeci poziom konspektu</a:t>
            </a:r>
          </a:p>
          <a:p>
            <a:pPr marL="1728000" lvl="3" indent="-216000">
              <a:spcBef>
                <a:spcPts val="567"/>
              </a:spcBef>
              <a:buClr>
                <a:srgbClr val="000000"/>
              </a:buClr>
              <a:buSzPct val="75000"/>
              <a:buFont typeface="Symbol" charset="2"/>
              <a:buChar char=""/>
            </a:pPr>
            <a:r>
              <a:rPr lang="en-US" sz="1800" b="0" strike="noStrike" spc="-1">
                <a:solidFill>
                  <a:srgbClr val="000000"/>
                </a:solidFill>
                <a:latin typeface="Calibri"/>
              </a:rPr>
              <a:t>Czwarty poziom konspektu</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Calibri"/>
              </a:rPr>
              <a:t>Piąty poziom konspektu</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Calibri"/>
              </a:rPr>
              <a:t>Szósty poziom konspektu</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Calibri"/>
              </a:rPr>
              <a:t>Siódmy poziom konspektu</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3" name="PlaceHolder 1"/>
          <p:cNvSpPr>
            <a:spLocks noGrp="1"/>
          </p:cNvSpPr>
          <p:nvPr>
            <p:ph type="title"/>
          </p:nvPr>
        </p:nvSpPr>
        <p:spPr>
          <a:xfrm>
            <a:off x="628560" y="365040"/>
            <a:ext cx="7886520" cy="1325160"/>
          </a:xfrm>
          <a:prstGeom prst="rect">
            <a:avLst/>
          </a:prstGeom>
        </p:spPr>
        <p:txBody>
          <a:bodyPr anchor="ctr"/>
          <a:lstStyle/>
          <a:p>
            <a:pPr>
              <a:lnSpc>
                <a:spcPct val="90000"/>
              </a:lnSpc>
            </a:pPr>
            <a:r>
              <a:rPr lang="en-US" sz="4400" b="0" strike="noStrike" spc="-1">
                <a:solidFill>
                  <a:srgbClr val="000000"/>
                </a:solidFill>
                <a:latin typeface="Calibri Light"/>
              </a:rPr>
              <a:t>Kliknij, aby edytować styl</a:t>
            </a:r>
            <a:endParaRPr lang="en-US" sz="4400" b="0" strike="noStrike" spc="-1">
              <a:solidFill>
                <a:srgbClr val="000000"/>
              </a:solidFill>
              <a:latin typeface="Calibri"/>
            </a:endParaRPr>
          </a:p>
        </p:txBody>
      </p:sp>
      <p:sp>
        <p:nvSpPr>
          <p:cNvPr id="124" name="PlaceHolder 2"/>
          <p:cNvSpPr>
            <a:spLocks noGrp="1"/>
          </p:cNvSpPr>
          <p:nvPr>
            <p:ph type="body"/>
          </p:nvPr>
        </p:nvSpPr>
        <p:spPr>
          <a:xfrm>
            <a:off x="628560" y="1825560"/>
            <a:ext cx="7886520" cy="4350960"/>
          </a:xfrm>
          <a:prstGeom prst="rect">
            <a:avLst/>
          </a:prstGeom>
        </p:spPr>
        <p:txBody>
          <a:bodyPr/>
          <a:lstStyle/>
          <a:p>
            <a:pPr marL="228600" indent="-228240">
              <a:lnSpc>
                <a:spcPct val="100000"/>
              </a:lnSpc>
              <a:spcBef>
                <a:spcPts val="1001"/>
              </a:spcBef>
              <a:buClr>
                <a:srgbClr val="000000"/>
              </a:buClr>
              <a:buFont typeface="Arial"/>
              <a:buChar char="•"/>
            </a:pPr>
            <a:r>
              <a:rPr lang="en-US" sz="2800" b="0" strike="noStrike" spc="-1">
                <a:solidFill>
                  <a:srgbClr val="000000"/>
                </a:solidFill>
                <a:latin typeface="Calibri"/>
              </a:rPr>
              <a:t>Kliknij, aby edytować style wzorca tekstu</a:t>
            </a:r>
          </a:p>
          <a:p>
            <a:pPr marL="685800" lvl="1" indent="-228240">
              <a:lnSpc>
                <a:spcPct val="100000"/>
              </a:lnSpc>
              <a:spcBef>
                <a:spcPts val="499"/>
              </a:spcBef>
              <a:buClr>
                <a:srgbClr val="000000"/>
              </a:buClr>
              <a:buFont typeface="Arial"/>
              <a:buChar char="•"/>
            </a:pPr>
            <a:r>
              <a:rPr lang="en-US" sz="2400" b="0" strike="noStrike" spc="-1">
                <a:solidFill>
                  <a:srgbClr val="000000"/>
                </a:solidFill>
                <a:latin typeface="Calibri"/>
              </a:rPr>
              <a:t>Drugi poziom</a:t>
            </a:r>
          </a:p>
          <a:p>
            <a:pPr marL="1143000" lvl="2" indent="-228240">
              <a:lnSpc>
                <a:spcPct val="100000"/>
              </a:lnSpc>
              <a:spcBef>
                <a:spcPts val="499"/>
              </a:spcBef>
              <a:buClr>
                <a:srgbClr val="000000"/>
              </a:buClr>
              <a:buFont typeface="Arial"/>
              <a:buChar char="•"/>
            </a:pPr>
            <a:r>
              <a:rPr lang="en-US" sz="2000" b="0" strike="noStrike" spc="-1">
                <a:solidFill>
                  <a:srgbClr val="000000"/>
                </a:solidFill>
                <a:latin typeface="Calibri"/>
              </a:rPr>
              <a:t>Trzeci poziom</a:t>
            </a:r>
          </a:p>
          <a:p>
            <a:pPr marL="1600200" lvl="3" indent="-228240">
              <a:lnSpc>
                <a:spcPct val="100000"/>
              </a:lnSpc>
              <a:spcBef>
                <a:spcPts val="499"/>
              </a:spcBef>
              <a:buClr>
                <a:srgbClr val="000000"/>
              </a:buClr>
              <a:buFont typeface="Arial"/>
              <a:buChar char="•"/>
            </a:pPr>
            <a:r>
              <a:rPr lang="en-US" sz="1800" b="0" strike="noStrike" spc="-1">
                <a:solidFill>
                  <a:srgbClr val="000000"/>
                </a:solidFill>
                <a:latin typeface="Calibri"/>
              </a:rPr>
              <a:t>Czwarty poziom</a:t>
            </a:r>
          </a:p>
          <a:p>
            <a:pPr marL="2057400" lvl="4" indent="-228240">
              <a:lnSpc>
                <a:spcPct val="100000"/>
              </a:lnSpc>
              <a:spcBef>
                <a:spcPts val="499"/>
              </a:spcBef>
              <a:buClr>
                <a:srgbClr val="000000"/>
              </a:buClr>
              <a:buFont typeface="Arial"/>
              <a:buChar char="•"/>
            </a:pPr>
            <a:r>
              <a:rPr lang="en-US" sz="1800" b="0" strike="noStrike" spc="-1">
                <a:solidFill>
                  <a:srgbClr val="000000"/>
                </a:solidFill>
                <a:latin typeface="Calibri"/>
              </a:rPr>
              <a:t>Piąty poziom</a:t>
            </a:r>
          </a:p>
        </p:txBody>
      </p:sp>
      <p:sp>
        <p:nvSpPr>
          <p:cNvPr id="125" name="PlaceHolder 3"/>
          <p:cNvSpPr>
            <a:spLocks noGrp="1"/>
          </p:cNvSpPr>
          <p:nvPr>
            <p:ph type="dt"/>
          </p:nvPr>
        </p:nvSpPr>
        <p:spPr>
          <a:xfrm>
            <a:off x="628560" y="6356520"/>
            <a:ext cx="2057040" cy="364680"/>
          </a:xfrm>
          <a:prstGeom prst="rect">
            <a:avLst/>
          </a:prstGeom>
        </p:spPr>
        <p:txBody>
          <a:bodyPr anchor="ctr"/>
          <a:lstStyle/>
          <a:p>
            <a:pPr>
              <a:lnSpc>
                <a:spcPct val="100000"/>
              </a:lnSpc>
            </a:pPr>
            <a:fld id="{73A33856-8A68-48D0-9328-49BA0064285F}" type="datetime">
              <a:rPr lang="pl-PL" sz="1200" b="0" strike="noStrike" spc="-1">
                <a:solidFill>
                  <a:srgbClr val="8B8B8B"/>
                </a:solidFill>
                <a:latin typeface="Calibri"/>
              </a:rPr>
              <a:t>10.02.2026</a:t>
            </a:fld>
            <a:endParaRPr lang="pl-PL" sz="1200" b="0" strike="noStrike" spc="-1">
              <a:latin typeface="Times New Roman"/>
            </a:endParaRPr>
          </a:p>
        </p:txBody>
      </p:sp>
      <p:sp>
        <p:nvSpPr>
          <p:cNvPr id="126" name="PlaceHolder 4"/>
          <p:cNvSpPr>
            <a:spLocks noGrp="1"/>
          </p:cNvSpPr>
          <p:nvPr>
            <p:ph type="ftr"/>
          </p:nvPr>
        </p:nvSpPr>
        <p:spPr>
          <a:xfrm>
            <a:off x="3029040" y="6356520"/>
            <a:ext cx="3085920" cy="364680"/>
          </a:xfrm>
          <a:prstGeom prst="rect">
            <a:avLst/>
          </a:prstGeom>
        </p:spPr>
        <p:txBody>
          <a:bodyPr anchor="ctr"/>
          <a:lstStyle/>
          <a:p>
            <a:endParaRPr lang="pl-PL" sz="2400" b="0" strike="noStrike" spc="-1">
              <a:latin typeface="Times New Roman"/>
            </a:endParaRPr>
          </a:p>
        </p:txBody>
      </p:sp>
      <p:sp>
        <p:nvSpPr>
          <p:cNvPr id="127" name="PlaceHolder 5"/>
          <p:cNvSpPr>
            <a:spLocks noGrp="1"/>
          </p:cNvSpPr>
          <p:nvPr>
            <p:ph type="sldNum"/>
          </p:nvPr>
        </p:nvSpPr>
        <p:spPr>
          <a:xfrm>
            <a:off x="6458040" y="6356520"/>
            <a:ext cx="2057040" cy="364680"/>
          </a:xfrm>
          <a:prstGeom prst="rect">
            <a:avLst/>
          </a:prstGeom>
        </p:spPr>
        <p:txBody>
          <a:bodyPr anchor="ctr"/>
          <a:lstStyle/>
          <a:p>
            <a:pPr algn="r">
              <a:lnSpc>
                <a:spcPct val="100000"/>
              </a:lnSpc>
            </a:pPr>
            <a:fld id="{857A6B5C-C6EE-4E2F-B8E1-5C7334E5D997}" type="slidenum">
              <a:rPr lang="pl-PL" sz="1200" b="0" strike="noStrike" spc="-1">
                <a:solidFill>
                  <a:srgbClr val="8B8B8B"/>
                </a:solidFill>
                <a:latin typeface="Calibri"/>
              </a:rPr>
              <a:t>‹#›</a:t>
            </a:fld>
            <a:endParaRPr lang="pl-PL"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 name="PlaceHolder 1"/>
          <p:cNvSpPr>
            <a:spLocks noGrp="1"/>
          </p:cNvSpPr>
          <p:nvPr>
            <p:ph type="title"/>
          </p:nvPr>
        </p:nvSpPr>
        <p:spPr>
          <a:xfrm>
            <a:off x="630000" y="457200"/>
            <a:ext cx="2948760" cy="1599840"/>
          </a:xfrm>
          <a:prstGeom prst="rect">
            <a:avLst/>
          </a:prstGeom>
        </p:spPr>
        <p:txBody>
          <a:bodyPr anchor="b"/>
          <a:lstStyle/>
          <a:p>
            <a:pPr>
              <a:lnSpc>
                <a:spcPct val="100000"/>
              </a:lnSpc>
            </a:pPr>
            <a:r>
              <a:rPr lang="en-US" sz="3200" b="0" strike="noStrike" spc="-1">
                <a:solidFill>
                  <a:srgbClr val="000000"/>
                </a:solidFill>
                <a:latin typeface="Calibri Light"/>
              </a:rPr>
              <a:t>Kliknij, aby edytować styl</a:t>
            </a:r>
            <a:endParaRPr lang="en-US" sz="3200" b="0" strike="noStrike" spc="-1">
              <a:solidFill>
                <a:srgbClr val="000000"/>
              </a:solidFill>
              <a:latin typeface="Calibri"/>
            </a:endParaRPr>
          </a:p>
        </p:txBody>
      </p:sp>
      <p:sp>
        <p:nvSpPr>
          <p:cNvPr id="165" name="PlaceHolder 2"/>
          <p:cNvSpPr>
            <a:spLocks noGrp="1"/>
          </p:cNvSpPr>
          <p:nvPr>
            <p:ph type="body"/>
          </p:nvPr>
        </p:nvSpPr>
        <p:spPr>
          <a:xfrm>
            <a:off x="3887280" y="987480"/>
            <a:ext cx="4628880" cy="4873320"/>
          </a:xfrm>
          <a:prstGeom prst="rect">
            <a:avLst/>
          </a:prstGeom>
        </p:spPr>
        <p:txBody>
          <a:bodyPr/>
          <a:lstStyle/>
          <a:p>
            <a:pPr marL="228600" indent="-228240">
              <a:lnSpc>
                <a:spcPct val="100000"/>
              </a:lnSpc>
              <a:spcBef>
                <a:spcPts val="1001"/>
              </a:spcBef>
              <a:buClr>
                <a:srgbClr val="000000"/>
              </a:buClr>
              <a:buFont typeface="Arial"/>
              <a:buChar char="•"/>
            </a:pPr>
            <a:r>
              <a:rPr lang="en-US" sz="3200" b="0" strike="noStrike" spc="-1">
                <a:solidFill>
                  <a:srgbClr val="000000"/>
                </a:solidFill>
                <a:latin typeface="Calibri"/>
              </a:rPr>
              <a:t>Kliknij, aby edytować style wzorca tekstu</a:t>
            </a:r>
          </a:p>
          <a:p>
            <a:pPr marL="685800" lvl="1" indent="-228240">
              <a:lnSpc>
                <a:spcPct val="100000"/>
              </a:lnSpc>
              <a:spcBef>
                <a:spcPts val="499"/>
              </a:spcBef>
              <a:buClr>
                <a:srgbClr val="000000"/>
              </a:buClr>
              <a:buFont typeface="Arial"/>
              <a:buChar char="•"/>
            </a:pPr>
            <a:r>
              <a:rPr lang="en-US" sz="2800" b="0" strike="noStrike" spc="-1">
                <a:solidFill>
                  <a:srgbClr val="000000"/>
                </a:solidFill>
                <a:latin typeface="Calibri"/>
              </a:rPr>
              <a:t>Drugi poziom</a:t>
            </a:r>
          </a:p>
          <a:p>
            <a:pPr marL="1143000" lvl="2" indent="-228240">
              <a:lnSpc>
                <a:spcPct val="100000"/>
              </a:lnSpc>
              <a:spcBef>
                <a:spcPts val="499"/>
              </a:spcBef>
              <a:buClr>
                <a:srgbClr val="000000"/>
              </a:buClr>
              <a:buFont typeface="Arial"/>
              <a:buChar char="•"/>
            </a:pPr>
            <a:r>
              <a:rPr lang="en-US" sz="2400" b="0" strike="noStrike" spc="-1">
                <a:solidFill>
                  <a:srgbClr val="000000"/>
                </a:solidFill>
                <a:latin typeface="Calibri"/>
              </a:rPr>
              <a:t>Trzeci poziom</a:t>
            </a:r>
          </a:p>
          <a:p>
            <a:pPr marL="1600200" lvl="3" indent="-228240">
              <a:lnSpc>
                <a:spcPct val="100000"/>
              </a:lnSpc>
              <a:spcBef>
                <a:spcPts val="499"/>
              </a:spcBef>
              <a:buClr>
                <a:srgbClr val="000000"/>
              </a:buClr>
              <a:buFont typeface="Arial"/>
              <a:buChar char="•"/>
            </a:pPr>
            <a:r>
              <a:rPr lang="en-US" sz="2000" b="0" strike="noStrike" spc="-1">
                <a:solidFill>
                  <a:srgbClr val="000000"/>
                </a:solidFill>
                <a:latin typeface="Calibri"/>
              </a:rPr>
              <a:t>Czwarty poziom</a:t>
            </a:r>
          </a:p>
          <a:p>
            <a:pPr marL="2057400" lvl="4" indent="-228240">
              <a:lnSpc>
                <a:spcPct val="100000"/>
              </a:lnSpc>
              <a:spcBef>
                <a:spcPts val="499"/>
              </a:spcBef>
              <a:buClr>
                <a:srgbClr val="000000"/>
              </a:buClr>
              <a:buFont typeface="Arial"/>
              <a:buChar char="•"/>
            </a:pPr>
            <a:r>
              <a:rPr lang="en-US" sz="2000" b="0" strike="noStrike" spc="-1">
                <a:solidFill>
                  <a:srgbClr val="000000"/>
                </a:solidFill>
                <a:latin typeface="Calibri"/>
              </a:rPr>
              <a:t>Piąty poziom</a:t>
            </a:r>
          </a:p>
        </p:txBody>
      </p:sp>
      <p:sp>
        <p:nvSpPr>
          <p:cNvPr id="166" name="PlaceHolder 3"/>
          <p:cNvSpPr>
            <a:spLocks noGrp="1"/>
          </p:cNvSpPr>
          <p:nvPr>
            <p:ph type="body"/>
          </p:nvPr>
        </p:nvSpPr>
        <p:spPr>
          <a:xfrm>
            <a:off x="630000" y="2057400"/>
            <a:ext cx="2948760" cy="3811320"/>
          </a:xfrm>
          <a:prstGeom prst="rect">
            <a:avLst/>
          </a:prstGeom>
        </p:spPr>
        <p:txBody>
          <a:bodyPr/>
          <a:lstStyle/>
          <a:p>
            <a:pPr>
              <a:lnSpc>
                <a:spcPct val="100000"/>
              </a:lnSpc>
              <a:spcBef>
                <a:spcPts val="1001"/>
              </a:spcBef>
            </a:pPr>
            <a:r>
              <a:rPr lang="en-US" sz="1600" b="0" strike="noStrike" spc="-1">
                <a:solidFill>
                  <a:srgbClr val="000000"/>
                </a:solidFill>
                <a:latin typeface="Calibri"/>
              </a:rPr>
              <a:t>Kliknij, aby edytować style wzorca tekstu</a:t>
            </a:r>
          </a:p>
        </p:txBody>
      </p:sp>
      <p:sp>
        <p:nvSpPr>
          <p:cNvPr id="167" name="PlaceHolder 4"/>
          <p:cNvSpPr>
            <a:spLocks noGrp="1"/>
          </p:cNvSpPr>
          <p:nvPr>
            <p:ph type="dt"/>
          </p:nvPr>
        </p:nvSpPr>
        <p:spPr>
          <a:xfrm>
            <a:off x="628560" y="6356520"/>
            <a:ext cx="2057040" cy="364680"/>
          </a:xfrm>
          <a:prstGeom prst="rect">
            <a:avLst/>
          </a:prstGeom>
        </p:spPr>
        <p:txBody>
          <a:bodyPr anchor="ctr"/>
          <a:lstStyle/>
          <a:p>
            <a:pPr>
              <a:lnSpc>
                <a:spcPct val="100000"/>
              </a:lnSpc>
            </a:pPr>
            <a:fld id="{411523A3-7501-41F2-A158-F862DB7599EE}" type="datetime">
              <a:rPr lang="pl-PL" sz="1200" b="0" strike="noStrike" spc="-1">
                <a:solidFill>
                  <a:srgbClr val="8B8B8B"/>
                </a:solidFill>
                <a:latin typeface="Calibri"/>
              </a:rPr>
              <a:t>10.02.2026</a:t>
            </a:fld>
            <a:endParaRPr lang="pl-PL" sz="1200" b="0" strike="noStrike" spc="-1">
              <a:latin typeface="Times New Roman"/>
            </a:endParaRPr>
          </a:p>
        </p:txBody>
      </p:sp>
      <p:sp>
        <p:nvSpPr>
          <p:cNvPr id="168" name="PlaceHolder 5"/>
          <p:cNvSpPr>
            <a:spLocks noGrp="1"/>
          </p:cNvSpPr>
          <p:nvPr>
            <p:ph type="ftr"/>
          </p:nvPr>
        </p:nvSpPr>
        <p:spPr>
          <a:xfrm>
            <a:off x="3029040" y="6356520"/>
            <a:ext cx="3085920" cy="364680"/>
          </a:xfrm>
          <a:prstGeom prst="rect">
            <a:avLst/>
          </a:prstGeom>
        </p:spPr>
        <p:txBody>
          <a:bodyPr anchor="ctr"/>
          <a:lstStyle/>
          <a:p>
            <a:endParaRPr lang="pl-PL" sz="2400" b="0" strike="noStrike" spc="-1">
              <a:latin typeface="Times New Roman"/>
            </a:endParaRPr>
          </a:p>
        </p:txBody>
      </p:sp>
      <p:sp>
        <p:nvSpPr>
          <p:cNvPr id="169" name="PlaceHolder 6"/>
          <p:cNvSpPr>
            <a:spLocks noGrp="1"/>
          </p:cNvSpPr>
          <p:nvPr>
            <p:ph type="sldNum"/>
          </p:nvPr>
        </p:nvSpPr>
        <p:spPr>
          <a:xfrm>
            <a:off x="6458040" y="6356520"/>
            <a:ext cx="2057040" cy="364680"/>
          </a:xfrm>
          <a:prstGeom prst="rect">
            <a:avLst/>
          </a:prstGeom>
        </p:spPr>
        <p:txBody>
          <a:bodyPr anchor="ctr"/>
          <a:lstStyle/>
          <a:p>
            <a:pPr algn="r">
              <a:lnSpc>
                <a:spcPct val="100000"/>
              </a:lnSpc>
            </a:pPr>
            <a:fld id="{B6D2FAFD-D4A5-48C3-AEAB-7EFFA69151A0}" type="slidenum">
              <a:rPr lang="pl-PL" sz="1200" b="0" strike="noStrike" spc="-1">
                <a:solidFill>
                  <a:srgbClr val="8B8B8B"/>
                </a:solidFill>
                <a:latin typeface="Calibri"/>
              </a:rPr>
              <a:t>‹#›</a:t>
            </a:fld>
            <a:endParaRPr lang="pl-PL"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7.xml"/></Relationships>
</file>

<file path=ppt/slides/_rels/slide1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37.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7.xml"/><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ustomXml" Target="../ink/ink1.xml"/><Relationship Id="rId1" Type="http://schemas.openxmlformats.org/officeDocument/2006/relationships/slideLayout" Target="../slideLayouts/slideLayout5.xml"/><Relationship Id="rId5" Type="http://schemas.openxmlformats.org/officeDocument/2006/relationships/chart" Target="../charts/chart13.xml"/><Relationship Id="rId4" Type="http://schemas.openxmlformats.org/officeDocument/2006/relationships/customXml" Target="../ink/ink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35.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3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TextShape 1"/>
          <p:cNvSpPr txBox="1"/>
          <p:nvPr/>
        </p:nvSpPr>
        <p:spPr>
          <a:xfrm>
            <a:off x="683640" y="260640"/>
            <a:ext cx="8352720" cy="5040360"/>
          </a:xfrm>
          <a:prstGeom prst="rect">
            <a:avLst/>
          </a:prstGeom>
          <a:noFill/>
          <a:ln>
            <a:noFill/>
          </a:ln>
        </p:spPr>
        <p:txBody>
          <a:bodyPr anchor="b">
            <a:normAutofit/>
          </a:bodyPr>
          <a:lstStyle/>
          <a:p>
            <a:pPr>
              <a:lnSpc>
                <a:spcPct val="107000"/>
              </a:lnSpc>
              <a:spcAft>
                <a:spcPts val="601"/>
              </a:spcAft>
            </a:pPr>
            <a:r>
              <a:rPr lang="en-US" sz="1600" b="1" strike="noStrike" spc="-1" dirty="0">
                <a:solidFill>
                  <a:srgbClr val="000000"/>
                </a:solidFill>
                <a:latin typeface="Book Antiqua"/>
              </a:rPr>
              <a:t>SPRAWOZDANIE Z DZIAŁALNOŚCI</a:t>
            </a:r>
            <a:br>
              <a:rPr dirty="0"/>
            </a:br>
            <a:r>
              <a:rPr lang="en-US" sz="1600" b="1" strike="noStrike" spc="-1" dirty="0">
                <a:solidFill>
                  <a:srgbClr val="000000"/>
                </a:solidFill>
                <a:latin typeface="Book Antiqua"/>
              </a:rPr>
              <a:t>POWIATOWEGO URZĘDU PRACY W MIĘDZYCHODZIE W 2025r.</a:t>
            </a:r>
            <a:br>
              <a:rPr dirty="0"/>
            </a:br>
            <a:br>
              <a:rPr dirty="0"/>
            </a:br>
            <a:br>
              <a:rPr dirty="0"/>
            </a:br>
            <a:r>
              <a:rPr lang="en-US" sz="1400" b="0" strike="noStrike" spc="-1" dirty="0" err="1">
                <a:solidFill>
                  <a:srgbClr val="000000"/>
                </a:solidFill>
                <a:latin typeface="Book Antiqua"/>
                <a:ea typeface="Calibri"/>
              </a:rPr>
              <a:t>Publiczne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służby</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zatrudnienia</a:t>
            </a:r>
            <a:r>
              <a:rPr lang="en-US" sz="1400" b="0" strike="noStrike" spc="-1" dirty="0">
                <a:solidFill>
                  <a:srgbClr val="000000"/>
                </a:solidFill>
                <a:latin typeface="Book Antiqua"/>
                <a:ea typeface="Calibri"/>
              </a:rPr>
              <a:t> to </a:t>
            </a:r>
            <a:r>
              <a:rPr lang="en-US" sz="1400" b="0" strike="noStrike" spc="-1" dirty="0" err="1">
                <a:solidFill>
                  <a:srgbClr val="000000"/>
                </a:solidFill>
                <a:latin typeface="Book Antiqua"/>
                <a:ea typeface="Calibri"/>
              </a:rPr>
              <a:t>instytucje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zaangażowane</a:t>
            </a:r>
            <a:r>
              <a:rPr lang="en-US" sz="1400" b="0" strike="noStrike" spc="-1" dirty="0">
                <a:solidFill>
                  <a:srgbClr val="000000"/>
                </a:solidFill>
                <a:latin typeface="Book Antiqua"/>
                <a:ea typeface="Calibri"/>
              </a:rPr>
              <a:t> w </a:t>
            </a:r>
            <a:r>
              <a:rPr lang="en-US" sz="1400" b="0" strike="noStrike" spc="-1" dirty="0" err="1">
                <a:solidFill>
                  <a:srgbClr val="000000"/>
                </a:solidFill>
                <a:latin typeface="Book Antiqua"/>
                <a:ea typeface="Calibri"/>
              </a:rPr>
              <a:t>realizowanie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polityki</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państwa</a:t>
            </a:r>
            <a:r>
              <a:rPr lang="en-US" sz="1400" b="0" strike="noStrike" spc="-1" dirty="0">
                <a:solidFill>
                  <a:srgbClr val="000000"/>
                </a:solidFill>
                <a:latin typeface="Book Antiqua"/>
                <a:ea typeface="Calibri"/>
              </a:rPr>
              <a:t> w </a:t>
            </a:r>
            <a:r>
              <a:rPr lang="en-US" sz="1400" b="0" strike="noStrike" spc="-1" dirty="0" err="1">
                <a:solidFill>
                  <a:srgbClr val="000000"/>
                </a:solidFill>
                <a:latin typeface="Book Antiqua"/>
                <a:ea typeface="Calibri"/>
              </a:rPr>
              <a:t>zakresie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zatrudnienia</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i</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przeciwdziałania</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bezrobociu</a:t>
            </a:r>
            <a:r>
              <a:rPr lang="en-US" sz="1400" b="0" strike="noStrike" spc="-1" dirty="0">
                <a:solidFill>
                  <a:srgbClr val="000000"/>
                </a:solidFill>
                <a:latin typeface="Book Antiqua"/>
                <a:ea typeface="Calibri"/>
              </a:rPr>
              <a:t>. W </a:t>
            </a:r>
            <a:r>
              <a:rPr lang="en-US" sz="1400" b="0" strike="noStrike" spc="-1" dirty="0" err="1">
                <a:solidFill>
                  <a:srgbClr val="000000"/>
                </a:solidFill>
                <a:latin typeface="Book Antiqua"/>
                <a:ea typeface="Calibri"/>
              </a:rPr>
              <a:t>połowie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roku</a:t>
            </a:r>
            <a:r>
              <a:rPr lang="en-US" sz="1400" b="0" strike="noStrike" spc="-1" dirty="0">
                <a:solidFill>
                  <a:srgbClr val="000000"/>
                </a:solidFill>
                <a:latin typeface="Book Antiqua"/>
                <a:ea typeface="Calibri"/>
              </a:rPr>
              <a:t> 2025r </a:t>
            </a:r>
            <a:r>
              <a:rPr lang="en-US" sz="1400" b="0" strike="noStrike" spc="-1" dirty="0" err="1">
                <a:solidFill>
                  <a:srgbClr val="000000"/>
                </a:solidFill>
                <a:latin typeface="Book Antiqua"/>
                <a:ea typeface="Calibri"/>
              </a:rPr>
              <a:t>wprowadzono</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nowe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akty</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prawne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regulujące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funkcjonowanie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publicznych</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służb</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zatrudnienia</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ustawę</a:t>
            </a:r>
            <a:r>
              <a:rPr lang="en-US" sz="1400" b="0" strike="noStrike" spc="-1" dirty="0">
                <a:solidFill>
                  <a:srgbClr val="000000"/>
                </a:solidFill>
                <a:latin typeface="Book Antiqua"/>
                <a:ea typeface="Calibri"/>
              </a:rPr>
              <a:t> z </a:t>
            </a:r>
            <a:r>
              <a:rPr lang="en-US" sz="1400" b="0" strike="noStrike" spc="-1" dirty="0" err="1">
                <a:solidFill>
                  <a:srgbClr val="000000"/>
                </a:solidFill>
                <a:latin typeface="Book Antiqua"/>
                <a:ea typeface="Calibri"/>
              </a:rPr>
              <a:t>dnia</a:t>
            </a:r>
            <a:r>
              <a:rPr lang="en-US" sz="1400" b="0" strike="noStrike" spc="-1" dirty="0">
                <a:solidFill>
                  <a:srgbClr val="000000"/>
                </a:solidFill>
                <a:latin typeface="Book Antiqua"/>
                <a:ea typeface="Calibri"/>
              </a:rPr>
              <a:t> 20 </a:t>
            </a:r>
            <a:r>
              <a:rPr lang="en-US" sz="1400" b="0" strike="noStrike" spc="-1" dirty="0" err="1">
                <a:solidFill>
                  <a:srgbClr val="000000"/>
                </a:solidFill>
                <a:latin typeface="Book Antiqua"/>
                <a:ea typeface="Calibri"/>
              </a:rPr>
              <a:t>marca</a:t>
            </a:r>
            <a:r>
              <a:rPr lang="en-US" sz="1400" b="0" strike="noStrike" spc="-1" dirty="0">
                <a:solidFill>
                  <a:srgbClr val="000000"/>
                </a:solidFill>
                <a:latin typeface="Book Antiqua"/>
                <a:ea typeface="Calibri"/>
              </a:rPr>
              <a:t> 2025r  o </a:t>
            </a:r>
            <a:r>
              <a:rPr lang="en-US" sz="1400" b="0" strike="noStrike" spc="-1" dirty="0" err="1">
                <a:solidFill>
                  <a:srgbClr val="000000"/>
                </a:solidFill>
                <a:latin typeface="Book Antiqua"/>
                <a:ea typeface="Calibri"/>
              </a:rPr>
              <a:t>rynku</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pracy</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i</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służbach</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zatrudnienia</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Dz.U</a:t>
            </a:r>
            <a:r>
              <a:rPr lang="en-US" sz="1400" b="0" strike="noStrike" spc="-1" dirty="0">
                <a:solidFill>
                  <a:srgbClr val="000000"/>
                </a:solidFill>
                <a:latin typeface="Book Antiqua"/>
                <a:ea typeface="Calibri"/>
              </a:rPr>
              <a:t> 2025 </a:t>
            </a:r>
            <a:r>
              <a:rPr lang="en-US" sz="1400" b="0" strike="noStrike" spc="-1" dirty="0" err="1">
                <a:solidFill>
                  <a:srgbClr val="000000"/>
                </a:solidFill>
                <a:latin typeface="Book Antiqua"/>
                <a:ea typeface="Calibri"/>
              </a:rPr>
              <a:t>poz</a:t>
            </a:r>
            <a:r>
              <a:rPr lang="en-US" sz="1400" b="0" strike="noStrike" spc="-1" dirty="0">
                <a:solidFill>
                  <a:srgbClr val="000000"/>
                </a:solidFill>
                <a:latin typeface="Book Antiqua"/>
                <a:ea typeface="Calibri"/>
              </a:rPr>
              <a:t>. 620), </a:t>
            </a:r>
            <a:r>
              <a:rPr lang="en-US" sz="1400" b="0" strike="noStrike" spc="-1" dirty="0" err="1">
                <a:solidFill>
                  <a:srgbClr val="000000"/>
                </a:solidFill>
                <a:latin typeface="Book Antiqua"/>
                <a:ea typeface="Calibri"/>
              </a:rPr>
              <a:t>ustawę</a:t>
            </a:r>
            <a:r>
              <a:rPr lang="en-US" sz="1400" b="0" strike="noStrike" spc="-1" dirty="0">
                <a:solidFill>
                  <a:srgbClr val="000000"/>
                </a:solidFill>
                <a:latin typeface="Book Antiqua"/>
                <a:ea typeface="Calibri"/>
              </a:rPr>
              <a:t> z 20 </a:t>
            </a:r>
            <a:r>
              <a:rPr lang="en-US" sz="1400" b="0" strike="noStrike" spc="-1" dirty="0" err="1">
                <a:solidFill>
                  <a:srgbClr val="000000"/>
                </a:solidFill>
                <a:latin typeface="Book Antiqua"/>
                <a:ea typeface="Calibri"/>
              </a:rPr>
              <a:t>marca</a:t>
            </a:r>
            <a:r>
              <a:rPr lang="en-US" sz="1400" b="0" strike="noStrike" spc="-1" dirty="0">
                <a:solidFill>
                  <a:srgbClr val="000000"/>
                </a:solidFill>
                <a:latin typeface="Book Antiqua"/>
                <a:ea typeface="Calibri"/>
              </a:rPr>
              <a:t> 2025 r. o </a:t>
            </a:r>
            <a:r>
              <a:rPr lang="en-US" sz="1400" b="0" strike="noStrike" spc="-1" dirty="0" err="1">
                <a:solidFill>
                  <a:srgbClr val="000000"/>
                </a:solidFill>
                <a:latin typeface="Book Antiqua"/>
                <a:ea typeface="Calibri"/>
              </a:rPr>
              <a:t>warunkach</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dopuszczalności</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powierzania</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pracy</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cudzoziemcom</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na</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terytorium</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Rzeczypospolitej</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Polskiej</a:t>
            </a:r>
            <a:r>
              <a:rPr lang="en-US" sz="1400" b="0" strike="noStrike" spc="-1" dirty="0">
                <a:solidFill>
                  <a:srgbClr val="000000"/>
                </a:solidFill>
                <a:latin typeface="Book Antiqua"/>
                <a:ea typeface="Calibri"/>
              </a:rPr>
              <a:t> ( Dz. U. </a:t>
            </a:r>
            <a:r>
              <a:rPr lang="en-US" sz="1400" b="0" strike="noStrike" spc="-1" dirty="0" err="1">
                <a:solidFill>
                  <a:srgbClr val="000000"/>
                </a:solidFill>
                <a:latin typeface="Book Antiqua"/>
                <a:ea typeface="Calibri"/>
              </a:rPr>
              <a:t>poz</a:t>
            </a:r>
            <a:r>
              <a:rPr lang="en-US" sz="1400" b="0" strike="noStrike" spc="-1" dirty="0">
                <a:solidFill>
                  <a:srgbClr val="000000"/>
                </a:solidFill>
                <a:latin typeface="Book Antiqua"/>
                <a:ea typeface="Calibri"/>
              </a:rPr>
              <a:t>. 621) </a:t>
            </a:r>
            <a:r>
              <a:rPr lang="en-US" sz="1400" b="0" strike="noStrike" spc="-1" dirty="0" err="1">
                <a:solidFill>
                  <a:srgbClr val="000000"/>
                </a:solidFill>
                <a:latin typeface="Book Antiqua"/>
                <a:ea typeface="Calibri"/>
              </a:rPr>
              <a:t>oraz</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ustawy</a:t>
            </a:r>
            <a:r>
              <a:rPr lang="en-US" sz="1400" b="0" strike="noStrike" spc="-1" dirty="0">
                <a:solidFill>
                  <a:srgbClr val="000000"/>
                </a:solidFill>
                <a:latin typeface="Book Antiqua"/>
                <a:ea typeface="Calibri"/>
              </a:rPr>
              <a:t> z 16 </a:t>
            </a:r>
            <a:r>
              <a:rPr lang="en-US" sz="1400" b="0" strike="noStrike" spc="-1" dirty="0" err="1">
                <a:solidFill>
                  <a:srgbClr val="000000"/>
                </a:solidFill>
                <a:latin typeface="Book Antiqua"/>
                <a:ea typeface="Calibri"/>
              </a:rPr>
              <a:t>listopada</a:t>
            </a:r>
            <a:r>
              <a:rPr lang="en-US" sz="1400" b="0" strike="noStrike" spc="-1" dirty="0">
                <a:solidFill>
                  <a:srgbClr val="000000"/>
                </a:solidFill>
                <a:latin typeface="Book Antiqua"/>
                <a:ea typeface="Calibri"/>
              </a:rPr>
              <a:t> 2022 r. o </a:t>
            </a:r>
            <a:r>
              <a:rPr lang="en-US" sz="1400" b="0" strike="noStrike" spc="-1" dirty="0" err="1">
                <a:solidFill>
                  <a:srgbClr val="000000"/>
                </a:solidFill>
                <a:latin typeface="Book Antiqua"/>
                <a:ea typeface="Calibri"/>
              </a:rPr>
              <a:t>systemie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teleinformatycznym</a:t>
            </a:r>
            <a:r>
              <a:rPr lang="en-US" sz="1400" b="0" strike="noStrike" spc="-1" dirty="0">
                <a:solidFill>
                  <a:srgbClr val="000000"/>
                </a:solidFill>
                <a:latin typeface="Book Antiqua"/>
                <a:ea typeface="Calibri"/>
              </a:rPr>
              <a:t> do </a:t>
            </a:r>
            <a:r>
              <a:rPr lang="en-US" sz="1400" b="0" strike="noStrike" spc="-1" dirty="0" err="1">
                <a:solidFill>
                  <a:srgbClr val="000000"/>
                </a:solidFill>
                <a:latin typeface="Book Antiqua"/>
                <a:ea typeface="Calibri"/>
              </a:rPr>
              <a:t>obsługi</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niektórych</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umów</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Dz.U</a:t>
            </a:r>
            <a:r>
              <a:rPr lang="en-US" sz="1400" b="0" strike="noStrike" spc="-1" dirty="0">
                <a:solidFill>
                  <a:srgbClr val="000000"/>
                </a:solidFill>
                <a:latin typeface="Book Antiqua"/>
                <a:ea typeface="Calibri"/>
              </a:rPr>
              <a:t>. z 2024 r. </a:t>
            </a:r>
            <a:r>
              <a:rPr lang="en-US" sz="1400" b="0" strike="noStrike" spc="-1" dirty="0" err="1">
                <a:solidFill>
                  <a:srgbClr val="000000"/>
                </a:solidFill>
                <a:latin typeface="Book Antiqua"/>
                <a:ea typeface="Calibri"/>
              </a:rPr>
              <a:t>poz</a:t>
            </a:r>
            <a:r>
              <a:rPr lang="en-US" sz="1400" b="0" strike="noStrike" spc="-1" dirty="0">
                <a:solidFill>
                  <a:srgbClr val="000000"/>
                </a:solidFill>
                <a:latin typeface="Book Antiqua"/>
                <a:ea typeface="Calibri"/>
              </a:rPr>
              <a:t>. 1661, z </a:t>
            </a:r>
            <a:r>
              <a:rPr lang="en-US" sz="1400" b="0" strike="noStrike" spc="-1" dirty="0" err="1">
                <a:solidFill>
                  <a:srgbClr val="000000"/>
                </a:solidFill>
                <a:latin typeface="Book Antiqua"/>
                <a:ea typeface="Calibri"/>
              </a:rPr>
              <a:t>późn</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zm</a:t>
            </a:r>
            <a:r>
              <a:rPr lang="en-US" sz="1400" b="0" strike="noStrike" spc="-1" dirty="0">
                <a:solidFill>
                  <a:srgbClr val="000000"/>
                </a:solidFill>
                <a:latin typeface="Book Antiqua"/>
                <a:ea typeface="Calibri"/>
              </a:rPr>
              <a:t>.), a </a:t>
            </a:r>
            <a:r>
              <a:rPr lang="en-US" sz="1400" b="0" strike="noStrike" spc="-1" dirty="0" err="1">
                <a:solidFill>
                  <a:srgbClr val="000000"/>
                </a:solidFill>
                <a:latin typeface="Book Antiqua"/>
                <a:ea typeface="Calibri"/>
              </a:rPr>
              <a:t>także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aktów</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wykonawczych</a:t>
            </a:r>
            <a:r>
              <a:rPr lang="en-US" sz="1400" b="0" strike="noStrike" spc="-1" dirty="0">
                <a:solidFill>
                  <a:srgbClr val="000000"/>
                </a:solidFill>
                <a:latin typeface="Book Antiqua"/>
                <a:ea typeface="Calibri"/>
              </a:rPr>
              <a:t> do </a:t>
            </a:r>
            <a:r>
              <a:rPr lang="en-US" sz="1400" b="0" strike="noStrike" spc="-1" dirty="0" err="1">
                <a:solidFill>
                  <a:srgbClr val="000000"/>
                </a:solidFill>
                <a:latin typeface="Book Antiqua"/>
                <a:ea typeface="Calibri"/>
              </a:rPr>
              <a:t>tych</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ustaw</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Powiatowy</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Urząd</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Pracy</a:t>
            </a:r>
            <a:r>
              <a:rPr lang="en-US" sz="1400" b="0" strike="noStrike" spc="-1" dirty="0">
                <a:solidFill>
                  <a:srgbClr val="000000"/>
                </a:solidFill>
                <a:latin typeface="Book Antiqua"/>
                <a:ea typeface="Calibri"/>
              </a:rPr>
              <a:t> w </a:t>
            </a:r>
            <a:r>
              <a:rPr lang="en-US" sz="1400" b="0" strike="noStrike" spc="-1" dirty="0" err="1">
                <a:solidFill>
                  <a:srgbClr val="000000"/>
                </a:solidFill>
                <a:latin typeface="Book Antiqua"/>
                <a:ea typeface="Calibri"/>
              </a:rPr>
              <a:t>Międzychodzie</a:t>
            </a:r>
            <a:r>
              <a:rPr lang="en-US" sz="1400" b="0" strike="noStrike" spc="-1" dirty="0">
                <a:solidFill>
                  <a:srgbClr val="000000"/>
                </a:solidFill>
                <a:latin typeface="Book Antiqua"/>
                <a:ea typeface="Calibri"/>
              </a:rPr>
              <a:t> </a:t>
            </a:r>
            <a:r>
              <a:rPr lang="en-US" sz="1400" b="0" strike="noStrike" spc="-1" dirty="0" err="1">
                <a:solidFill>
                  <a:srgbClr val="000000"/>
                </a:solidFill>
                <a:latin typeface="Book Antiqua"/>
                <a:ea typeface="Calibri"/>
              </a:rPr>
              <a:t>s</a:t>
            </a:r>
            <a:r>
              <a:rPr lang="en-US" sz="1400" b="0" strike="noStrike" spc="-1" dirty="0" err="1">
                <a:latin typeface="Book Antiqua"/>
                <a:ea typeface="Calibri"/>
              </a:rPr>
              <a:t>woim</a:t>
            </a:r>
            <a:r>
              <a:rPr lang="en-US" sz="1400" b="0" strike="noStrike" spc="-1" dirty="0">
                <a:latin typeface="Book Antiqua"/>
                <a:ea typeface="Calibri"/>
              </a:rPr>
              <a:t> </a:t>
            </a:r>
            <a:r>
              <a:rPr lang="en-US" sz="1400" b="0" strike="noStrike" spc="-1" dirty="0" err="1">
                <a:latin typeface="Book Antiqua"/>
                <a:ea typeface="Calibri"/>
              </a:rPr>
              <a:t>zasięgiem</a:t>
            </a:r>
            <a:r>
              <a:rPr lang="en-US" sz="1400" b="0" strike="noStrike" spc="-1" dirty="0">
                <a:latin typeface="Book Antiqua"/>
                <a:ea typeface="Calibri"/>
              </a:rPr>
              <a:t> </a:t>
            </a:r>
            <a:r>
              <a:rPr lang="en-US" sz="1400" b="0" strike="noStrike" spc="-1" dirty="0" err="1">
                <a:latin typeface="Book Antiqua"/>
                <a:ea typeface="Calibri"/>
              </a:rPr>
              <a:t>działania</a:t>
            </a:r>
            <a:r>
              <a:rPr lang="en-US" sz="1400" b="0" strike="noStrike" spc="-1" dirty="0">
                <a:latin typeface="Book Antiqua"/>
                <a:ea typeface="Calibri"/>
              </a:rPr>
              <a:t> </a:t>
            </a:r>
            <a:r>
              <a:rPr lang="en-US" sz="1400" b="0" strike="noStrike" spc="-1" dirty="0" err="1">
                <a:latin typeface="Book Antiqua"/>
                <a:ea typeface="Calibri"/>
              </a:rPr>
              <a:t>obejmuje</a:t>
            </a:r>
            <a:r>
              <a:rPr lang="en-US" sz="1400" b="0" strike="noStrike" spc="-1" dirty="0">
                <a:latin typeface="Book Antiqua"/>
                <a:ea typeface="Calibri"/>
              </a:rPr>
              <a:t> 4 </a:t>
            </a:r>
            <a:r>
              <a:rPr lang="en-US" sz="1400" b="0" strike="noStrike" spc="-1" dirty="0" err="1">
                <a:latin typeface="Book Antiqua"/>
                <a:ea typeface="Calibri"/>
              </a:rPr>
              <a:t>gminy</a:t>
            </a:r>
            <a:r>
              <a:rPr lang="en-US" sz="1400" b="0" strike="noStrike" spc="-1" dirty="0">
                <a:latin typeface="Book Antiqua"/>
                <a:ea typeface="Calibri"/>
              </a:rPr>
              <a:t> </a:t>
            </a:r>
            <a:r>
              <a:rPr lang="en-US" sz="1400" b="0" strike="noStrike" spc="-1" dirty="0" err="1">
                <a:latin typeface="Book Antiqua"/>
                <a:ea typeface="Calibri"/>
              </a:rPr>
              <a:t>tj</a:t>
            </a:r>
            <a:r>
              <a:rPr lang="en-US" sz="1400" b="0" strike="noStrike" spc="-1" dirty="0">
                <a:latin typeface="Book Antiqua"/>
                <a:ea typeface="Calibri"/>
              </a:rPr>
              <a:t>. </a:t>
            </a:r>
            <a:r>
              <a:rPr lang="en-US" sz="1400" b="0" strike="noStrike" spc="-1" dirty="0" err="1">
                <a:latin typeface="Book Antiqua"/>
                <a:ea typeface="Calibri"/>
              </a:rPr>
              <a:t>Międzychód</a:t>
            </a:r>
            <a:r>
              <a:rPr lang="en-US" sz="1400" b="0" strike="noStrike" spc="-1" dirty="0">
                <a:latin typeface="Book Antiqua"/>
                <a:ea typeface="Calibri"/>
              </a:rPr>
              <a:t>, </a:t>
            </a:r>
            <a:r>
              <a:rPr lang="en-US" sz="1400" b="0" strike="noStrike" spc="-1" dirty="0" err="1">
                <a:latin typeface="Book Antiqua"/>
                <a:ea typeface="Calibri"/>
              </a:rPr>
              <a:t>Sieraków</a:t>
            </a:r>
            <a:r>
              <a:rPr lang="en-US" sz="1400" b="0" strike="noStrike" spc="-1" dirty="0">
                <a:latin typeface="Book Antiqua"/>
                <a:ea typeface="Calibri"/>
              </a:rPr>
              <a:t>, </a:t>
            </a:r>
            <a:r>
              <a:rPr lang="en-US" sz="1400" b="0" strike="noStrike" spc="-1" dirty="0" err="1">
                <a:latin typeface="Book Antiqua"/>
                <a:ea typeface="Calibri"/>
              </a:rPr>
              <a:t>Kwilcz</a:t>
            </a:r>
            <a:r>
              <a:rPr lang="en-US" sz="1400" b="0" strike="noStrike" spc="-1" dirty="0">
                <a:latin typeface="Book Antiqua"/>
                <a:ea typeface="Calibri"/>
              </a:rPr>
              <a:t> </a:t>
            </a:r>
            <a:r>
              <a:rPr lang="en-US" sz="1400" b="0" strike="noStrike" spc="-1" dirty="0" err="1">
                <a:latin typeface="Book Antiqua"/>
                <a:ea typeface="Calibri"/>
              </a:rPr>
              <a:t>i</a:t>
            </a:r>
            <a:r>
              <a:rPr lang="en-US" sz="1400" b="0" strike="noStrike" spc="-1" dirty="0">
                <a:latin typeface="Book Antiqua"/>
                <a:ea typeface="Calibri"/>
              </a:rPr>
              <a:t> </a:t>
            </a:r>
            <a:r>
              <a:rPr lang="en-US" sz="1400" b="0" strike="noStrike" spc="-1" dirty="0" err="1">
                <a:latin typeface="Book Antiqua"/>
                <a:ea typeface="Calibri"/>
              </a:rPr>
              <a:t>Chrzypsko</a:t>
            </a:r>
            <a:r>
              <a:rPr lang="en-US" sz="1400" b="0" strike="noStrike" spc="-1" dirty="0">
                <a:latin typeface="Book Antiqua"/>
                <a:ea typeface="Calibri"/>
              </a:rPr>
              <a:t> </a:t>
            </a:r>
            <a:r>
              <a:rPr lang="en-US" sz="1400" b="0" strike="noStrike" spc="-1" dirty="0" err="1">
                <a:latin typeface="Book Antiqua"/>
                <a:ea typeface="Calibri"/>
              </a:rPr>
              <a:t>Wielkie</a:t>
            </a:r>
            <a:r>
              <a:rPr lang="en-US" sz="1400" b="0" strike="noStrike" spc="-1" dirty="0">
                <a:latin typeface="Book Antiqua"/>
                <a:ea typeface="Calibri"/>
              </a:rPr>
              <a:t>.</a:t>
            </a:r>
            <a:br>
              <a:rPr dirty="0"/>
            </a:br>
            <a:r>
              <a:rPr lang="en-US" sz="1400" b="0" strike="noStrike" spc="-1" dirty="0">
                <a:solidFill>
                  <a:srgbClr val="000000"/>
                </a:solidFill>
                <a:latin typeface="Book Antiqua"/>
                <a:ea typeface="Calibri"/>
              </a:rPr>
              <a:t> </a:t>
            </a:r>
            <a:br>
              <a:rPr dirty="0"/>
            </a:br>
            <a:endParaRPr lang="en-US" sz="1400" b="0" strike="noStrike" spc="-1" dirty="0">
              <a:solidFill>
                <a:srgbClr val="000000"/>
              </a:solidFill>
              <a:latin typeface="Calibri"/>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 name="Obraz 1"/>
          <p:cNvPicPr/>
          <p:nvPr/>
        </p:nvPicPr>
        <p:blipFill>
          <a:blip r:embed="rId2"/>
          <a:stretch/>
        </p:blipFill>
        <p:spPr>
          <a:xfrm>
            <a:off x="539280" y="447840"/>
            <a:ext cx="8065440" cy="596196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CustomShape 1"/>
          <p:cNvSpPr/>
          <p:nvPr/>
        </p:nvSpPr>
        <p:spPr>
          <a:xfrm>
            <a:off x="442127" y="713433"/>
            <a:ext cx="7908054" cy="553664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400" b="0" strike="noStrike" spc="-1" dirty="0">
                <a:solidFill>
                  <a:srgbClr val="000000"/>
                </a:solidFill>
                <a:latin typeface="Book Antiqua"/>
                <a:ea typeface="Calibri"/>
              </a:rPr>
              <a:t>Publiczne Służby Zatrudnienia wspierają osoby poszukujące pracy, aktywizują bezrobotnych i osoby bierne zawodowo, wspierają pracodawców w rekrutacji i rozwoju kwalifikacji pracowników, a także legalizują pracę cudzoziemców.</a:t>
            </a:r>
            <a:endParaRPr lang="pl-PL" sz="1400" b="0" strike="noStrike" spc="-1" dirty="0">
              <a:latin typeface="Arial"/>
            </a:endParaRPr>
          </a:p>
          <a:p>
            <a:pPr algn="just">
              <a:lnSpc>
                <a:spcPct val="100000"/>
              </a:lnSpc>
            </a:pPr>
            <a:r>
              <a:rPr lang="pl-PL" sz="1400" b="0" strike="noStrike" spc="-1" dirty="0">
                <a:solidFill>
                  <a:srgbClr val="000000"/>
                </a:solidFill>
                <a:latin typeface="Book Antiqua"/>
                <a:ea typeface="Calibri"/>
              </a:rPr>
              <a:t>Powiatowe Urzędy Pracy zajmują się przede wszystkim świadczeniem usług indywidualnym klientom: bezrobotnym, poszukującym pracy oraz pracodawcom. Pozyskują i realizują oferty pracy od pracodawców, rejestrują bezrobotnych i poszukujących pracy, a następnie udzielają im wsparcia w ramach m.in. pośrednictwa pracy, poradnictwa zawodowego, szkoleń, staży oraz prac interwencyjnych i robót publicznych, współuczestniczą w powstawaniu nowych przedsiębiorstw, udzielając jednorazowych środków na ten cel. </a:t>
            </a:r>
            <a:endParaRPr lang="pl-PL" sz="1400" b="0" strike="noStrike" spc="-1" dirty="0">
              <a:latin typeface="Arial"/>
            </a:endParaRPr>
          </a:p>
          <a:p>
            <a:pPr algn="just">
              <a:lnSpc>
                <a:spcPct val="100000"/>
              </a:lnSpc>
            </a:pPr>
            <a:r>
              <a:rPr lang="pl-PL" sz="1400" b="0" strike="noStrike" spc="-1" dirty="0">
                <a:latin typeface="Book Antiqua"/>
                <a:ea typeface="Calibri"/>
              </a:rPr>
              <a:t>Do nowych zadań Powiatowych Urzędów Pracy należy od 1 czerwca 2025 r. między innymi  inicjowanie, docieranie i motywowanie do aktywności zawodowej osób niezarejestrowanych, w tym biernych zawodowo, kontrola (ustawa z dnia 15 lipca 2011 r. o kontroli w administracji Rządowej) prawidłowości realizowanych form pomocy określonych w ustawie,</a:t>
            </a:r>
            <a:endParaRPr lang="pl-PL" sz="1400" b="0" strike="noStrike" spc="-1" dirty="0">
              <a:latin typeface="Arial"/>
            </a:endParaRPr>
          </a:p>
          <a:p>
            <a:pPr algn="just">
              <a:lnSpc>
                <a:spcPct val="100000"/>
              </a:lnSpc>
            </a:pPr>
            <a:r>
              <a:rPr lang="pl-PL" sz="1400" b="0" strike="noStrike" spc="-1" dirty="0">
                <a:latin typeface="Book Antiqua"/>
                <a:ea typeface="Calibri"/>
              </a:rPr>
              <a:t>Ponadto Powiatowe Urzędy Pracy zajmują się legalizacją pracy cudzoziemców (oświadczenia o powierzeniu wykonywania pracy cudzoziemcom oraz zezwolenia na pracę sezonową cudzoziemca). Realizują również działania finansowane z EFS+.</a:t>
            </a:r>
            <a:endParaRPr lang="pl-PL" sz="1400" b="0" strike="noStrike" spc="-1" dirty="0">
              <a:latin typeface="Arial"/>
            </a:endParaRPr>
          </a:p>
          <a:p>
            <a:pPr algn="just">
              <a:lnSpc>
                <a:spcPct val="100000"/>
              </a:lnSpc>
            </a:pPr>
            <a:r>
              <a:rPr lang="pl-PL" sz="1400" b="0" u="sng" strike="noStrike" spc="-1" dirty="0">
                <a:uFillTx/>
                <a:latin typeface="Book Antiqua" panose="02040602050305030304" pitchFamily="18" charset="0"/>
                <a:ea typeface="Calibri"/>
              </a:rPr>
              <a:t>W urzędach pracy zaszły między </a:t>
            </a:r>
            <a:r>
              <a:rPr lang="pl-PL" sz="1400" b="0" strike="noStrike" spc="-1" dirty="0">
                <a:latin typeface="Book Antiqua" panose="02040602050305030304" pitchFamily="18" charset="0"/>
                <a:ea typeface="Calibri"/>
              </a:rPr>
              <a:t>innymi zmiany technologiczne. Wprowadzono przepisy umożliwiające zawierani</a:t>
            </a:r>
            <a:r>
              <a:rPr lang="pl-PL" sz="1400" b="0" strike="noStrike" spc="-1" dirty="0">
                <a:solidFill>
                  <a:srgbClr val="000000"/>
                </a:solidFill>
                <a:latin typeface="Book Antiqua" panose="02040602050305030304" pitchFamily="18" charset="0"/>
                <a:ea typeface="Calibri"/>
              </a:rPr>
              <a:t>e i rozliczanie niektórych umów o pracę w sposób elektroniczny, za pośrednictwem systemów informatycznych PSZ. Ucyfrowienie PSZ , ma na celu zmniejszenie obciążenia biurokratycznego dla </a:t>
            </a:r>
            <a:r>
              <a:rPr lang="pl-PL" sz="1400" b="0" strike="noStrike" spc="-1" dirty="0" err="1">
                <a:solidFill>
                  <a:srgbClr val="000000"/>
                </a:solidFill>
                <a:latin typeface="Book Antiqua" panose="02040602050305030304" pitchFamily="18" charset="0"/>
                <a:ea typeface="Calibri"/>
              </a:rPr>
              <a:t>mikroprzedsiębiorców</a:t>
            </a:r>
            <a:r>
              <a:rPr lang="pl-PL" sz="1400" b="0" strike="noStrike" spc="-1" dirty="0">
                <a:solidFill>
                  <a:srgbClr val="000000"/>
                </a:solidFill>
                <a:latin typeface="Book Antiqua" panose="02040602050305030304" pitchFamily="18" charset="0"/>
                <a:ea typeface="Calibri"/>
              </a:rPr>
              <a:t> i gospodarstw domowych.</a:t>
            </a:r>
            <a:endParaRPr lang="pl-PL" sz="1400" b="0" strike="noStrike" spc="-1" dirty="0">
              <a:latin typeface="Book Antiqua" panose="02040602050305030304" pitchFamily="18" charset="0"/>
            </a:endParaRPr>
          </a:p>
          <a:p>
            <a:pPr algn="just">
              <a:lnSpc>
                <a:spcPct val="100000"/>
              </a:lnSpc>
            </a:pPr>
            <a:r>
              <a:rPr lang="pl-PL" sz="1400" b="0" strike="noStrike" spc="-1" dirty="0">
                <a:solidFill>
                  <a:srgbClr val="000000"/>
                </a:solidFill>
                <a:latin typeface="Book Antiqua" panose="02040602050305030304" pitchFamily="18" charset="0"/>
                <a:ea typeface="Calibri"/>
              </a:rPr>
              <a:t>Działalność publicznych służb zatrudnienia została ukierunkowana na realizowanie aktywnej polityki rynku pracy nastawionej na : osoby bierne zawodowo, o niskich kwalifikacjach, kobiety, osoby młode (do 29 r. ż.) ,starsze, osoby z niepełnosprawnościami, osoby długotrwale bezrobotne, migranci, a także na aktywizację osób 50+, aby jak najdłużej pozostawały aktywne zawodowo (rozwój instrumentów i narzędzi, które umożliwi zatrzymanie tej grupy na rynku pracy).</a:t>
            </a:r>
            <a:endParaRPr lang="pl-PL" sz="1400" b="0" strike="noStrike" spc="-1" dirty="0">
              <a:latin typeface="Book Antiqua" panose="02040602050305030304" pitchFamily="18" charset="0"/>
            </a:endParaRPr>
          </a:p>
          <a:p>
            <a:pPr>
              <a:lnSpc>
                <a:spcPct val="100000"/>
              </a:lnSpc>
            </a:pPr>
            <a:endParaRPr lang="pl-PL" sz="14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CustomShape 1"/>
          <p:cNvSpPr/>
          <p:nvPr/>
        </p:nvSpPr>
        <p:spPr>
          <a:xfrm>
            <a:off x="611640" y="1155560"/>
            <a:ext cx="8019894" cy="4063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400" b="0" strike="noStrike" spc="-1" dirty="0">
                <a:solidFill>
                  <a:srgbClr val="000000"/>
                </a:solidFill>
                <a:latin typeface="Book Antiqua"/>
              </a:rPr>
              <a:t>Rynek pracy ulega nieustannym zmianom stając przed nowoczesnymi wyzwaniami jakimi są zmiany: technologiczne, a także dotyczące kształtu globalnej gospodarki, migracji oraz pogarszająca się sytuacja demograficzna, między innymi w wyniku starzenia się społeczeństwa.</a:t>
            </a:r>
            <a:endParaRPr lang="pl-PL" sz="1400" b="0" strike="noStrike" spc="-1" dirty="0">
              <a:latin typeface="Arial"/>
            </a:endParaRPr>
          </a:p>
          <a:p>
            <a:pPr algn="just">
              <a:lnSpc>
                <a:spcPct val="100000"/>
              </a:lnSpc>
            </a:pPr>
            <a:r>
              <a:rPr lang="pl-PL" sz="1400" b="0" strike="noStrike" spc="-1" dirty="0">
                <a:solidFill>
                  <a:srgbClr val="000000"/>
                </a:solidFill>
                <a:latin typeface="Book Antiqua"/>
              </a:rPr>
              <a:t>Urząd współpracuje z lokalnymi przedsiębiorcami korzystającymi z oferowanych form wsparcia.</a:t>
            </a:r>
            <a:br>
              <a:rPr dirty="0"/>
            </a:br>
            <a:r>
              <a:rPr lang="pl-PL" sz="1400" b="0" strike="noStrike" spc="-1" dirty="0">
                <a:solidFill>
                  <a:srgbClr val="000000"/>
                </a:solidFill>
                <a:latin typeface="Book Antiqua"/>
              </a:rPr>
              <a:t>Pracodawcy starali się pozyskać nowych klientów, kontrahentów dostosowując politykę przedsiębiorstwa do zmian zachodzących na rynku pracy. </a:t>
            </a:r>
            <a:endParaRPr lang="pl-PL" sz="1400" b="0" strike="noStrike" spc="-1" dirty="0">
              <a:latin typeface="Arial"/>
            </a:endParaRPr>
          </a:p>
          <a:p>
            <a:pPr algn="just">
              <a:lnSpc>
                <a:spcPct val="100000"/>
              </a:lnSpc>
            </a:pPr>
            <a:r>
              <a:rPr lang="pl-PL" sz="1400" b="0" strike="noStrike" spc="-1" dirty="0">
                <a:solidFill>
                  <a:srgbClr val="000000"/>
                </a:solidFill>
                <a:latin typeface="Book Antiqua"/>
              </a:rPr>
              <a:t>Lokalni pracodawcy wnioskowali do tut. Urzędu o wsparcie zatrudnienia, korzystając z aktywnych form służących złagodzeniu skutków bezrobocia, aktywizacji zawodowej bezrobotnych. Osoby bezrobotne miały natomiast możliwość między innymi odbycia szkoleń (podwyższenia swoich kwalifikacji), uczestnictwa w stażach lub wsparcia kosztów podjęcia działalności gospodarczej.</a:t>
            </a:r>
            <a:endParaRPr lang="pl-PL" sz="1400" b="0" strike="noStrike" spc="-1" dirty="0">
              <a:latin typeface="Arial"/>
            </a:endParaRPr>
          </a:p>
          <a:p>
            <a:pPr algn="just">
              <a:lnSpc>
                <a:spcPct val="100000"/>
              </a:lnSpc>
            </a:pPr>
            <a:r>
              <a:rPr lang="pl-PL" sz="1400" b="0" strike="noStrike" spc="-1" dirty="0">
                <a:latin typeface="Book Antiqua"/>
              </a:rPr>
              <a:t>Rejestracja osób bezrobotnych w Powiatowym Urzędzie Pracy nie zawsze związana jest z motywacją do podjęcia pracy. Najczęściej utrata zatrudnienia i chęć aktywnego poszukiwania pracy są przyczyną rejestracji, ale równie często jest to konieczność posiadania statusu do pozyskania np. świadczeń socjalnych lub wsparcia z innych źródeł (oczekiwanie na świadczenie przedemerytalne z ZUS).  Dodatkowo można zaobserwować grupy osób: ,,niezdecydowanych młodych ludzi względem swoich planów zawodowych” , a także ,,bezrobocie dziedziczone”.</a:t>
            </a:r>
            <a:endParaRPr lang="pl-PL" sz="1400" b="0" strike="noStrike" spc="-1" dirty="0">
              <a:latin typeface="Arial"/>
            </a:endParaRPr>
          </a:p>
          <a:p>
            <a:pPr algn="just">
              <a:lnSpc>
                <a:spcPct val="100000"/>
              </a:lnSpc>
            </a:pPr>
            <a:r>
              <a:rPr lang="pl-PL" sz="1400" b="0" strike="noStrike" spc="-1" dirty="0">
                <a:latin typeface="Book Antiqua"/>
              </a:rPr>
              <a:t>Część z zarejestrowanych bezrobotnych ma: obniżoną motywację do pracy i podnoszenia kwalifikacji, postawę roszczeniową oraz  udokumentowane i nieudokumentowane nałogi.</a:t>
            </a: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r>
              <a:rPr lang="pl-PL" sz="1800" b="0" strike="noStrike" spc="-1" dirty="0">
                <a:solidFill>
                  <a:srgbClr val="000000"/>
                </a:solidFill>
                <a:latin typeface="Book Antiqua"/>
                <a:ea typeface="Times New Roman"/>
              </a:rPr>
              <a:t> </a:t>
            </a:r>
            <a:endParaRPr lang="pl-PL" sz="18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CustomShape 1"/>
          <p:cNvSpPr/>
          <p:nvPr/>
        </p:nvSpPr>
        <p:spPr>
          <a:xfrm>
            <a:off x="233640" y="0"/>
            <a:ext cx="8676720" cy="6691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288360">
              <a:lnSpc>
                <a:spcPct val="107000"/>
              </a:lnSpc>
              <a:spcAft>
                <a:spcPts val="799"/>
              </a:spcAft>
            </a:pPr>
            <a:r>
              <a:rPr lang="pl-PL" sz="1600" b="1" strike="noStrike" spc="-1" dirty="0">
                <a:solidFill>
                  <a:srgbClr val="000000"/>
                </a:solidFill>
                <a:latin typeface="Book Antiqua"/>
                <a:ea typeface="Calibri"/>
              </a:rPr>
              <a:t>Do zadań samorządu powiatu w zakresie polityki rynku pracy należy:</a:t>
            </a:r>
            <a:endParaRPr lang="pl-PL" sz="1600" b="0" strike="noStrike" spc="-1" dirty="0">
              <a:latin typeface="Arial"/>
            </a:endParaRPr>
          </a:p>
          <a:p>
            <a:pPr marL="180975" indent="-171450" algn="just">
              <a:lnSpc>
                <a:spcPct val="100000"/>
              </a:lnSpc>
            </a:pPr>
            <a:r>
              <a:rPr lang="pl-PL" sz="1200" b="0" strike="noStrike" spc="-1" dirty="0">
                <a:solidFill>
                  <a:srgbClr val="000000"/>
                </a:solidFill>
                <a:latin typeface="Book Antiqua" panose="02040602050305030304" pitchFamily="18" charset="0"/>
                <a:ea typeface="Calibri"/>
              </a:rPr>
              <a:t>1) pozyskiwanie i realizowanie ofert pracy;</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2) rejestrowanie bezrobotnych i poszukujących pracy;</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3) organizowanie i finansowanie form pomocy określonych w ustawie, w szczególności pośrednictwa pracy, poradnictwa zawodowego, szkoleń, staży oraz prac interwencyjnych i robót publicznych;</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4) kontrola prawidłowości realizowanych form pomocy określonych w ustawie;</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5) realizacja zadań określonych w ustawie w ramach powiatowej strategii rozwiązywania problemów społecznych;</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6) udzielanie informacji o zakresie form pomocy i możliwości ich zastosowania;</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7) prowadzenie sprawozdawczości z realizowanych zadań, w tym w zakresie badań ujętych w programie badań </a:t>
            </a:r>
            <a:r>
              <a:rPr lang="pl-PL" sz="1200" b="0" strike="noStrike" spc="-1" dirty="0" err="1">
                <a:solidFill>
                  <a:srgbClr val="000000"/>
                </a:solidFill>
                <a:latin typeface="Book Antiqua" panose="02040602050305030304" pitchFamily="18" charset="0"/>
                <a:ea typeface="Calibri"/>
              </a:rPr>
              <a:t>staty</a:t>
            </a:r>
            <a:r>
              <a:rPr lang="pl-PL" sz="1200" b="0" strike="noStrike" spc="-1" dirty="0">
                <a:solidFill>
                  <a:srgbClr val="000000"/>
                </a:solidFill>
                <a:latin typeface="Book Antiqua" panose="02040602050305030304" pitchFamily="18" charset="0"/>
                <a:ea typeface="Calibri"/>
              </a:rPr>
              <a:t>-</a:t>
            </a:r>
            <a:r>
              <a:rPr lang="pl-PL" sz="1200" spc="-1" dirty="0">
                <a:latin typeface="Book Antiqua" panose="02040602050305030304" pitchFamily="18" charset="0"/>
              </a:rPr>
              <a:t>  </a:t>
            </a:r>
            <a:r>
              <a:rPr lang="pl-PL" sz="1200" b="0" strike="noStrike" spc="-1" dirty="0">
                <a:solidFill>
                  <a:srgbClr val="000000"/>
                </a:solidFill>
                <a:latin typeface="Book Antiqua" panose="02040602050305030304" pitchFamily="18" charset="0"/>
                <a:ea typeface="Calibri"/>
              </a:rPr>
              <a:t>stycznych statystyki publicznej oraz we współpracy z WUP, prowadzenie badań i analiz dotyczących rynku pracy </a:t>
            </a:r>
            <a:br>
              <a:rPr lang="pl-PL" sz="1200" b="0" strike="noStrike" spc="-1" dirty="0">
                <a:solidFill>
                  <a:srgbClr val="000000"/>
                </a:solidFill>
                <a:latin typeface="Book Antiqua" panose="02040602050305030304" pitchFamily="18" charset="0"/>
                <a:ea typeface="Calibri"/>
              </a:rPr>
            </a:br>
            <a:r>
              <a:rPr lang="pl-PL" sz="1200" b="0" strike="noStrike" spc="-1" dirty="0">
                <a:solidFill>
                  <a:srgbClr val="000000"/>
                </a:solidFill>
                <a:latin typeface="Book Antiqua" panose="02040602050305030304" pitchFamily="18" charset="0"/>
                <a:ea typeface="Calibri"/>
              </a:rPr>
              <a:t>i   ewaluacji polityk rynku pracy;</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8) inicjowanie i realizowanie przedsięwzięć mających na celu rozwiązanie lub złagodzenie problemów związanych z plano-</a:t>
            </a:r>
            <a:r>
              <a:rPr lang="pl-PL" sz="1200" b="0" strike="noStrike" spc="-1" dirty="0" err="1">
                <a:solidFill>
                  <a:srgbClr val="000000"/>
                </a:solidFill>
                <a:latin typeface="Book Antiqua" panose="02040602050305030304" pitchFamily="18" charset="0"/>
                <a:ea typeface="Calibri"/>
              </a:rPr>
              <a:t>wanymi</a:t>
            </a:r>
            <a:r>
              <a:rPr lang="pl-PL" sz="1200" b="0" strike="noStrike" spc="-1" dirty="0">
                <a:solidFill>
                  <a:srgbClr val="000000"/>
                </a:solidFill>
                <a:latin typeface="Book Antiqua" panose="02040602050305030304" pitchFamily="18" charset="0"/>
                <a:ea typeface="Calibri"/>
              </a:rPr>
              <a:t> zwolnieniami grup pracowników z przyczyn dotyczących zakładu pracy;</a:t>
            </a:r>
            <a:endParaRPr lang="pl-PL" sz="1200" b="0" strike="noStrike" spc="-1" dirty="0">
              <a:latin typeface="Book Antiqua" panose="02040602050305030304" pitchFamily="18" charset="0"/>
            </a:endParaRPr>
          </a:p>
          <a:p>
            <a:pPr marL="180975" indent="-180975" algn="just">
              <a:lnSpc>
                <a:spcPct val="100000"/>
              </a:lnSpc>
            </a:pPr>
            <a:r>
              <a:rPr lang="pl-PL" sz="1200" b="0" strike="noStrike" spc="-1" dirty="0">
                <a:solidFill>
                  <a:srgbClr val="000000"/>
                </a:solidFill>
                <a:latin typeface="Book Antiqua" panose="02040602050305030304" pitchFamily="18" charset="0"/>
                <a:ea typeface="Calibri"/>
              </a:rPr>
              <a:t>9) współdziałanie z powiatowymi radami rynku pracy w zakresie rynku pracy oraz wykorzystania środków Funduszu Pracy;</a:t>
            </a:r>
            <a:endParaRPr lang="pl-PL" sz="1200" spc="-1" dirty="0">
              <a:latin typeface="Book Antiqua" panose="02040602050305030304" pitchFamily="18" charset="0"/>
            </a:endParaRPr>
          </a:p>
          <a:p>
            <a:pPr marL="180975" indent="-180975" algn="just">
              <a:lnSpc>
                <a:spcPct val="100000"/>
              </a:lnSpc>
            </a:pPr>
            <a:r>
              <a:rPr lang="pl-PL" sz="1200" b="0" strike="noStrike" spc="-1" dirty="0">
                <a:solidFill>
                  <a:srgbClr val="000000"/>
                </a:solidFill>
                <a:latin typeface="Book Antiqua" panose="02040602050305030304" pitchFamily="18" charset="0"/>
                <a:ea typeface="Calibri"/>
              </a:rPr>
              <a:t>10) współpraca z gminami w zakresie upowszechniania ofert pracy oraz informacji o wolnych miejscach pracy, informacji</a:t>
            </a:r>
            <a:endParaRPr lang="pl-PL" sz="1200" spc="-1" dirty="0">
              <a:solidFill>
                <a:srgbClr val="000000"/>
              </a:solidFill>
              <a:latin typeface="Book Antiqua" panose="02040602050305030304" pitchFamily="18" charset="0"/>
              <a:ea typeface="Calibri"/>
            </a:endParaRPr>
          </a:p>
          <a:p>
            <a:pPr marL="180975" indent="-180975" algn="just">
              <a:lnSpc>
                <a:spcPct val="100000"/>
              </a:lnSpc>
            </a:pPr>
            <a:r>
              <a:rPr lang="pl-PL" sz="1200" b="0" strike="noStrike" spc="-1" dirty="0">
                <a:solidFill>
                  <a:srgbClr val="000000"/>
                </a:solidFill>
                <a:latin typeface="Book Antiqua" panose="02040602050305030304" pitchFamily="18" charset="0"/>
                <a:ea typeface="Calibri"/>
              </a:rPr>
              <a:t>dotyczących form pomocy określonych w ustawie oraz realizacji wobec długotrwale bezrobotnego działań wynikających </a:t>
            </a:r>
            <a:endParaRPr lang="pl-PL" sz="1200" spc="-1" dirty="0">
              <a:solidFill>
                <a:srgbClr val="000000"/>
              </a:solidFill>
              <a:latin typeface="Book Antiqua" panose="02040602050305030304" pitchFamily="18" charset="0"/>
              <a:ea typeface="Calibri"/>
            </a:endParaRPr>
          </a:p>
          <a:p>
            <a:pPr marL="180975" indent="-180975" algn="just">
              <a:lnSpc>
                <a:spcPct val="100000"/>
              </a:lnSpc>
            </a:pPr>
            <a:r>
              <a:rPr lang="pl-PL" sz="1200" b="0" strike="noStrike" spc="-1" dirty="0">
                <a:solidFill>
                  <a:srgbClr val="000000"/>
                </a:solidFill>
                <a:latin typeface="Book Antiqua" panose="02040602050305030304" pitchFamily="18" charset="0"/>
                <a:ea typeface="Calibri"/>
              </a:rPr>
              <a:t>z porozumienia o współpracy, o którym mowa w art. 198, oraz w zakresie zatrudnienia socjalnego, o którym  mowa</a:t>
            </a:r>
          </a:p>
          <a:p>
            <a:pPr marL="180975" indent="-180975" algn="just">
              <a:lnSpc>
                <a:spcPct val="100000"/>
              </a:lnSpc>
            </a:pPr>
            <a:r>
              <a:rPr lang="pl-PL" sz="1200" b="0" strike="noStrike" spc="-1" dirty="0">
                <a:solidFill>
                  <a:srgbClr val="000000"/>
                </a:solidFill>
                <a:latin typeface="Book Antiqua" panose="02040602050305030304" pitchFamily="18" charset="0"/>
                <a:ea typeface="Calibri"/>
              </a:rPr>
              <a:t>w   ustawie z dnia 13 czerwca 2003 r. o zatrudnieniu socjalnym;</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11) współpraca z podmiotami, o których mowa w art. 36 ustawy z dnia 5 sierpnia 2022 r. o ekonomii społecznej;</a:t>
            </a:r>
            <a:endParaRPr lang="pl-PL" sz="1200" b="0" strike="noStrike" spc="-1" dirty="0">
              <a:latin typeface="Book Antiqua" panose="02040602050305030304" pitchFamily="18" charset="0"/>
            </a:endParaRPr>
          </a:p>
          <a:p>
            <a:pPr indent="9525" algn="just">
              <a:lnSpc>
                <a:spcPct val="100000"/>
              </a:lnSpc>
            </a:pPr>
            <a:r>
              <a:rPr lang="pl-PL" sz="1200" b="0" strike="noStrike" spc="-1" dirty="0">
                <a:solidFill>
                  <a:srgbClr val="000000"/>
                </a:solidFill>
                <a:latin typeface="Book Antiqua" panose="02040602050305030304" pitchFamily="18" charset="0"/>
                <a:ea typeface="Calibri"/>
              </a:rPr>
              <a:t>12) współpraca z WUP, w tym w zakresie świadczenia form pomocy określonych w ustawie; współpraca, w szczególności ze szkołami ponadpodstawowymi, uczelniami i podmiotami ekonomii społecznej w za-kresie realizacji poradnictwa zawodowego, w tym promowania uczenia się przez całe życie oraz działań informacyjnych dotyczących wsparcia skierowanego do osób do 30. roku życia;</a:t>
            </a:r>
            <a:endParaRPr lang="pl-PL" sz="1200" b="0" strike="noStrike" spc="-1" dirty="0">
              <a:latin typeface="Book Antiqua" panose="02040602050305030304" pitchFamily="18" charset="0"/>
            </a:endParaRPr>
          </a:p>
          <a:p>
            <a:pPr algn="just">
              <a:lnSpc>
                <a:spcPct val="100000"/>
              </a:lnSpc>
              <a:buClr>
                <a:srgbClr val="000000"/>
              </a:buClr>
              <a:buFont typeface="StarSymbol"/>
              <a:buAutoNum type="arabicParenR" startAt="13"/>
              <a:tabLst>
                <a:tab pos="0" algn="l"/>
              </a:tabLst>
            </a:pPr>
            <a:r>
              <a:rPr lang="pl-PL" sz="1200" b="0" strike="noStrike" spc="-1" dirty="0">
                <a:solidFill>
                  <a:srgbClr val="000000"/>
                </a:solidFill>
                <a:latin typeface="Book Antiqua" panose="02040602050305030304" pitchFamily="18" charset="0"/>
                <a:ea typeface="Calibri"/>
              </a:rPr>
              <a:t>wydawanie decyzji o:  przyznaniu statusu bezrobotnego, odmowie przyznania statusu bezrobotnego oraz utracie statusu bezrobotnego, odmowie przyznania statusu poszukującego pracy oraz utracie statusu poszukującego pracy, przyznaniu, odmowie przyznania, wstrzymaniu lub wznowieniu wypłaty oraz utracie lub pozbawieniu prawa do zasiłku, stypendium </a:t>
            </a:r>
            <a:br>
              <a:rPr lang="pl-PL" sz="1200" b="0" strike="noStrike" spc="-1" dirty="0">
                <a:solidFill>
                  <a:srgbClr val="000000"/>
                </a:solidFill>
                <a:latin typeface="Book Antiqua" panose="02040602050305030304" pitchFamily="18" charset="0"/>
                <a:ea typeface="Calibri"/>
              </a:rPr>
            </a:br>
            <a:r>
              <a:rPr lang="pl-PL" sz="1200" b="0" strike="noStrike" spc="-1" dirty="0">
                <a:solidFill>
                  <a:srgbClr val="000000"/>
                </a:solidFill>
                <a:latin typeface="Book Antiqua" panose="02040602050305030304" pitchFamily="18" charset="0"/>
                <a:ea typeface="Calibri"/>
              </a:rPr>
              <a:t>i innych finansowanych z Funduszu Pracy świadczeń niewynikających z zawartych umów, obowiązku zwrotu nienależnie pobranego zasiłku, stypendium oraz innych nienależnie pobranych świadczeń  finansowanych z Funduszu Pracy, odroczeniu terminu spłaty, rozłożeniu na raty lub umorzeniu części albo całości nienależnie pobranego świadczenia, udzielonego </a:t>
            </a:r>
            <a:br>
              <a:rPr lang="pl-PL" sz="1200" b="0" strike="noStrike" spc="-1" dirty="0">
                <a:solidFill>
                  <a:srgbClr val="000000"/>
                </a:solidFill>
                <a:latin typeface="Book Antiqua" panose="02040602050305030304" pitchFamily="18" charset="0"/>
                <a:ea typeface="Calibri"/>
              </a:rPr>
            </a:br>
            <a:r>
              <a:rPr lang="pl-PL" sz="1200" b="0" strike="noStrike" spc="-1" dirty="0">
                <a:solidFill>
                  <a:srgbClr val="000000"/>
                </a:solidFill>
                <a:latin typeface="Book Antiqua" panose="02040602050305030304" pitchFamily="18" charset="0"/>
                <a:ea typeface="Calibri"/>
              </a:rPr>
              <a:t>z Funduszu Pracy, albo należności z tytułu zwrotu środków przyznanych na finansowanie form pomocy, albo odmowie odroczenia terminu spłaty, rozłożenia na raty lub umorzenia;</a:t>
            </a:r>
            <a:endParaRPr lang="pl-PL" sz="1200" b="0" strike="noStrike" spc="-1" dirty="0">
              <a:latin typeface="Book Antiqua" panose="02040602050305030304" pitchFamily="18" charset="0"/>
            </a:endParaRPr>
          </a:p>
          <a:p>
            <a:pPr algn="just">
              <a:lnSpc>
                <a:spcPct val="107000"/>
              </a:lnSpc>
            </a:pPr>
            <a:endParaRPr lang="pl-PL" sz="1200" b="0" strike="noStrike" spc="-1" dirty="0">
              <a:latin typeface="Arial"/>
            </a:endParaRPr>
          </a:p>
          <a:p>
            <a:pPr marL="182520" indent="-96480" algn="just">
              <a:lnSpc>
                <a:spcPct val="100000"/>
              </a:lnSpc>
              <a:spcAft>
                <a:spcPts val="799"/>
              </a:spcAft>
            </a:pPr>
            <a:endParaRPr lang="pl-PL" sz="12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CustomShape 1"/>
          <p:cNvSpPr/>
          <p:nvPr/>
        </p:nvSpPr>
        <p:spPr>
          <a:xfrm>
            <a:off x="141108" y="167305"/>
            <a:ext cx="8568720" cy="59641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7000"/>
              </a:lnSpc>
            </a:pPr>
            <a:endParaRPr lang="pl-PL" sz="1800" b="0" strike="noStrike" spc="-1" dirty="0">
              <a:latin typeface="Arial"/>
            </a:endParaRPr>
          </a:p>
          <a:p>
            <a:pPr marL="85725" algn="just">
              <a:buClr>
                <a:srgbClr val="000000"/>
              </a:buClr>
            </a:pPr>
            <a:endParaRPr lang="pl-PL" sz="1200" b="0" strike="noStrike" spc="-1" dirty="0">
              <a:solidFill>
                <a:srgbClr val="000000"/>
              </a:solidFill>
              <a:latin typeface="Book Antiqua" panose="02040602050305030304" pitchFamily="18" charset="0"/>
              <a:ea typeface="Calibri"/>
            </a:endParaRPr>
          </a:p>
          <a:p>
            <a:pPr marL="85725" algn="just">
              <a:buClr>
                <a:srgbClr val="000000"/>
              </a:buClr>
            </a:pPr>
            <a:r>
              <a:rPr lang="pl-PL" sz="1200" b="0" strike="noStrike" spc="-1" dirty="0">
                <a:solidFill>
                  <a:srgbClr val="000000"/>
                </a:solidFill>
                <a:latin typeface="Book Antiqua" panose="02040602050305030304" pitchFamily="18" charset="0"/>
                <a:ea typeface="Calibri"/>
              </a:rPr>
              <a:t>14) realizowanie zadań wynikających z koordynacji systemów zabezpieczenia społecznego państw oraz państw, z   którymi    Rzeczpospolita Polska zawarła dwustronne umowy międzynarodowe o zabezpieczeniu społecznym, w zakresie   świadczeń  dla bezrobotnych </a:t>
            </a:r>
            <a:endParaRPr lang="pl-PL" sz="1200" b="0" strike="noStrike" spc="-1" dirty="0">
              <a:latin typeface="Book Antiqua" panose="02040602050305030304" pitchFamily="18" charset="0"/>
            </a:endParaRPr>
          </a:p>
          <a:p>
            <a:pPr marL="90487" algn="just">
              <a:buClr>
                <a:srgbClr val="000000"/>
              </a:buClr>
            </a:pPr>
            <a:r>
              <a:rPr lang="pl-PL" sz="1200" b="0" strike="noStrike" spc="-1" dirty="0">
                <a:solidFill>
                  <a:srgbClr val="000000"/>
                </a:solidFill>
                <a:latin typeface="Book Antiqua" panose="02040602050305030304" pitchFamily="18" charset="0"/>
                <a:ea typeface="Calibri"/>
              </a:rPr>
              <a:t>15) realizowanie zadań wynikających z prawa swobodnego przepływu pracowników między państwami, w szczególności:</a:t>
            </a:r>
            <a:endParaRPr lang="pl-PL" sz="1200" spc="-1" dirty="0">
              <a:latin typeface="Book Antiqua" panose="02040602050305030304" pitchFamily="18" charset="0"/>
            </a:endParaRPr>
          </a:p>
          <a:p>
            <a:pPr marL="90487" algn="just">
              <a:buClr>
                <a:srgbClr val="000000"/>
              </a:buClr>
            </a:pPr>
            <a:r>
              <a:rPr lang="pl-PL" sz="1200" b="0" strike="noStrike" spc="-1" dirty="0">
                <a:solidFill>
                  <a:srgbClr val="000000"/>
                </a:solidFill>
                <a:latin typeface="Book Antiqua" panose="02040602050305030304" pitchFamily="18" charset="0"/>
                <a:ea typeface="Calibri"/>
              </a:rPr>
              <a:t>a.  realizowanie działań sieci EURES na terenie powiatu we współpracy z ministrem właściwym do spraw pracy,</a:t>
            </a:r>
            <a:endParaRPr lang="pl-PL" sz="1200" b="0" strike="noStrike"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samorządami województw oraz innymi podmiotami uprawnionymi do realizacji działań sieci EURES,</a:t>
            </a:r>
            <a:endParaRPr lang="pl-PL" sz="1200"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b. realizowanie zadań związanych z udziałem w partnerstwach transgranicznych EURES na terenie działania tych</a:t>
            </a:r>
            <a:endParaRPr lang="pl-PL" sz="1200" b="0" strike="noStrike"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partnerstw;</a:t>
            </a:r>
            <a:endParaRPr lang="pl-PL" sz="1200" b="0" strike="noStrike" spc="-1" dirty="0">
              <a:latin typeface="Book Antiqua" panose="02040602050305030304" pitchFamily="18" charset="0"/>
            </a:endParaRPr>
          </a:p>
          <a:p>
            <a:pPr marL="85680" algn="just"/>
            <a:r>
              <a:rPr lang="pl-PL" sz="1200" b="0" strike="noStrike" spc="-1" dirty="0">
                <a:solidFill>
                  <a:srgbClr val="000000"/>
                </a:solidFill>
                <a:latin typeface="Book Antiqua" panose="02040602050305030304" pitchFamily="18" charset="0"/>
                <a:ea typeface="Calibri"/>
              </a:rPr>
              <a:t>16) realizowanie zadań wynikających z umów międzynarodowych i innych porozumień z partnerami zagranicznym w </a:t>
            </a:r>
            <a:r>
              <a:rPr lang="pl-PL" sz="1200" b="0" strike="noStrike" spc="-1" dirty="0" err="1">
                <a:solidFill>
                  <a:srgbClr val="000000"/>
                </a:solidFill>
                <a:latin typeface="Book Antiqua" panose="02040602050305030304" pitchFamily="18" charset="0"/>
                <a:ea typeface="Calibri"/>
              </a:rPr>
              <a:t>ob</a:t>
            </a:r>
            <a:r>
              <a:rPr lang="pl-PL" sz="1200" b="0" strike="noStrike" spc="-1" dirty="0">
                <a:solidFill>
                  <a:srgbClr val="000000"/>
                </a:solidFill>
                <a:latin typeface="Book Antiqua" panose="02040602050305030304" pitchFamily="18" charset="0"/>
                <a:ea typeface="Calibri"/>
              </a:rPr>
              <a:t>-</a:t>
            </a:r>
            <a:endParaRPr lang="pl-PL" sz="1200" b="0" strike="noStrike" spc="-1" dirty="0">
              <a:latin typeface="Book Antiqua" panose="02040602050305030304" pitchFamily="18" charset="0"/>
            </a:endParaRPr>
          </a:p>
          <a:p>
            <a:pPr marL="90488" algn="just"/>
            <a:r>
              <a:rPr lang="pl-PL" sz="1200" b="0" strike="noStrike" spc="-1" dirty="0" err="1">
                <a:solidFill>
                  <a:srgbClr val="000000"/>
                </a:solidFill>
                <a:latin typeface="Book Antiqua" panose="02040602050305030304" pitchFamily="18" charset="0"/>
                <a:ea typeface="Calibri"/>
              </a:rPr>
              <a:t>szarze</a:t>
            </a:r>
            <a:r>
              <a:rPr lang="pl-PL" sz="1200" b="0" strike="noStrike" spc="-1" dirty="0">
                <a:solidFill>
                  <a:srgbClr val="000000"/>
                </a:solidFill>
                <a:latin typeface="Book Antiqua" panose="02040602050305030304" pitchFamily="18" charset="0"/>
                <a:ea typeface="Calibri"/>
              </a:rPr>
              <a:t> migracji zarobkowych,</a:t>
            </a:r>
            <a:endParaRPr lang="pl-PL" sz="1200" b="0" strike="noStrike" spc="-1" dirty="0">
              <a:latin typeface="Book Antiqua" panose="02040602050305030304" pitchFamily="18" charset="0"/>
            </a:endParaRPr>
          </a:p>
          <a:p>
            <a:pPr marL="85680" algn="just"/>
            <a:r>
              <a:rPr lang="pl-PL" sz="1200" b="0" strike="noStrike" spc="-1" dirty="0">
                <a:solidFill>
                  <a:srgbClr val="000000"/>
                </a:solidFill>
                <a:latin typeface="Book Antiqua" panose="02040602050305030304" pitchFamily="18" charset="0"/>
                <a:ea typeface="Calibri"/>
              </a:rPr>
              <a:t>17) organizowanie i finansowanie szkoleń pracowników PUP;</a:t>
            </a:r>
            <a:endParaRPr lang="pl-PL" sz="1200" b="0" strike="noStrike"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18) realizacja zadań związanych z KFS, w szczególności:</a:t>
            </a:r>
            <a:endParaRPr lang="pl-PL" sz="1200" b="0" strike="noStrike" spc="-1" dirty="0">
              <a:latin typeface="Book Antiqua" panose="02040602050305030304" pitchFamily="18" charset="0"/>
            </a:endParaRPr>
          </a:p>
          <a:p>
            <a:pPr marL="90488" algn="just">
              <a:buClr>
                <a:srgbClr val="000000"/>
              </a:buClr>
              <a:buFont typeface="Calibri Light"/>
              <a:buAutoNum type="alphaLcPeriod"/>
            </a:pPr>
            <a:r>
              <a:rPr lang="pl-PL" sz="1200" b="0" strike="noStrike" spc="-1" dirty="0">
                <a:solidFill>
                  <a:srgbClr val="000000"/>
                </a:solidFill>
                <a:latin typeface="Book Antiqua" panose="02040602050305030304" pitchFamily="18" charset="0"/>
                <a:ea typeface="Calibri"/>
              </a:rPr>
              <a:t> określanie szacunkowego zapotrzebowania na środki KFS na terenie powiatu,</a:t>
            </a:r>
            <a:endParaRPr lang="pl-PL" sz="1200" b="0" strike="noStrike" spc="-1" dirty="0">
              <a:latin typeface="Book Antiqua" panose="02040602050305030304" pitchFamily="18" charset="0"/>
            </a:endParaRPr>
          </a:p>
          <a:p>
            <a:pPr marL="90488" algn="just">
              <a:buClr>
                <a:srgbClr val="000000"/>
              </a:buClr>
              <a:buFont typeface="Calibri Light"/>
              <a:buAutoNum type="alphaLcPeriod"/>
            </a:pPr>
            <a:r>
              <a:rPr lang="pl-PL" sz="1200" b="0" strike="noStrike" spc="-1" dirty="0">
                <a:solidFill>
                  <a:srgbClr val="000000"/>
                </a:solidFill>
                <a:latin typeface="Book Antiqua" panose="02040602050305030304" pitchFamily="18" charset="0"/>
                <a:ea typeface="Calibri"/>
              </a:rPr>
              <a:t> możliwość zgłoszenia do WUP w terminie do dnia 30 listopada każdego roku nie więcej niż jednego priorytetu</a:t>
            </a:r>
            <a:r>
              <a:rPr lang="pl-PL" sz="1200" spc="-1" dirty="0">
                <a:latin typeface="Book Antiqua" panose="02040602050305030304" pitchFamily="18" charset="0"/>
              </a:rPr>
              <a:t> </a:t>
            </a:r>
            <a:r>
              <a:rPr lang="pl-PL" sz="1200" b="0" strike="noStrike" spc="-1" dirty="0">
                <a:solidFill>
                  <a:srgbClr val="000000"/>
                </a:solidFill>
                <a:latin typeface="Book Antiqua" panose="02040602050305030304" pitchFamily="18" charset="0"/>
                <a:ea typeface="Calibri"/>
              </a:rPr>
              <a:t>wydatkowania KFS na kolejny rok właściwego dla danego powiatu, po zasięgnięciu opinii powiatowej rady rynku</a:t>
            </a:r>
            <a:endParaRPr lang="pl-PL" sz="1200" b="0" strike="noStrike" spc="-1" dirty="0">
              <a:latin typeface="Book Antiqua" panose="02040602050305030304" pitchFamily="18" charset="0"/>
            </a:endParaRPr>
          </a:p>
          <a:p>
            <a:pPr marL="90488" algn="just"/>
            <a:r>
              <a:rPr lang="pl-PL" sz="1200" b="0" strike="noStrike" spc="-1" dirty="0">
                <a:solidFill>
                  <a:srgbClr val="000000"/>
                </a:solidFill>
                <a:latin typeface="Book Antiqua" panose="02040602050305030304" pitchFamily="18" charset="0"/>
                <a:ea typeface="Calibri"/>
              </a:rPr>
              <a:t>pracy,</a:t>
            </a:r>
            <a:endParaRPr lang="pl-PL" sz="1200" b="0" strike="noStrike" spc="-1" dirty="0">
              <a:latin typeface="Book Antiqua" panose="02040602050305030304" pitchFamily="18" charset="0"/>
            </a:endParaRPr>
          </a:p>
          <a:p>
            <a:pPr marL="90488" algn="just"/>
            <a:r>
              <a:rPr lang="pl-PL" sz="1200" b="0" strike="noStrike" spc="-1" dirty="0">
                <a:solidFill>
                  <a:srgbClr val="000000"/>
                </a:solidFill>
                <a:latin typeface="Book Antiqua" panose="02040602050305030304" pitchFamily="18" charset="0"/>
                <a:ea typeface="Calibri"/>
              </a:rPr>
              <a:t>c.</a:t>
            </a:r>
            <a:r>
              <a:rPr lang="pl-PL" sz="1200" spc="-1" dirty="0">
                <a:solidFill>
                  <a:srgbClr val="000000"/>
                </a:solidFill>
                <a:latin typeface="Book Antiqua" panose="02040602050305030304" pitchFamily="18" charset="0"/>
                <a:ea typeface="Calibri"/>
              </a:rPr>
              <a:t> </a:t>
            </a:r>
            <a:r>
              <a:rPr lang="pl-PL" sz="1200" b="0" strike="noStrike" spc="-1" dirty="0">
                <a:solidFill>
                  <a:srgbClr val="000000"/>
                </a:solidFill>
                <a:latin typeface="Book Antiqua" panose="02040602050305030304" pitchFamily="18" charset="0"/>
                <a:ea typeface="Calibri"/>
              </a:rPr>
              <a:t>ogłaszanie naborów wniosków o finansowanie kształcenia ustawicznego i ocena wniosków, zawieranie umów na realizację kształcenia ustawicznego finansowanego z KFS,</a:t>
            </a:r>
            <a:endParaRPr lang="pl-PL" sz="1200" spc="-1" dirty="0">
              <a:latin typeface="Book Antiqua" panose="02040602050305030304" pitchFamily="18" charset="0"/>
            </a:endParaRPr>
          </a:p>
          <a:p>
            <a:pPr marL="90488" algn="just"/>
            <a:r>
              <a:rPr lang="pl-PL" sz="1200" b="0" strike="noStrike" spc="-1" dirty="0">
                <a:solidFill>
                  <a:srgbClr val="000000"/>
                </a:solidFill>
                <a:latin typeface="Book Antiqua" panose="02040602050305030304" pitchFamily="18" charset="0"/>
                <a:ea typeface="Calibri"/>
              </a:rPr>
              <a:t>d. kontrola i rozliczanie finansowe zawartych umów,</a:t>
            </a:r>
            <a:endParaRPr lang="pl-PL" sz="1200" b="0" strike="noStrike" spc="-1" dirty="0">
              <a:latin typeface="Book Antiqua" panose="02040602050305030304" pitchFamily="18" charset="0"/>
            </a:endParaRPr>
          </a:p>
          <a:p>
            <a:pPr marL="90488" algn="just"/>
            <a:r>
              <a:rPr lang="pl-PL" sz="1200" b="0" strike="noStrike" spc="-1" dirty="0">
                <a:solidFill>
                  <a:srgbClr val="000000"/>
                </a:solidFill>
                <a:latin typeface="Book Antiqua" panose="02040602050305030304" pitchFamily="18" charset="0"/>
                <a:ea typeface="Calibri"/>
              </a:rPr>
              <a:t>e. promocja KFS i badanie wyników pomocy udzielonej ze środków KFS, we współpracy z WUP,</a:t>
            </a:r>
            <a:endParaRPr lang="pl-PL" sz="1200" b="0" strike="noStrike" spc="-1" dirty="0">
              <a:latin typeface="Book Antiqua" panose="02040602050305030304" pitchFamily="18" charset="0"/>
            </a:endParaRPr>
          </a:p>
          <a:p>
            <a:pPr marL="90488" algn="just"/>
            <a:r>
              <a:rPr lang="pl-PL" sz="1200" b="0" strike="noStrike" spc="-1" dirty="0">
                <a:solidFill>
                  <a:srgbClr val="000000"/>
                </a:solidFill>
                <a:latin typeface="Book Antiqua" panose="02040602050305030304" pitchFamily="18" charset="0"/>
                <a:ea typeface="Calibri"/>
              </a:rPr>
              <a:t>f.  badanie wyników pomocy udzielonej ze środków KFS, we współpracy z WUP;</a:t>
            </a:r>
            <a:endParaRPr lang="pl-PL" sz="1200" b="0" strike="noStrike" spc="-1" dirty="0">
              <a:latin typeface="Book Antiqua" panose="02040602050305030304" pitchFamily="18" charset="0"/>
            </a:endParaRPr>
          </a:p>
          <a:p>
            <a:pPr marL="90488" algn="just"/>
            <a:r>
              <a:rPr lang="pl-PL" sz="1200" spc="-1" dirty="0">
                <a:solidFill>
                  <a:srgbClr val="000000"/>
                </a:solidFill>
                <a:latin typeface="Book Antiqua" panose="02040602050305030304" pitchFamily="18" charset="0"/>
                <a:ea typeface="Calibri"/>
              </a:rPr>
              <a:t>19</a:t>
            </a:r>
            <a:r>
              <a:rPr lang="pl-PL" sz="1200" b="0" strike="noStrike" spc="-1" dirty="0">
                <a:solidFill>
                  <a:srgbClr val="000000"/>
                </a:solidFill>
                <a:latin typeface="Book Antiqua" panose="02040602050305030304" pitchFamily="18" charset="0"/>
                <a:ea typeface="Calibri"/>
              </a:rPr>
              <a:t>) opracowywanie i realizowanie programów finansowanych z rezerwy Funduszu Pracy;</a:t>
            </a:r>
            <a:endParaRPr lang="pl-PL" sz="1200" b="0" strike="noStrike" spc="-1" dirty="0">
              <a:latin typeface="Book Antiqua" panose="02040602050305030304" pitchFamily="18" charset="0"/>
            </a:endParaRPr>
          </a:p>
          <a:p>
            <a:pPr marL="90488" algn="just"/>
            <a:r>
              <a:rPr lang="pl-PL" sz="1200" b="0" strike="noStrike" spc="-1" dirty="0">
                <a:solidFill>
                  <a:srgbClr val="000000"/>
                </a:solidFill>
                <a:latin typeface="Book Antiqua" panose="02040602050305030304" pitchFamily="18" charset="0"/>
                <a:ea typeface="Calibri"/>
              </a:rPr>
              <a:t>20) współpraca z ministrem właściwym do spraw pracy i innymi organami publicznych służb zatrudnienia w zakresie pro</a:t>
            </a:r>
            <a:r>
              <a:rPr lang="pl-PL" sz="1200" spc="-1" dirty="0">
                <a:solidFill>
                  <a:srgbClr val="000000"/>
                </a:solidFill>
                <a:latin typeface="Book Antiqua" panose="02040602050305030304" pitchFamily="18" charset="0"/>
                <a:ea typeface="Calibri"/>
              </a:rPr>
              <a:t>w</a:t>
            </a:r>
            <a:r>
              <a:rPr lang="pl-PL" sz="1200" b="0" strike="noStrike" spc="-1" dirty="0">
                <a:solidFill>
                  <a:srgbClr val="000000"/>
                </a:solidFill>
                <a:latin typeface="Book Antiqua" panose="02040602050305030304" pitchFamily="18" charset="0"/>
                <a:ea typeface="Calibri"/>
              </a:rPr>
              <a:t>adzenia zbiorów danych;</a:t>
            </a:r>
            <a:endParaRPr lang="pl-PL" sz="1200" b="0" strike="noStrike"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21) inicjowanie i realizowanie projektów pilotażowych;</a:t>
            </a:r>
            <a:endParaRPr lang="pl-PL" sz="1200" b="0" strike="noStrike"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22) realizowanie programów regionalnych na podstawie porozumienia zawartego z WUP;</a:t>
            </a:r>
            <a:endParaRPr lang="pl-PL" sz="1200" b="0" strike="noStrike" spc="-1" dirty="0">
              <a:latin typeface="Book Antiqua" panose="02040602050305030304" pitchFamily="18" charset="0"/>
            </a:endParaRPr>
          </a:p>
          <a:p>
            <a:pPr algn="just"/>
            <a:r>
              <a:rPr lang="pl-PL" sz="1200" b="0" strike="noStrike" spc="-1" dirty="0">
                <a:solidFill>
                  <a:srgbClr val="000000"/>
                </a:solidFill>
                <a:latin typeface="Book Antiqua" panose="02040602050305030304" pitchFamily="18" charset="0"/>
                <a:ea typeface="Calibri"/>
              </a:rPr>
              <a:t>  23) realizowanie kampanii informacyjnych i promujących działania WUP i PUP</a:t>
            </a:r>
            <a:endParaRPr lang="pl-PL" sz="1200" b="0" strike="noStrike" spc="-1" dirty="0">
              <a:latin typeface="Book Antiqua" panose="02040602050305030304" pitchFamily="18" charset="0"/>
            </a:endParaRPr>
          </a:p>
          <a:p>
            <a:pPr marL="85680" indent="-85320">
              <a:lnSpc>
                <a:spcPct val="107000"/>
              </a:lnSpc>
            </a:pPr>
            <a:endParaRPr lang="pl-PL" sz="12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CustomShape 1"/>
          <p:cNvSpPr/>
          <p:nvPr/>
        </p:nvSpPr>
        <p:spPr>
          <a:xfrm>
            <a:off x="287640" y="954593"/>
            <a:ext cx="8568720" cy="303309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pl-PL" sz="1200" b="0" strike="noStrike" spc="-1" dirty="0">
                <a:solidFill>
                  <a:srgbClr val="000000"/>
                </a:solidFill>
                <a:latin typeface="Book Antiqua" panose="02040602050305030304" pitchFamily="18" charset="0"/>
              </a:rPr>
              <a:t>24) inicjowanie i realizowanie przedsięwzięć mających na celu identyfikację, dotarcie z informacją o możliwościach skorzystania z form pomocy określonych w ustawie i zmotywowanie do aktywności zawodowej osób niezarejestrowanych, w tym osób biernych zawodowo, samodzielnie lub we współpracy, w szczególności z:</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a) podmiotami ekonomii społecznej, o których mowa w art. 2 pkt 5 ustawy z dnia 5 sierpnia 2022 r. o ekonomii społecznej,</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b) jednostkami organizacyjnymi pomocy społecznej,</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c) podmiotami systemu oświaty, o których mowa w art. 2 ustawy z dnia 14 grudnia 2016 r. – Prawo oświatowe,</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d) uczelniami, o których mowa w art. 7 ust. 1 pkt 1 ustawy z dnia 20 lipca 2018 r. – Prawo o szkolnictwie wyższym i nauce;</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25) rejestrowanie w systemie teleinformatycznym, działań, o których mowa w pkt 25;</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26) realizowanie projektów w zakresie aktywności zawodowej, wspierania zatrudnienia oraz rynku pracy, wynikających z programów współfinansowanych ze środków Europejskiego Funduszu Społecznego Plus i Funduszu Pracy;</a:t>
            </a:r>
            <a:endParaRPr lang="pl-PL" sz="1200" b="0" strike="noStrike" spc="-1" dirty="0">
              <a:latin typeface="Book Antiqua" panose="02040602050305030304" pitchFamily="18" charset="0"/>
            </a:endParaRPr>
          </a:p>
          <a:p>
            <a:pPr>
              <a:lnSpc>
                <a:spcPct val="100000"/>
              </a:lnSpc>
            </a:pPr>
            <a:r>
              <a:rPr lang="pl-PL" sz="1200" b="0" strike="noStrike" spc="-1" dirty="0">
                <a:solidFill>
                  <a:srgbClr val="000000"/>
                </a:solidFill>
                <a:latin typeface="Book Antiqua" panose="02040602050305030304" pitchFamily="18" charset="0"/>
              </a:rPr>
              <a:t>27) prowadzenie internetowego serwisu informacyjnego PUP w ramach serwisu.</a:t>
            </a:r>
            <a:endParaRPr lang="pl-PL" sz="1200" b="0" strike="noStrike" spc="-1" dirty="0">
              <a:latin typeface="Book Antiqua" panose="02040602050305030304" pitchFamily="18"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218" name="Table 1"/>
          <p:cNvGraphicFramePr/>
          <p:nvPr/>
        </p:nvGraphicFramePr>
        <p:xfrm>
          <a:off x="539640" y="1268640"/>
          <a:ext cx="8335440" cy="4896360"/>
        </p:xfrm>
        <a:graphic>
          <a:graphicData uri="http://schemas.openxmlformats.org/drawingml/2006/table">
            <a:tbl>
              <a:tblPr/>
              <a:tblGrid>
                <a:gridCol w="3958560">
                  <a:extLst>
                    <a:ext uri="{9D8B030D-6E8A-4147-A177-3AD203B41FA5}">
                      <a16:colId xmlns:a16="http://schemas.microsoft.com/office/drawing/2014/main" val="20000"/>
                    </a:ext>
                  </a:extLst>
                </a:gridCol>
                <a:gridCol w="4376880">
                  <a:extLst>
                    <a:ext uri="{9D8B030D-6E8A-4147-A177-3AD203B41FA5}">
                      <a16:colId xmlns:a16="http://schemas.microsoft.com/office/drawing/2014/main" val="20001"/>
                    </a:ext>
                  </a:extLst>
                </a:gridCol>
              </a:tblGrid>
              <a:tr h="712440">
                <a:tc>
                  <a:txBody>
                    <a:bodyPr/>
                    <a:lstStyle/>
                    <a:p>
                      <a:pPr>
                        <a:lnSpc>
                          <a:spcPct val="100000"/>
                        </a:lnSpc>
                      </a:pPr>
                      <a:r>
                        <a:rPr lang="pl-PL" sz="1400" b="1" strike="noStrike" spc="-1">
                          <a:solidFill>
                            <a:srgbClr val="000000"/>
                          </a:solidFill>
                          <a:latin typeface="Book Antiqua"/>
                        </a:rPr>
                        <a:t>-ZASIŁKI DLA BEZROBOTNYCH (ZE SKŁADKAMI)</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gradFill>
                      <a:gsLst>
                        <a:gs pos="0">
                          <a:srgbClr val="95ACEA"/>
                        </a:gs>
                        <a:gs pos="100000">
                          <a:srgbClr val="BFCAF0"/>
                        </a:gs>
                      </a:gsLst>
                      <a:lin ang="2700000"/>
                    </a:gradFill>
                  </a:tcPr>
                </a:tc>
                <a:tc>
                  <a:txBody>
                    <a:bodyPr/>
                    <a:lstStyle/>
                    <a:p>
                      <a:pPr>
                        <a:lnSpc>
                          <a:spcPct val="100000"/>
                        </a:lnSpc>
                      </a:pPr>
                      <a:endParaRPr lang="pl-PL" sz="1800" b="0" strike="noStrike" spc="-1">
                        <a:latin typeface="Arial"/>
                      </a:endParaRPr>
                    </a:p>
                    <a:p>
                      <a:pPr>
                        <a:lnSpc>
                          <a:spcPct val="100000"/>
                        </a:lnSpc>
                      </a:pPr>
                      <a:r>
                        <a:rPr lang="pl-PL" sz="1400" b="1" strike="noStrike" spc="-1">
                          <a:solidFill>
                            <a:srgbClr val="000000"/>
                          </a:solidFill>
                          <a:latin typeface="Book Antiqua"/>
                        </a:rPr>
                        <a:t>2.486.311,25zł</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gradFill>
                      <a:gsLst>
                        <a:gs pos="0">
                          <a:srgbClr val="95ACEA"/>
                        </a:gs>
                        <a:gs pos="100000">
                          <a:srgbClr val="BFCAF0"/>
                        </a:gs>
                      </a:gsLst>
                      <a:lin ang="2700000"/>
                    </a:gradFill>
                  </a:tcPr>
                </a:tc>
                <a:extLst>
                  <a:ext uri="{0D108BD9-81ED-4DB2-BD59-A6C34878D82A}">
                    <a16:rowId xmlns:a16="http://schemas.microsoft.com/office/drawing/2014/main" val="10000"/>
                  </a:ext>
                </a:extLst>
              </a:tr>
              <a:tr h="966240">
                <a:tc>
                  <a:txBody>
                    <a:bodyPr/>
                    <a:lstStyle/>
                    <a:p>
                      <a:pPr>
                        <a:lnSpc>
                          <a:spcPct val="100000"/>
                        </a:lnSpc>
                      </a:pPr>
                      <a:r>
                        <a:rPr lang="pl-PL" sz="1400" b="1" strike="noStrike" spc="-1">
                          <a:solidFill>
                            <a:srgbClr val="000000"/>
                          </a:solidFill>
                          <a:latin typeface="Book Antiqua"/>
                        </a:rPr>
                        <a:t>-ŚWIADCZENIA INTEGRACYJNE</a:t>
                      </a:r>
                      <a:endParaRPr lang="pl-PL" sz="14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400" b="1" strike="noStrike" spc="-1">
                          <a:solidFill>
                            <a:srgbClr val="000000"/>
                          </a:solidFill>
                          <a:latin typeface="Book Antiqua"/>
                        </a:rPr>
                        <a:t>2.365.532,96zł</a:t>
                      </a:r>
                      <a:endParaRPr lang="pl-PL" sz="1400" b="0" strike="noStrike" spc="-1">
                        <a:latin typeface="Arial"/>
                      </a:endParaRPr>
                    </a:p>
                    <a:p>
                      <a:pPr>
                        <a:lnSpc>
                          <a:spcPct val="100000"/>
                        </a:lnSpc>
                      </a:pPr>
                      <a:endParaRPr lang="pl-PL" sz="14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extLst>
                  <a:ext uri="{0D108BD9-81ED-4DB2-BD59-A6C34878D82A}">
                    <a16:rowId xmlns:a16="http://schemas.microsoft.com/office/drawing/2014/main" val="10001"/>
                  </a:ext>
                </a:extLst>
              </a:tr>
              <a:tr h="1005840">
                <a:tc>
                  <a:txBody>
                    <a:bodyPr/>
                    <a:lstStyle/>
                    <a:p>
                      <a:pPr>
                        <a:lnSpc>
                          <a:spcPct val="100000"/>
                        </a:lnSpc>
                      </a:pPr>
                      <a:r>
                        <a:rPr lang="pl-PL" sz="1400" b="1" strike="noStrike" spc="-1">
                          <a:solidFill>
                            <a:srgbClr val="000000"/>
                          </a:solidFill>
                          <a:latin typeface="Book Antiqua"/>
                        </a:rPr>
                        <a:t>-AKTYWNE FORMY PRZECIWDZIAŁANIA  BEZROBOCIU +KFS</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endParaRPr lang="pl-PL" sz="1800" b="0" strike="noStrike" spc="-1">
                        <a:latin typeface="Arial"/>
                      </a:endParaRPr>
                    </a:p>
                    <a:p>
                      <a:pPr>
                        <a:lnSpc>
                          <a:spcPct val="100000"/>
                        </a:lnSpc>
                      </a:pPr>
                      <a:r>
                        <a:rPr lang="pl-PL" sz="1400" b="1" strike="noStrike" spc="-1">
                          <a:solidFill>
                            <a:srgbClr val="000000"/>
                          </a:solidFill>
                          <a:latin typeface="Book Antiqua"/>
                        </a:rPr>
                        <a:t>4.153.464,42zł</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2"/>
                  </a:ext>
                </a:extLst>
              </a:tr>
              <a:tr h="1593000">
                <a:tc>
                  <a:txBody>
                    <a:bodyPr/>
                    <a:lstStyle/>
                    <a:p>
                      <a:pPr>
                        <a:lnSpc>
                          <a:spcPct val="100000"/>
                        </a:lnSpc>
                      </a:pPr>
                      <a:r>
                        <a:rPr lang="pl-PL" sz="1400" b="1" strike="noStrike" spc="-1">
                          <a:solidFill>
                            <a:srgbClr val="000000"/>
                          </a:solidFill>
                          <a:latin typeface="Book Antiqua"/>
                        </a:rPr>
                        <a:t>-POZOSTAŁE (MIĘDZY INNYMI: SZKOLENIA PRACOWNIKÓW, WYSYŁKA KORESPONDENCJI, DRUKI, KOMUNIKACJA,SYSTEM TELEINFORMATYCZNY ITP.)</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endParaRPr lang="pl-PL" sz="1800" b="0" strike="noStrike" spc="-1">
                        <a:latin typeface="Arial"/>
                      </a:endParaRPr>
                    </a:p>
                    <a:p>
                      <a:pPr>
                        <a:lnSpc>
                          <a:spcPct val="100000"/>
                        </a:lnSpc>
                      </a:pPr>
                      <a:r>
                        <a:rPr lang="pl-PL" sz="1400" b="1" strike="noStrike" spc="-1">
                          <a:solidFill>
                            <a:srgbClr val="000000"/>
                          </a:solidFill>
                          <a:latin typeface="Book Antiqua"/>
                        </a:rPr>
                        <a:t>281.621,24zł</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3"/>
                  </a:ext>
                </a:extLst>
              </a:tr>
              <a:tr h="618840">
                <a:tc>
                  <a:txBody>
                    <a:bodyPr/>
                    <a:lstStyle/>
                    <a:p>
                      <a:pPr>
                        <a:lnSpc>
                          <a:spcPct val="100000"/>
                        </a:lnSpc>
                      </a:pPr>
                      <a:r>
                        <a:rPr lang="pl-PL" sz="1400" b="1" strike="noStrike" spc="-1">
                          <a:solidFill>
                            <a:srgbClr val="000000"/>
                          </a:solidFill>
                          <a:latin typeface="Book Antiqua"/>
                        </a:rPr>
                        <a:t>OGÓŁEM</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400" b="1" strike="noStrike" spc="-1">
                          <a:solidFill>
                            <a:srgbClr val="000000"/>
                          </a:solidFill>
                          <a:latin typeface="Book Antiqua"/>
                        </a:rPr>
                        <a:t>9.286.929,87 zł</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4"/>
                  </a:ext>
                </a:extLst>
              </a:tr>
            </a:tbl>
          </a:graphicData>
        </a:graphic>
      </p:graphicFrame>
      <p:sp>
        <p:nvSpPr>
          <p:cNvPr id="219" name="TextShape 2"/>
          <p:cNvSpPr txBox="1"/>
          <p:nvPr/>
        </p:nvSpPr>
        <p:spPr>
          <a:xfrm>
            <a:off x="628560" y="365040"/>
            <a:ext cx="7886520" cy="615240"/>
          </a:xfrm>
          <a:prstGeom prst="rect">
            <a:avLst/>
          </a:prstGeom>
          <a:noFill/>
          <a:ln>
            <a:noFill/>
          </a:ln>
        </p:spPr>
        <p:txBody>
          <a:bodyPr anchor="ctr">
            <a:normAutofit/>
          </a:bodyPr>
          <a:lstStyle/>
          <a:p>
            <a:pPr algn="ctr">
              <a:lnSpc>
                <a:spcPct val="100000"/>
              </a:lnSpc>
            </a:pPr>
            <a:r>
              <a:rPr lang="en-US" sz="1800" b="1" strike="noStrike" spc="-1">
                <a:solidFill>
                  <a:srgbClr val="000000"/>
                </a:solidFill>
                <a:latin typeface="Book Antiqua"/>
              </a:rPr>
              <a:t>WYDATKI FUNDUSZU PRACY 2025 </a:t>
            </a:r>
            <a:endParaRPr lang="en-US" sz="1800" b="0" strike="noStrike" spc="-1">
              <a:solidFill>
                <a:srgbClr val="000000"/>
              </a:solidFill>
              <a:latin typeface="Calibri"/>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 name="Symbol zastępczy zawartości 9"/>
          <p:cNvGraphicFramePr/>
          <p:nvPr>
            <p:extLst>
              <p:ext uri="{D42A27DB-BD31-4B8C-83A1-F6EECF244321}">
                <p14:modId xmlns:p14="http://schemas.microsoft.com/office/powerpoint/2010/main" val="3997531712"/>
              </p:ext>
            </p:extLst>
          </p:nvPr>
        </p:nvGraphicFramePr>
        <p:xfrm>
          <a:off x="323640" y="272880"/>
          <a:ext cx="8496720" cy="625104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 name="Symbol zastępczy zawartości 9">
            <a:extLst>
              <a:ext uri="{FF2B5EF4-FFF2-40B4-BE49-F238E27FC236}">
                <a16:creationId xmlns:a16="http://schemas.microsoft.com/office/drawing/2014/main" id="{0AA4241D-D7AF-4C6C-FBEF-5E1D45C085CC}"/>
              </a:ext>
            </a:extLst>
          </p:cNvPr>
          <p:cNvGraphicFramePr>
            <a:graphicFrameLocks/>
          </p:cNvGraphicFramePr>
          <p:nvPr>
            <p:extLst>
              <p:ext uri="{D42A27DB-BD31-4B8C-83A1-F6EECF244321}">
                <p14:modId xmlns:p14="http://schemas.microsoft.com/office/powerpoint/2010/main" val="1886748217"/>
              </p:ext>
            </p:extLst>
          </p:nvPr>
        </p:nvGraphicFramePr>
        <p:xfrm>
          <a:off x="323528" y="273050"/>
          <a:ext cx="8496944" cy="625157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TextShape 1"/>
          <p:cNvSpPr txBox="1"/>
          <p:nvPr/>
        </p:nvSpPr>
        <p:spPr>
          <a:xfrm>
            <a:off x="457200" y="0"/>
            <a:ext cx="8229240" cy="627840"/>
          </a:xfrm>
          <a:prstGeom prst="rect">
            <a:avLst/>
          </a:prstGeom>
          <a:noFill/>
          <a:ln>
            <a:noFill/>
          </a:ln>
        </p:spPr>
        <p:txBody>
          <a:bodyPr anchor="ctr">
            <a:normAutofit/>
          </a:bodyPr>
          <a:lstStyle/>
          <a:p>
            <a:pPr>
              <a:lnSpc>
                <a:spcPct val="90000"/>
              </a:lnSpc>
            </a:pPr>
            <a:r>
              <a:rPr lang="en-US" sz="1600" b="1" strike="noStrike" spc="-1">
                <a:solidFill>
                  <a:srgbClr val="000000"/>
                </a:solidFill>
                <a:latin typeface="Book Antiqua"/>
              </a:rPr>
              <a:t>WYDATKI W ROKU 2025 NA POSZCZEGÓLNE FORMY AKTYWIZACJI  </a:t>
            </a:r>
            <a:endParaRPr lang="en-US" sz="1600" b="0" strike="noStrike" spc="-1">
              <a:solidFill>
                <a:srgbClr val="000000"/>
              </a:solidFill>
              <a:latin typeface="Calibri"/>
            </a:endParaRPr>
          </a:p>
        </p:txBody>
      </p:sp>
      <p:graphicFrame>
        <p:nvGraphicFramePr>
          <p:cNvPr id="222" name="Table 2"/>
          <p:cNvGraphicFramePr/>
          <p:nvPr/>
        </p:nvGraphicFramePr>
        <p:xfrm>
          <a:off x="107640" y="476640"/>
          <a:ext cx="8424720" cy="6130440"/>
        </p:xfrm>
        <a:graphic>
          <a:graphicData uri="http://schemas.openxmlformats.org/drawingml/2006/table">
            <a:tbl>
              <a:tblPr/>
              <a:tblGrid>
                <a:gridCol w="454680">
                  <a:extLst>
                    <a:ext uri="{9D8B030D-6E8A-4147-A177-3AD203B41FA5}">
                      <a16:colId xmlns:a16="http://schemas.microsoft.com/office/drawing/2014/main" val="20000"/>
                    </a:ext>
                  </a:extLst>
                </a:gridCol>
                <a:gridCol w="1985040">
                  <a:extLst>
                    <a:ext uri="{9D8B030D-6E8A-4147-A177-3AD203B41FA5}">
                      <a16:colId xmlns:a16="http://schemas.microsoft.com/office/drawing/2014/main" val="20001"/>
                    </a:ext>
                  </a:extLst>
                </a:gridCol>
                <a:gridCol w="1251000">
                  <a:extLst>
                    <a:ext uri="{9D8B030D-6E8A-4147-A177-3AD203B41FA5}">
                      <a16:colId xmlns:a16="http://schemas.microsoft.com/office/drawing/2014/main" val="20002"/>
                    </a:ext>
                  </a:extLst>
                </a:gridCol>
                <a:gridCol w="1133280">
                  <a:extLst>
                    <a:ext uri="{9D8B030D-6E8A-4147-A177-3AD203B41FA5}">
                      <a16:colId xmlns:a16="http://schemas.microsoft.com/office/drawing/2014/main" val="20003"/>
                    </a:ext>
                  </a:extLst>
                </a:gridCol>
                <a:gridCol w="1368000">
                  <a:extLst>
                    <a:ext uri="{9D8B030D-6E8A-4147-A177-3AD203B41FA5}">
                      <a16:colId xmlns:a16="http://schemas.microsoft.com/office/drawing/2014/main" val="20004"/>
                    </a:ext>
                  </a:extLst>
                </a:gridCol>
                <a:gridCol w="2232720">
                  <a:extLst>
                    <a:ext uri="{9D8B030D-6E8A-4147-A177-3AD203B41FA5}">
                      <a16:colId xmlns:a16="http://schemas.microsoft.com/office/drawing/2014/main" val="20005"/>
                    </a:ext>
                  </a:extLst>
                </a:gridCol>
              </a:tblGrid>
              <a:tr h="457560">
                <a:tc>
                  <a:txBody>
                    <a:bodyPr/>
                    <a:lstStyle/>
                    <a:p>
                      <a:pPr>
                        <a:lnSpc>
                          <a:spcPct val="100000"/>
                        </a:lnSpc>
                      </a:pPr>
                      <a:r>
                        <a:rPr lang="pl-PL" sz="1200" b="1" strike="noStrike" spc="-1">
                          <a:solidFill>
                            <a:srgbClr val="FFFFFF"/>
                          </a:solidFill>
                          <a:latin typeface="Book Antiqua"/>
                        </a:rPr>
                        <a:t>L.P</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nSpc>
                          <a:spcPct val="100000"/>
                        </a:lnSpc>
                      </a:pPr>
                      <a:r>
                        <a:rPr lang="pl-PL" sz="1200" b="1" strike="noStrike" spc="-1">
                          <a:solidFill>
                            <a:srgbClr val="FFFFFF"/>
                          </a:solidFill>
                          <a:latin typeface="Book Antiqua"/>
                        </a:rPr>
                        <a:t>FORMY AKTYWIZACJI</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nSpc>
                          <a:spcPct val="100000"/>
                        </a:lnSpc>
                      </a:pPr>
                      <a:r>
                        <a:rPr lang="pl-PL" sz="1200" b="1" strike="noStrike" spc="-1">
                          <a:solidFill>
                            <a:srgbClr val="FFFFFF"/>
                          </a:solidFill>
                          <a:latin typeface="Book Antiqua"/>
                        </a:rPr>
                        <a:t>FP</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nSpc>
                          <a:spcPct val="100000"/>
                        </a:lnSpc>
                      </a:pPr>
                      <a:r>
                        <a:rPr lang="pl-PL" sz="1200" b="1" strike="noStrike" spc="-1">
                          <a:solidFill>
                            <a:srgbClr val="FFFFFF"/>
                          </a:solidFill>
                          <a:latin typeface="Book Antiqua"/>
                        </a:rPr>
                        <a:t>EFS+</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nSpc>
                          <a:spcPct val="100000"/>
                        </a:lnSpc>
                      </a:pPr>
                      <a:r>
                        <a:rPr lang="pl-PL" sz="1200" b="1" strike="noStrike" spc="-1">
                          <a:solidFill>
                            <a:srgbClr val="FFFFFF"/>
                          </a:solidFill>
                          <a:latin typeface="Book Antiqua"/>
                        </a:rPr>
                        <a:t>REZERWA FP</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nSpc>
                          <a:spcPct val="100000"/>
                        </a:lnSpc>
                      </a:pPr>
                      <a:r>
                        <a:rPr lang="pl-PL" sz="1200" b="1" strike="noStrike" spc="-1">
                          <a:solidFill>
                            <a:srgbClr val="FFFFFF"/>
                          </a:solidFill>
                          <a:latin typeface="Book Antiqua"/>
                        </a:rPr>
                        <a:t>OGÓŁEM</a:t>
                      </a:r>
                      <a:endParaRPr lang="pl-PL" sz="1200" b="0" strike="noStrike" spc="-1">
                        <a:latin typeface="Arial"/>
                      </a:endParaRPr>
                    </a:p>
                    <a:p>
                      <a:pPr>
                        <a:lnSpc>
                          <a:spcPct val="100000"/>
                        </a:lnSpc>
                      </a:pP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extLst>
                  <a:ext uri="{0D108BD9-81ED-4DB2-BD59-A6C34878D82A}">
                    <a16:rowId xmlns:a16="http://schemas.microsoft.com/office/drawing/2014/main" val="10000"/>
                  </a:ext>
                </a:extLst>
              </a:tr>
              <a:tr h="457560">
                <a:tc>
                  <a:txBody>
                    <a:bodyPr/>
                    <a:lstStyle/>
                    <a:p>
                      <a:pPr>
                        <a:lnSpc>
                          <a:spcPct val="100000"/>
                        </a:lnSpc>
                      </a:pPr>
                      <a:r>
                        <a:rPr lang="pl-PL" sz="1200" b="0" strike="noStrike" spc="-1">
                          <a:solidFill>
                            <a:srgbClr val="000000"/>
                          </a:solidFill>
                          <a:latin typeface="Book Antiqua"/>
                        </a:rPr>
                        <a:t>1.</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PRACE INTERWENCYJNE</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269.164,71</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269.164,71</a:t>
                      </a:r>
                      <a:endParaRPr lang="pl-PL" sz="1200" b="0" strike="noStrike" spc="-1">
                        <a:latin typeface="Arial"/>
                      </a:endParaRPr>
                    </a:p>
                    <a:p>
                      <a:pPr>
                        <a:lnSpc>
                          <a:spcPct val="100000"/>
                        </a:lnSpc>
                      </a:pP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extLst>
                  <a:ext uri="{0D108BD9-81ED-4DB2-BD59-A6C34878D82A}">
                    <a16:rowId xmlns:a16="http://schemas.microsoft.com/office/drawing/2014/main" val="10001"/>
                  </a:ext>
                </a:extLst>
              </a:tr>
              <a:tr h="274680">
                <a:tc>
                  <a:txBody>
                    <a:bodyPr/>
                    <a:lstStyle/>
                    <a:p>
                      <a:pPr>
                        <a:lnSpc>
                          <a:spcPct val="100000"/>
                        </a:lnSpc>
                      </a:pPr>
                      <a:r>
                        <a:rPr lang="pl-PL" sz="1200" b="0" strike="noStrike" spc="-1">
                          <a:solidFill>
                            <a:srgbClr val="000000"/>
                          </a:solidFill>
                          <a:latin typeface="Book Antiqua"/>
                        </a:rPr>
                        <a:t>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ROBOTY PUBLICZNE</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2"/>
                  </a:ext>
                </a:extLst>
              </a:tr>
              <a:tr h="457560">
                <a:tc>
                  <a:txBody>
                    <a:bodyPr/>
                    <a:lstStyle/>
                    <a:p>
                      <a:pPr>
                        <a:lnSpc>
                          <a:spcPct val="100000"/>
                        </a:lnSpc>
                      </a:pPr>
                      <a:r>
                        <a:rPr lang="pl-PL" sz="1200" b="0" strike="noStrike" spc="-1">
                          <a:solidFill>
                            <a:srgbClr val="000000"/>
                          </a:solidFill>
                          <a:latin typeface="Book Antiqua"/>
                        </a:rPr>
                        <a:t>3.</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STAŻE ( w tym koszty badań i dojazdu)</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1.372.776,81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453.802,70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1.826.579,51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3"/>
                  </a:ext>
                </a:extLst>
              </a:tr>
              <a:tr h="640440">
                <a:tc>
                  <a:txBody>
                    <a:bodyPr/>
                    <a:lstStyle/>
                    <a:p>
                      <a:pPr>
                        <a:lnSpc>
                          <a:spcPct val="100000"/>
                        </a:lnSpc>
                      </a:pPr>
                      <a:r>
                        <a:rPr lang="pl-PL" sz="1200" b="0" strike="noStrike" spc="-1">
                          <a:solidFill>
                            <a:srgbClr val="000000"/>
                          </a:solidFill>
                          <a:latin typeface="Book Antiqua"/>
                        </a:rPr>
                        <a:t>4.</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SZKOLENIA ( W TYM STUDIA PODYPLOMOWE)</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24.664,14</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60.537,98</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85.202,12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4"/>
                  </a:ext>
                </a:extLst>
              </a:tr>
              <a:tr h="457560">
                <a:tc>
                  <a:txBody>
                    <a:bodyPr/>
                    <a:lstStyle/>
                    <a:p>
                      <a:pPr>
                        <a:lnSpc>
                          <a:spcPct val="100000"/>
                        </a:lnSpc>
                      </a:pPr>
                      <a:r>
                        <a:rPr lang="pl-PL" sz="1200" b="0" strike="noStrike" spc="-1">
                          <a:solidFill>
                            <a:srgbClr val="000000"/>
                          </a:solidFill>
                          <a:latin typeface="Book Antiqua"/>
                        </a:rPr>
                        <a:t>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DOTACJE BEZROBOTNI</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618.334,32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630.664,91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198.985,00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1.447.984,23</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5"/>
                  </a:ext>
                </a:extLst>
              </a:tr>
              <a:tr h="457560">
                <a:tc>
                  <a:txBody>
                    <a:bodyPr/>
                    <a:lstStyle/>
                    <a:p>
                      <a:pPr>
                        <a:lnSpc>
                          <a:spcPct val="100000"/>
                        </a:lnSpc>
                      </a:pPr>
                      <a:r>
                        <a:rPr lang="pl-PL" sz="1200" b="0" strike="noStrike" spc="-1">
                          <a:solidFill>
                            <a:srgbClr val="000000"/>
                          </a:solidFill>
                          <a:latin typeface="Book Antiqua"/>
                        </a:rPr>
                        <a:t>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DOPOSAŻENIA STANOWISKA PRACY</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49.254,00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49.254,00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6"/>
                  </a:ext>
                </a:extLst>
              </a:tr>
              <a:tr h="457560">
                <a:tc>
                  <a:txBody>
                    <a:bodyPr/>
                    <a:lstStyle/>
                    <a:p>
                      <a:pPr>
                        <a:lnSpc>
                          <a:spcPct val="100000"/>
                        </a:lnSpc>
                      </a:pPr>
                      <a:r>
                        <a:rPr lang="pl-PL" sz="1200" b="0" strike="noStrike" spc="-1">
                          <a:solidFill>
                            <a:srgbClr val="000000"/>
                          </a:solidFill>
                          <a:latin typeface="Book Antiqua"/>
                        </a:rPr>
                        <a:t>7.</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PRACE SPOŁECZNIE UŻYTECZNE</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52.524,66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52.524,66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7"/>
                  </a:ext>
                </a:extLst>
              </a:tr>
              <a:tr h="640440">
                <a:tc>
                  <a:txBody>
                    <a:bodyPr/>
                    <a:lstStyle/>
                    <a:p>
                      <a:pPr>
                        <a:lnSpc>
                          <a:spcPct val="100000"/>
                        </a:lnSpc>
                      </a:pPr>
                      <a:r>
                        <a:rPr lang="pl-PL" sz="1200" b="0" strike="noStrike" spc="-1">
                          <a:solidFill>
                            <a:srgbClr val="000000"/>
                          </a:solidFill>
                          <a:latin typeface="Book Antiqua"/>
                        </a:rPr>
                        <a:t>8.</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PROGRAM AKTYWIZACJA I INTEGRACJA</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endParaRPr lang="pl-PL"/>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8"/>
                  </a:ext>
                </a:extLst>
              </a:tr>
              <a:tr h="274680">
                <a:tc>
                  <a:txBody>
                    <a:bodyPr/>
                    <a:lstStyle/>
                    <a:p>
                      <a:pPr>
                        <a:lnSpc>
                          <a:spcPct val="100000"/>
                        </a:lnSpc>
                      </a:pPr>
                      <a:r>
                        <a:rPr lang="pl-PL" sz="1200" b="0" strike="noStrike" spc="-1">
                          <a:solidFill>
                            <a:srgbClr val="000000"/>
                          </a:solidFill>
                          <a:latin typeface="Book Antiqua"/>
                        </a:rPr>
                        <a:t>9.</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BON ZASIEDLENIOWY</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24.000,00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12.000,00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36.000,00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9"/>
                  </a:ext>
                </a:extLst>
              </a:tr>
              <a:tr h="1189080">
                <a:tc>
                  <a:txBody>
                    <a:bodyPr/>
                    <a:lstStyle/>
                    <a:p>
                      <a:pPr>
                        <a:lnSpc>
                          <a:spcPct val="100000"/>
                        </a:lnSpc>
                      </a:pPr>
                      <a:r>
                        <a:rPr lang="pl-PL" sz="1200" b="0" strike="noStrike" spc="-1">
                          <a:solidFill>
                            <a:srgbClr val="000000"/>
                          </a:solidFill>
                          <a:latin typeface="Book Antiqua"/>
                        </a:rPr>
                        <a:t>10.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POZOSTAŁE FORMY (BON: stażowy, zatrudnieniowy, szkoleniowy, zatrudnienie +50 oraz koszty badań i dojazdu)</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64.070,61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10.015,36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200" b="1" strike="noStrike" spc="-1">
                          <a:solidFill>
                            <a:srgbClr val="000000"/>
                          </a:solidFill>
                          <a:latin typeface="Book Antiqua"/>
                        </a:rPr>
                        <a:t>74.085,97</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10"/>
                  </a:ext>
                </a:extLst>
              </a:tr>
              <a:tr h="274680">
                <a:tc>
                  <a:txBody>
                    <a:bodyPr/>
                    <a:lstStyle/>
                    <a:p>
                      <a:endParaRPr lang="pl-PL"/>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OGÓŁEM</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2.474.789,25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1.167.020,95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198.985,00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200" b="1" strike="noStrike" spc="-1">
                          <a:solidFill>
                            <a:srgbClr val="000000"/>
                          </a:solidFill>
                          <a:latin typeface="Book Antiqua"/>
                        </a:rPr>
                        <a:t>3.840,795,20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11"/>
                  </a:ext>
                </a:extLst>
              </a:tr>
            </a:tbl>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 name="Table 1"/>
          <p:cNvGraphicFramePr/>
          <p:nvPr/>
        </p:nvGraphicFramePr>
        <p:xfrm>
          <a:off x="179640" y="764640"/>
          <a:ext cx="8856720" cy="5256360"/>
        </p:xfrm>
        <a:graphic>
          <a:graphicData uri="http://schemas.openxmlformats.org/drawingml/2006/table">
            <a:tbl>
              <a:tblPr/>
              <a:tblGrid>
                <a:gridCol w="2448000">
                  <a:extLst>
                    <a:ext uri="{9D8B030D-6E8A-4147-A177-3AD203B41FA5}">
                      <a16:colId xmlns:a16="http://schemas.microsoft.com/office/drawing/2014/main" val="20000"/>
                    </a:ext>
                  </a:extLst>
                </a:gridCol>
                <a:gridCol w="1440000">
                  <a:extLst>
                    <a:ext uri="{9D8B030D-6E8A-4147-A177-3AD203B41FA5}">
                      <a16:colId xmlns:a16="http://schemas.microsoft.com/office/drawing/2014/main" val="20001"/>
                    </a:ext>
                  </a:extLst>
                </a:gridCol>
                <a:gridCol w="3384360">
                  <a:extLst>
                    <a:ext uri="{9D8B030D-6E8A-4147-A177-3AD203B41FA5}">
                      <a16:colId xmlns:a16="http://schemas.microsoft.com/office/drawing/2014/main" val="20002"/>
                    </a:ext>
                  </a:extLst>
                </a:gridCol>
                <a:gridCol w="1584360">
                  <a:extLst>
                    <a:ext uri="{9D8B030D-6E8A-4147-A177-3AD203B41FA5}">
                      <a16:colId xmlns:a16="http://schemas.microsoft.com/office/drawing/2014/main" val="20003"/>
                    </a:ext>
                  </a:extLst>
                </a:gridCol>
              </a:tblGrid>
              <a:tr h="624600">
                <a:tc>
                  <a:txBody>
                    <a:bodyPr/>
                    <a:lstStyle/>
                    <a:p>
                      <a:pPr algn="ctr">
                        <a:lnSpc>
                          <a:spcPct val="115000"/>
                        </a:lnSpc>
                      </a:pPr>
                      <a:r>
                        <a:rPr lang="pl-PL" sz="1400" b="1" strike="noStrike" spc="-1">
                          <a:solidFill>
                            <a:srgbClr val="000000"/>
                          </a:solidFill>
                          <a:latin typeface="Book Antiqua"/>
                        </a:rPr>
                        <a:t>TYTUŁ PROJEKTU</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15000"/>
                        </a:lnSpc>
                      </a:pPr>
                      <a:r>
                        <a:rPr lang="pl-PL" sz="1400" b="1" strike="noStrike" spc="-1">
                          <a:solidFill>
                            <a:srgbClr val="000000"/>
                          </a:solidFill>
                          <a:latin typeface="Book Antiqua"/>
                        </a:rPr>
                        <a:t>TERMIN REALIZACJI</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15000"/>
                        </a:lnSpc>
                      </a:pPr>
                      <a:r>
                        <a:rPr lang="pl-PL" sz="1400" b="1" strike="noStrike" spc="-1">
                          <a:solidFill>
                            <a:srgbClr val="000000"/>
                          </a:solidFill>
                          <a:latin typeface="Book Antiqua"/>
                        </a:rPr>
                        <a:t>LICZBA UCZESTNIKÓW PROJEKTU</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15000"/>
                        </a:lnSpc>
                      </a:pPr>
                      <a:r>
                        <a:rPr lang="pl-PL" sz="1400" b="1" strike="noStrike" spc="-1">
                          <a:solidFill>
                            <a:srgbClr val="000000"/>
                          </a:solidFill>
                          <a:latin typeface="Book Antiqua"/>
                        </a:rPr>
                        <a:t>WARTOŚĆ PROJEKTU </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extLst>
                  <a:ext uri="{0D108BD9-81ED-4DB2-BD59-A6C34878D82A}">
                    <a16:rowId xmlns:a16="http://schemas.microsoft.com/office/drawing/2014/main" val="10000"/>
                  </a:ext>
                </a:extLst>
              </a:tr>
              <a:tr h="4631760">
                <a:tc>
                  <a:txBody>
                    <a:bodyPr/>
                    <a:lstStyle/>
                    <a:p>
                      <a:pPr>
                        <a:lnSpc>
                          <a:spcPct val="115000"/>
                        </a:lnSpc>
                      </a:pPr>
                      <a:r>
                        <a:rPr lang="pl-PL" sz="1200" b="0" strike="noStrike" spc="-1">
                          <a:solidFill>
                            <a:srgbClr val="000000"/>
                          </a:solidFill>
                          <a:latin typeface="Book Antiqua"/>
                        </a:rPr>
                        <a:t>Aktywizacja  zawodowa osób bezrobotnych i poszukujących pracy w powiecie międzychodzkim (I) współfinansowany  z Europejskiego Funduszu Społecznego Plus w ramach  Osi priorytetowej 6 Fundusze Europejskie dla Wielkopolski o silniejszym wymiarze społecznym ( EFS+), Działanie 6.1 Aktywizacja zawodowa osób bezrobotnych i poszukujących pracy</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15000"/>
                        </a:lnSpc>
                      </a:pPr>
                      <a:r>
                        <a:rPr lang="pl-PL" sz="1200" b="0" strike="noStrike" spc="-1">
                          <a:solidFill>
                            <a:srgbClr val="000000"/>
                          </a:solidFill>
                          <a:latin typeface="Book Antiqua"/>
                        </a:rPr>
                        <a:t>01.01.2025r-31.12.2026r</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15000"/>
                        </a:lnSpc>
                      </a:pPr>
                      <a:r>
                        <a:rPr lang="pl-PL" sz="1200" b="0" strike="noStrike" spc="-1">
                          <a:solidFill>
                            <a:srgbClr val="000000"/>
                          </a:solidFill>
                          <a:latin typeface="Book Antiqua"/>
                          <a:ea typeface="Times New Roman"/>
                        </a:rPr>
                        <a:t>Łączna zakładana liczba uczestników projektu:</a:t>
                      </a: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162 osób</a:t>
                      </a: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W tym:</a:t>
                      </a: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2025r-76 osób</a:t>
                      </a: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2026r-85 osób</a:t>
                      </a:r>
                      <a:endParaRPr lang="pl-PL" sz="1200" b="0" strike="noStrike" spc="-1">
                        <a:latin typeface="Arial"/>
                      </a:endParaRPr>
                    </a:p>
                    <a:p>
                      <a:pPr>
                        <a:lnSpc>
                          <a:spcPct val="115000"/>
                        </a:lnSpc>
                      </a:pP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W 2025r zaktywizowano 76 osób</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15000"/>
                        </a:lnSpc>
                      </a:pPr>
                      <a:r>
                        <a:rPr lang="pl-PL" sz="1200" b="0" strike="noStrike" spc="-1">
                          <a:solidFill>
                            <a:srgbClr val="000000"/>
                          </a:solidFill>
                          <a:latin typeface="Book Antiqua"/>
                        </a:rPr>
                        <a:t>Łączna  zakładana kwota projektu:</a:t>
                      </a:r>
                      <a:endParaRPr lang="pl-PL" sz="1200" b="0" strike="noStrike" spc="-1">
                        <a:latin typeface="Arial"/>
                      </a:endParaRPr>
                    </a:p>
                    <a:p>
                      <a:pPr>
                        <a:lnSpc>
                          <a:spcPct val="115000"/>
                        </a:lnSpc>
                      </a:pPr>
                      <a:r>
                        <a:rPr lang="pl-PL" sz="1200" b="0" strike="noStrike" spc="-1">
                          <a:solidFill>
                            <a:srgbClr val="000000"/>
                          </a:solidFill>
                          <a:latin typeface="Book Antiqua"/>
                        </a:rPr>
                        <a:t>2.315.126,56zł</a:t>
                      </a:r>
                      <a:endParaRPr lang="pl-PL" sz="1200" b="0" strike="noStrike" spc="-1">
                        <a:latin typeface="Arial"/>
                      </a:endParaRPr>
                    </a:p>
                    <a:p>
                      <a:pPr>
                        <a:lnSpc>
                          <a:spcPct val="115000"/>
                        </a:lnSpc>
                      </a:pPr>
                      <a:r>
                        <a:rPr lang="pl-PL" sz="1200" b="0" strike="noStrike" spc="-1">
                          <a:solidFill>
                            <a:srgbClr val="000000"/>
                          </a:solidFill>
                          <a:latin typeface="Book Antiqua"/>
                        </a:rPr>
                        <a:t>W tym:</a:t>
                      </a:r>
                      <a:endParaRPr lang="pl-PL" sz="1200" b="0" strike="noStrike" spc="-1">
                        <a:latin typeface="Arial"/>
                      </a:endParaRPr>
                    </a:p>
                    <a:p>
                      <a:pPr>
                        <a:lnSpc>
                          <a:spcPct val="115000"/>
                        </a:lnSpc>
                      </a:pPr>
                      <a:r>
                        <a:rPr lang="pl-PL" sz="1200" b="0" strike="noStrike" spc="-1">
                          <a:solidFill>
                            <a:srgbClr val="000000"/>
                          </a:solidFill>
                          <a:latin typeface="Book Antiqua"/>
                        </a:rPr>
                        <a:t>2025r- 1.189.826,10zł</a:t>
                      </a: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2026r- 1.125.300,46zł</a:t>
                      </a:r>
                      <a:endParaRPr lang="pl-PL" sz="1200" b="0" strike="noStrike" spc="-1">
                        <a:latin typeface="Arial"/>
                      </a:endParaRPr>
                    </a:p>
                    <a:p>
                      <a:pPr>
                        <a:lnSpc>
                          <a:spcPct val="115000"/>
                        </a:lnSpc>
                      </a:pPr>
                      <a:endParaRPr lang="pl-PL" sz="1200" b="0" strike="noStrike" spc="-1">
                        <a:latin typeface="Arial"/>
                      </a:endParaRPr>
                    </a:p>
                    <a:p>
                      <a:pPr>
                        <a:lnSpc>
                          <a:spcPct val="115000"/>
                        </a:lnSpc>
                      </a:pPr>
                      <a:r>
                        <a:rPr lang="pl-PL" sz="1200" b="0" strike="noStrike" spc="-1">
                          <a:solidFill>
                            <a:srgbClr val="000000"/>
                          </a:solidFill>
                          <a:latin typeface="Book Antiqua"/>
                          <a:ea typeface="Times New Roman"/>
                        </a:rPr>
                        <a:t>Środki wydatkowane w 2025r to 1.167.020,95zł</a:t>
                      </a:r>
                      <a:endParaRPr lang="pl-PL" sz="1200" b="0" strike="noStrike" spc="-1">
                        <a:latin typeface="Arial"/>
                      </a:endParaRPr>
                    </a:p>
                    <a:p>
                      <a:pPr>
                        <a:lnSpc>
                          <a:spcPct val="115000"/>
                        </a:lnSpc>
                      </a:pP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TextShape 1"/>
          <p:cNvSpPr txBox="1"/>
          <p:nvPr/>
        </p:nvSpPr>
        <p:spPr>
          <a:xfrm>
            <a:off x="628560" y="365040"/>
            <a:ext cx="7886520" cy="831240"/>
          </a:xfrm>
          <a:prstGeom prst="rect">
            <a:avLst/>
          </a:prstGeom>
          <a:noFill/>
          <a:ln>
            <a:noFill/>
          </a:ln>
        </p:spPr>
        <p:txBody>
          <a:bodyPr anchor="ctr">
            <a:normAutofit/>
          </a:bodyPr>
          <a:lstStyle/>
          <a:p>
            <a:pPr>
              <a:lnSpc>
                <a:spcPct val="90000"/>
              </a:lnSpc>
            </a:pPr>
            <a:r>
              <a:rPr lang="en-US" sz="1600" b="1" strike="noStrike" spc="-1">
                <a:solidFill>
                  <a:srgbClr val="000000"/>
                </a:solidFill>
                <a:latin typeface="Book Antiqua"/>
              </a:rPr>
              <a:t>ILOŚĆ OSÓB BEZROBOTNYCH  UCZESTNICZĄCYCH W AKTYWNYCH FORMACH W ROKU 2025</a:t>
            </a:r>
            <a:endParaRPr lang="en-US" sz="1600" b="0" strike="noStrike" spc="-1">
              <a:solidFill>
                <a:srgbClr val="000000"/>
              </a:solidFill>
              <a:latin typeface="Calibri"/>
            </a:endParaRPr>
          </a:p>
        </p:txBody>
      </p:sp>
      <p:graphicFrame>
        <p:nvGraphicFramePr>
          <p:cNvPr id="225" name="Table 2"/>
          <p:cNvGraphicFramePr/>
          <p:nvPr/>
        </p:nvGraphicFramePr>
        <p:xfrm>
          <a:off x="467640" y="1196640"/>
          <a:ext cx="7632360" cy="5106960"/>
        </p:xfrm>
        <a:graphic>
          <a:graphicData uri="http://schemas.openxmlformats.org/drawingml/2006/table">
            <a:tbl>
              <a:tblPr/>
              <a:tblGrid>
                <a:gridCol w="550440">
                  <a:extLst>
                    <a:ext uri="{9D8B030D-6E8A-4147-A177-3AD203B41FA5}">
                      <a16:colId xmlns:a16="http://schemas.microsoft.com/office/drawing/2014/main" val="20000"/>
                    </a:ext>
                  </a:extLst>
                </a:gridCol>
                <a:gridCol w="2187360">
                  <a:extLst>
                    <a:ext uri="{9D8B030D-6E8A-4147-A177-3AD203B41FA5}">
                      <a16:colId xmlns:a16="http://schemas.microsoft.com/office/drawing/2014/main" val="20001"/>
                    </a:ext>
                  </a:extLst>
                </a:gridCol>
                <a:gridCol w="1077840">
                  <a:extLst>
                    <a:ext uri="{9D8B030D-6E8A-4147-A177-3AD203B41FA5}">
                      <a16:colId xmlns:a16="http://schemas.microsoft.com/office/drawing/2014/main" val="20002"/>
                    </a:ext>
                  </a:extLst>
                </a:gridCol>
                <a:gridCol w="1271880">
                  <a:extLst>
                    <a:ext uri="{9D8B030D-6E8A-4147-A177-3AD203B41FA5}">
                      <a16:colId xmlns:a16="http://schemas.microsoft.com/office/drawing/2014/main" val="20003"/>
                    </a:ext>
                  </a:extLst>
                </a:gridCol>
                <a:gridCol w="1271880">
                  <a:extLst>
                    <a:ext uri="{9D8B030D-6E8A-4147-A177-3AD203B41FA5}">
                      <a16:colId xmlns:a16="http://schemas.microsoft.com/office/drawing/2014/main" val="20004"/>
                    </a:ext>
                  </a:extLst>
                </a:gridCol>
                <a:gridCol w="1272960">
                  <a:extLst>
                    <a:ext uri="{9D8B030D-6E8A-4147-A177-3AD203B41FA5}">
                      <a16:colId xmlns:a16="http://schemas.microsoft.com/office/drawing/2014/main" val="20005"/>
                    </a:ext>
                  </a:extLst>
                </a:gridCol>
              </a:tblGrid>
              <a:tr h="477360">
                <a:tc>
                  <a:txBody>
                    <a:bodyPr/>
                    <a:lstStyle/>
                    <a:p>
                      <a:pPr>
                        <a:lnSpc>
                          <a:spcPct val="100000"/>
                        </a:lnSpc>
                      </a:pPr>
                      <a:r>
                        <a:rPr lang="pl-PL" sz="1200" b="1" strike="noStrike" spc="-1">
                          <a:solidFill>
                            <a:srgbClr val="00B050"/>
                          </a:solidFill>
                          <a:latin typeface="Book Antiqua"/>
                        </a:rPr>
                        <a:t>LP.</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A5A5"/>
                    </a:solidFill>
                  </a:tcPr>
                </a:tc>
                <a:tc>
                  <a:txBody>
                    <a:bodyPr/>
                    <a:lstStyle/>
                    <a:p>
                      <a:pPr>
                        <a:lnSpc>
                          <a:spcPct val="100000"/>
                        </a:lnSpc>
                      </a:pPr>
                      <a:r>
                        <a:rPr lang="pl-PL" sz="1200" b="1" strike="noStrike" spc="-1">
                          <a:solidFill>
                            <a:srgbClr val="000000"/>
                          </a:solidFill>
                          <a:latin typeface="Book Antiqua"/>
                        </a:rPr>
                        <a:t>AKTYWNE FORMY</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A5A5"/>
                    </a:solidFill>
                  </a:tcPr>
                </a:tc>
                <a:tc>
                  <a:txBody>
                    <a:bodyPr/>
                    <a:lstStyle/>
                    <a:p>
                      <a:pPr>
                        <a:lnSpc>
                          <a:spcPct val="100000"/>
                        </a:lnSpc>
                      </a:pPr>
                      <a:r>
                        <a:rPr lang="pl-PL" sz="1200" b="1" strike="noStrike" spc="-1">
                          <a:solidFill>
                            <a:srgbClr val="000000"/>
                          </a:solidFill>
                          <a:latin typeface="Book Antiqua"/>
                        </a:rPr>
                        <a:t>FP</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A5A5"/>
                    </a:solidFill>
                  </a:tcPr>
                </a:tc>
                <a:tc>
                  <a:txBody>
                    <a:bodyPr/>
                    <a:lstStyle/>
                    <a:p>
                      <a:pPr>
                        <a:lnSpc>
                          <a:spcPct val="100000"/>
                        </a:lnSpc>
                      </a:pPr>
                      <a:r>
                        <a:rPr lang="pl-PL" sz="1200" b="1" strike="noStrike" spc="-1">
                          <a:solidFill>
                            <a:srgbClr val="000000"/>
                          </a:solidFill>
                          <a:latin typeface="Book Antiqua"/>
                        </a:rPr>
                        <a:t>EFS+</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A5A5"/>
                    </a:solidFill>
                  </a:tcPr>
                </a:tc>
                <a:tc>
                  <a:txBody>
                    <a:bodyPr/>
                    <a:lstStyle/>
                    <a:p>
                      <a:pPr>
                        <a:lnSpc>
                          <a:spcPct val="100000"/>
                        </a:lnSpc>
                      </a:pPr>
                      <a:r>
                        <a:rPr lang="pl-PL" sz="1200" b="1" strike="noStrike" spc="-1">
                          <a:solidFill>
                            <a:srgbClr val="000000"/>
                          </a:solidFill>
                          <a:latin typeface="Book Antiqua"/>
                        </a:rPr>
                        <a:t>REZERWA FP</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A5A5"/>
                    </a:solidFill>
                  </a:tcPr>
                </a:tc>
                <a:tc>
                  <a:txBody>
                    <a:bodyPr/>
                    <a:lstStyle/>
                    <a:p>
                      <a:pPr>
                        <a:lnSpc>
                          <a:spcPct val="100000"/>
                        </a:lnSpc>
                      </a:pPr>
                      <a:r>
                        <a:rPr lang="pl-PL" sz="1200" b="1" strike="noStrike" spc="-1">
                          <a:solidFill>
                            <a:srgbClr val="000000"/>
                          </a:solidFill>
                          <a:latin typeface="Book Antiqua"/>
                        </a:rPr>
                        <a:t>OGÓŁEM</a:t>
                      </a:r>
                      <a:endParaRPr lang="pl-PL" sz="1200" b="0" strike="noStrike" spc="-1">
                        <a:latin typeface="Arial"/>
                      </a:endParaRPr>
                    </a:p>
                    <a:p>
                      <a:pPr>
                        <a:lnSpc>
                          <a:spcPct val="100000"/>
                        </a:lnSpc>
                      </a:pP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A5A5A5"/>
                    </a:solidFill>
                  </a:tcPr>
                </a:tc>
                <a:extLst>
                  <a:ext uri="{0D108BD9-81ED-4DB2-BD59-A6C34878D82A}">
                    <a16:rowId xmlns:a16="http://schemas.microsoft.com/office/drawing/2014/main" val="10000"/>
                  </a:ext>
                </a:extLst>
              </a:tr>
              <a:tr h="482760">
                <a:tc>
                  <a:txBody>
                    <a:bodyPr/>
                    <a:lstStyle/>
                    <a:p>
                      <a:pPr>
                        <a:lnSpc>
                          <a:spcPct val="100000"/>
                        </a:lnSpc>
                      </a:pPr>
                      <a:r>
                        <a:rPr lang="pl-PL" sz="1200" b="1" strike="noStrike" spc="-1">
                          <a:solidFill>
                            <a:srgbClr val="00B050"/>
                          </a:solidFill>
                          <a:latin typeface="Book Antiqua"/>
                        </a:rPr>
                        <a:t>1.</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0E0"/>
                    </a:solidFill>
                  </a:tcPr>
                </a:tc>
                <a:tc>
                  <a:txBody>
                    <a:bodyPr/>
                    <a:lstStyle/>
                    <a:p>
                      <a:pPr>
                        <a:lnSpc>
                          <a:spcPct val="100000"/>
                        </a:lnSpc>
                      </a:pPr>
                      <a:r>
                        <a:rPr lang="pl-PL" sz="1200" b="1" strike="noStrike" spc="-1">
                          <a:solidFill>
                            <a:srgbClr val="00B050"/>
                          </a:solidFill>
                          <a:latin typeface="Book Antiqua"/>
                        </a:rPr>
                        <a:t>PRACE INTERWENCYJNE</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63</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63</a:t>
                      </a:r>
                      <a:endParaRPr lang="pl-PL" sz="1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0E0E0"/>
                    </a:solidFill>
                  </a:tcPr>
                </a:tc>
                <a:extLst>
                  <a:ext uri="{0D108BD9-81ED-4DB2-BD59-A6C34878D82A}">
                    <a16:rowId xmlns:a16="http://schemas.microsoft.com/office/drawing/2014/main" val="10001"/>
                  </a:ext>
                </a:extLst>
              </a:tr>
              <a:tr h="482760">
                <a:tc>
                  <a:txBody>
                    <a:bodyPr/>
                    <a:lstStyle/>
                    <a:p>
                      <a:pPr>
                        <a:lnSpc>
                          <a:spcPct val="100000"/>
                        </a:lnSpc>
                      </a:pPr>
                      <a:r>
                        <a:rPr lang="pl-PL" sz="1200" b="1" strike="noStrike" spc="-1">
                          <a:solidFill>
                            <a:srgbClr val="00B050"/>
                          </a:solidFill>
                          <a:latin typeface="Book Antiqua"/>
                        </a:rPr>
                        <a:t>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B050"/>
                          </a:solidFill>
                          <a:latin typeface="Book Antiqua"/>
                        </a:rPr>
                        <a:t>STAŻE (W TYM KOSZTY DOJAZDU)</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195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42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237</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extLst>
                  <a:ext uri="{0D108BD9-81ED-4DB2-BD59-A6C34878D82A}">
                    <a16:rowId xmlns:a16="http://schemas.microsoft.com/office/drawing/2014/main" val="10002"/>
                  </a:ext>
                </a:extLst>
              </a:tr>
              <a:tr h="674640">
                <a:tc>
                  <a:txBody>
                    <a:bodyPr/>
                    <a:lstStyle/>
                    <a:p>
                      <a:pPr>
                        <a:lnSpc>
                          <a:spcPct val="100000"/>
                        </a:lnSpc>
                      </a:pPr>
                      <a:r>
                        <a:rPr lang="pl-PL" sz="1200" b="1" strike="noStrike" spc="-1">
                          <a:solidFill>
                            <a:srgbClr val="00B050"/>
                          </a:solidFill>
                          <a:latin typeface="Book Antiqua"/>
                        </a:rPr>
                        <a:t>3.</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B050"/>
                          </a:solidFill>
                          <a:latin typeface="Book Antiqua"/>
                        </a:rPr>
                        <a:t>SZKOLENIA (W TYM STUDIA PODYPLOMOWE</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3</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12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0</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15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extLst>
                  <a:ext uri="{0D108BD9-81ED-4DB2-BD59-A6C34878D82A}">
                    <a16:rowId xmlns:a16="http://schemas.microsoft.com/office/drawing/2014/main" val="10003"/>
                  </a:ext>
                </a:extLst>
              </a:tr>
              <a:tr h="482760">
                <a:tc>
                  <a:txBody>
                    <a:bodyPr/>
                    <a:lstStyle/>
                    <a:p>
                      <a:pPr>
                        <a:lnSpc>
                          <a:spcPct val="100000"/>
                        </a:lnSpc>
                      </a:pPr>
                      <a:r>
                        <a:rPr lang="pl-PL" sz="1200" b="1" strike="noStrike" spc="-1">
                          <a:solidFill>
                            <a:srgbClr val="00B050"/>
                          </a:solidFill>
                          <a:latin typeface="Book Antiqua"/>
                        </a:rPr>
                        <a:t>4.</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B050"/>
                          </a:solidFill>
                          <a:latin typeface="Book Antiqua"/>
                        </a:rPr>
                        <a:t>DOTACJE BEZROBOTNI</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27</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26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8</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61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extLst>
                  <a:ext uri="{0D108BD9-81ED-4DB2-BD59-A6C34878D82A}">
                    <a16:rowId xmlns:a16="http://schemas.microsoft.com/office/drawing/2014/main" val="10004"/>
                  </a:ext>
                </a:extLst>
              </a:tr>
              <a:tr h="674640">
                <a:tc>
                  <a:txBody>
                    <a:bodyPr/>
                    <a:lstStyle/>
                    <a:p>
                      <a:pPr>
                        <a:lnSpc>
                          <a:spcPct val="100000"/>
                        </a:lnSpc>
                      </a:pPr>
                      <a:r>
                        <a:rPr lang="pl-PL" sz="1200" b="1" strike="noStrike" spc="-1">
                          <a:solidFill>
                            <a:srgbClr val="00B050"/>
                          </a:solidFill>
                          <a:latin typeface="Book Antiqua"/>
                        </a:rPr>
                        <a:t>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B050"/>
                          </a:solidFill>
                          <a:latin typeface="Book Antiqua"/>
                        </a:rPr>
                        <a:t>DOPOSAŻENIA STANOWISKA PRACY</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extLst>
                  <a:ext uri="{0D108BD9-81ED-4DB2-BD59-A6C34878D82A}">
                    <a16:rowId xmlns:a16="http://schemas.microsoft.com/office/drawing/2014/main" val="10005"/>
                  </a:ext>
                </a:extLst>
              </a:tr>
              <a:tr h="674640">
                <a:tc>
                  <a:txBody>
                    <a:bodyPr/>
                    <a:lstStyle/>
                    <a:p>
                      <a:pPr>
                        <a:lnSpc>
                          <a:spcPct val="100000"/>
                        </a:lnSpc>
                      </a:pPr>
                      <a:r>
                        <a:rPr lang="pl-PL" sz="1200" b="1" strike="noStrike" spc="-1">
                          <a:solidFill>
                            <a:srgbClr val="00B050"/>
                          </a:solidFill>
                          <a:latin typeface="Book Antiqua"/>
                        </a:rPr>
                        <a:t>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B050"/>
                          </a:solidFill>
                          <a:latin typeface="Book Antiqua"/>
                        </a:rPr>
                        <a:t>PRACE SPOŁECZNIE UŻYTECZNE</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35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35</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extLst>
                  <a:ext uri="{0D108BD9-81ED-4DB2-BD59-A6C34878D82A}">
                    <a16:rowId xmlns:a16="http://schemas.microsoft.com/office/drawing/2014/main" val="10006"/>
                  </a:ext>
                </a:extLst>
              </a:tr>
              <a:tr h="482760">
                <a:tc>
                  <a:txBody>
                    <a:bodyPr/>
                    <a:lstStyle/>
                    <a:p>
                      <a:pPr>
                        <a:lnSpc>
                          <a:spcPct val="100000"/>
                        </a:lnSpc>
                      </a:pPr>
                      <a:r>
                        <a:rPr lang="pl-PL" sz="1200" b="1" strike="noStrike" spc="-1">
                          <a:solidFill>
                            <a:srgbClr val="00B050"/>
                          </a:solidFill>
                          <a:latin typeface="Book Antiqua"/>
                        </a:rPr>
                        <a:t>7.</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B050"/>
                          </a:solidFill>
                          <a:latin typeface="Book Antiqua"/>
                        </a:rPr>
                        <a:t>BON ZASIEDLENIOWY</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2</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tc>
                  <a:txBody>
                    <a:bodyPr/>
                    <a:lstStyle/>
                    <a:p>
                      <a:pPr>
                        <a:lnSpc>
                          <a:spcPct val="100000"/>
                        </a:lnSpc>
                      </a:pPr>
                      <a:r>
                        <a:rPr lang="pl-PL" sz="1200" b="1" strike="noStrike" spc="-1">
                          <a:solidFill>
                            <a:srgbClr val="000000"/>
                          </a:solidFill>
                          <a:latin typeface="Book Antiqua"/>
                        </a:rPr>
                        <a:t>3</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0E0E0"/>
                    </a:solidFill>
                  </a:tcPr>
                </a:tc>
                <a:extLst>
                  <a:ext uri="{0D108BD9-81ED-4DB2-BD59-A6C34878D82A}">
                    <a16:rowId xmlns:a16="http://schemas.microsoft.com/office/drawing/2014/main" val="10007"/>
                  </a:ext>
                </a:extLst>
              </a:tr>
              <a:tr h="674640">
                <a:tc>
                  <a:txBody>
                    <a:bodyPr/>
                    <a:lstStyle/>
                    <a:p>
                      <a:endParaRPr lang="pl-PL"/>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B050"/>
                          </a:solidFill>
                          <a:latin typeface="Book Antiqua"/>
                        </a:rPr>
                        <a:t>LICZBA ZAKTYWIZOWANYCH OGÓŁEM</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327</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81</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8</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tc>
                  <a:txBody>
                    <a:bodyPr/>
                    <a:lstStyle/>
                    <a:p>
                      <a:pPr>
                        <a:lnSpc>
                          <a:spcPct val="100000"/>
                        </a:lnSpc>
                      </a:pPr>
                      <a:r>
                        <a:rPr lang="pl-PL" sz="1200" b="1" strike="noStrike" spc="-1">
                          <a:solidFill>
                            <a:srgbClr val="000000"/>
                          </a:solidFill>
                          <a:latin typeface="Book Antiqua"/>
                        </a:rPr>
                        <a:t>416</a:t>
                      </a:r>
                      <a:endParaRPr lang="pl-PL" sz="1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0F0F0"/>
                    </a:solidFill>
                  </a:tcPr>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 name="Wykres 6772"/>
          <p:cNvGraphicFramePr/>
          <p:nvPr/>
        </p:nvGraphicFramePr>
        <p:xfrm>
          <a:off x="1115640" y="908640"/>
          <a:ext cx="7056360" cy="3384000"/>
        </p:xfrm>
        <a:graphic>
          <a:graphicData uri="http://schemas.openxmlformats.org/drawingml/2006/chart">
            <c:chart xmlns:c="http://schemas.openxmlformats.org/drawingml/2006/chart" xmlns:r="http://schemas.openxmlformats.org/officeDocument/2006/relationships" r:id="rId2"/>
          </a:graphicData>
        </a:graphic>
      </p:graphicFrame>
      <p:sp>
        <p:nvSpPr>
          <p:cNvPr id="227" name="CustomShape 1"/>
          <p:cNvSpPr/>
          <p:nvPr/>
        </p:nvSpPr>
        <p:spPr>
          <a:xfrm>
            <a:off x="1187640" y="4719240"/>
            <a:ext cx="7272360" cy="820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pl-PL" sz="1600" b="0" strike="noStrike" spc="-1">
                <a:solidFill>
                  <a:srgbClr val="000000"/>
                </a:solidFill>
                <a:latin typeface="Book Antiqua"/>
              </a:rPr>
              <a:t>Na koniec 2025r. w statystykach Powiatowego Urzędu Pracy w Międzychodzie  figurowało </a:t>
            </a:r>
            <a:r>
              <a:rPr lang="pl-PL" sz="1600" b="1" strike="noStrike" spc="-1">
                <a:solidFill>
                  <a:srgbClr val="002060"/>
                </a:solidFill>
                <a:latin typeface="Book Antiqua"/>
              </a:rPr>
              <a:t>738</a:t>
            </a:r>
            <a:r>
              <a:rPr lang="pl-PL" sz="1600" b="0" strike="noStrike" spc="-1">
                <a:solidFill>
                  <a:srgbClr val="000000"/>
                </a:solidFill>
                <a:latin typeface="Book Antiqua"/>
              </a:rPr>
              <a:t> osób bezrobotnych. </a:t>
            </a:r>
            <a:br/>
            <a:endParaRPr lang="pl-PL" sz="1600" b="0" strike="noStrike" spc="-1">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 name="Wykres 3"/>
          <p:cNvGraphicFramePr/>
          <p:nvPr/>
        </p:nvGraphicFramePr>
        <p:xfrm>
          <a:off x="251640" y="260640"/>
          <a:ext cx="8640720" cy="640836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 name="Wykres 3"/>
          <p:cNvGraphicFramePr/>
          <p:nvPr/>
        </p:nvGraphicFramePr>
        <p:xfrm>
          <a:off x="1523880" y="529560"/>
          <a:ext cx="6095520" cy="4699440"/>
        </p:xfrm>
        <a:graphic>
          <a:graphicData uri="http://schemas.openxmlformats.org/drawingml/2006/chart">
            <c:chart xmlns:c="http://schemas.openxmlformats.org/drawingml/2006/chart" xmlns:r="http://schemas.openxmlformats.org/officeDocument/2006/relationships" r:id="rId3"/>
          </a:graphicData>
        </a:graphic>
      </p:graphicFrame>
      <p:sp>
        <p:nvSpPr>
          <p:cNvPr id="230" name="CustomShape 1"/>
          <p:cNvSpPr/>
          <p:nvPr/>
        </p:nvSpPr>
        <p:spPr>
          <a:xfrm>
            <a:off x="431640" y="5805360"/>
            <a:ext cx="8280720" cy="57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600" b="0" strike="noStrike" spc="-1">
                <a:solidFill>
                  <a:srgbClr val="000000"/>
                </a:solidFill>
                <a:latin typeface="Book Antiqua"/>
              </a:rPr>
              <a:t>W rejestrach urzędu pracy podobnie jak w latach ubiegłych dominują kobiety, na koniec grudnia 2025r. zarejestrowanych było 410 kobiet tj. 56% bezrobotnych . </a:t>
            </a:r>
            <a:endParaRPr lang="pl-PL" sz="1600" b="0" strike="noStrike" spc="-1">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 name="Wykres 3"/>
          <p:cNvGraphicFramePr/>
          <p:nvPr>
            <p:extLst>
              <p:ext uri="{D42A27DB-BD31-4B8C-83A1-F6EECF244321}">
                <p14:modId xmlns:p14="http://schemas.microsoft.com/office/powerpoint/2010/main" val="575877728"/>
              </p:ext>
            </p:extLst>
          </p:nvPr>
        </p:nvGraphicFramePr>
        <p:xfrm>
          <a:off x="323640" y="260640"/>
          <a:ext cx="8280720" cy="5184360"/>
        </p:xfrm>
        <a:graphic>
          <a:graphicData uri="http://schemas.openxmlformats.org/drawingml/2006/chart">
            <c:chart xmlns:c="http://schemas.openxmlformats.org/drawingml/2006/chart" xmlns:r="http://schemas.openxmlformats.org/officeDocument/2006/relationships" r:id="rId3"/>
          </a:graphicData>
        </a:graphic>
      </p:graphicFrame>
      <p:sp>
        <p:nvSpPr>
          <p:cNvPr id="232" name="TextShape 1"/>
          <p:cNvSpPr txBox="1"/>
          <p:nvPr/>
        </p:nvSpPr>
        <p:spPr>
          <a:xfrm>
            <a:off x="179640" y="5584680"/>
            <a:ext cx="8784720" cy="1012320"/>
          </a:xfrm>
          <a:prstGeom prst="rect">
            <a:avLst/>
          </a:prstGeom>
          <a:noFill/>
          <a:ln>
            <a:noFill/>
          </a:ln>
        </p:spPr>
        <p:txBody>
          <a:bodyPr anchor="ctr">
            <a:normAutofit/>
          </a:bodyPr>
          <a:lstStyle/>
          <a:p>
            <a:pPr algn="just">
              <a:lnSpc>
                <a:spcPct val="100000"/>
              </a:lnSpc>
            </a:pPr>
            <a:r>
              <a:rPr lang="en-US" sz="1400" b="0" strike="noStrike" spc="-1" dirty="0" err="1">
                <a:solidFill>
                  <a:srgbClr val="002060"/>
                </a:solidFill>
                <a:latin typeface="Book Antiqua"/>
              </a:rPr>
              <a:t>Analizując</a:t>
            </a:r>
            <a:r>
              <a:rPr lang="en-US" sz="1400" b="0" strike="noStrike" spc="-1" dirty="0">
                <a:solidFill>
                  <a:srgbClr val="002060"/>
                </a:solidFill>
                <a:latin typeface="Book Antiqua"/>
              </a:rPr>
              <a:t> </a:t>
            </a:r>
            <a:r>
              <a:rPr lang="en-US" sz="1400" b="0" strike="noStrike" spc="-1" dirty="0" err="1">
                <a:solidFill>
                  <a:srgbClr val="002060"/>
                </a:solidFill>
                <a:latin typeface="Book Antiqua"/>
              </a:rPr>
              <a:t>oddzielnie</a:t>
            </a:r>
            <a:r>
              <a:rPr lang="en-US" sz="1400" b="0" strike="noStrike" spc="-1" dirty="0">
                <a:solidFill>
                  <a:srgbClr val="002060"/>
                </a:solidFill>
                <a:latin typeface="Book Antiqua"/>
              </a:rPr>
              <a:t> </a:t>
            </a:r>
            <a:r>
              <a:rPr lang="en-US" sz="1400" b="0" strike="noStrike" spc="-1" dirty="0" err="1">
                <a:solidFill>
                  <a:srgbClr val="002060"/>
                </a:solidFill>
                <a:latin typeface="Book Antiqua"/>
              </a:rPr>
              <a:t>strukturę</a:t>
            </a:r>
            <a:r>
              <a:rPr lang="en-US" sz="1400" b="0" strike="noStrike" spc="-1" dirty="0">
                <a:solidFill>
                  <a:srgbClr val="002060"/>
                </a:solidFill>
                <a:latin typeface="Book Antiqua"/>
              </a:rPr>
              <a:t> </a:t>
            </a:r>
            <a:r>
              <a:rPr lang="en-US" sz="1400" b="0" strike="noStrike" spc="-1" dirty="0" err="1">
                <a:solidFill>
                  <a:srgbClr val="002060"/>
                </a:solidFill>
                <a:latin typeface="Book Antiqua"/>
              </a:rPr>
              <a:t>bezrobocia</a:t>
            </a:r>
            <a:r>
              <a:rPr lang="en-US" sz="1400" b="0" strike="noStrike" spc="-1" dirty="0">
                <a:solidFill>
                  <a:srgbClr val="002060"/>
                </a:solidFill>
                <a:latin typeface="Book Antiqua"/>
              </a:rPr>
              <a:t> </a:t>
            </a:r>
            <a:r>
              <a:rPr lang="en-US" sz="1400" b="0" strike="noStrike" spc="-1" dirty="0" err="1">
                <a:solidFill>
                  <a:srgbClr val="002060"/>
                </a:solidFill>
                <a:latin typeface="Book Antiqua"/>
              </a:rPr>
              <a:t>wśród</a:t>
            </a:r>
            <a:r>
              <a:rPr lang="en-US" sz="1400" b="0" strike="noStrike" spc="-1" dirty="0">
                <a:solidFill>
                  <a:srgbClr val="002060"/>
                </a:solidFill>
                <a:latin typeface="Book Antiqua"/>
              </a:rPr>
              <a:t> </a:t>
            </a:r>
            <a:r>
              <a:rPr lang="en-US" sz="1400" b="0" strike="noStrike" spc="-1" dirty="0" err="1">
                <a:solidFill>
                  <a:srgbClr val="002060"/>
                </a:solidFill>
                <a:latin typeface="Book Antiqua"/>
              </a:rPr>
              <a:t>kobiet</a:t>
            </a:r>
            <a:r>
              <a:rPr lang="en-US" sz="1400" b="0" strike="noStrike" spc="-1" dirty="0">
                <a:solidFill>
                  <a:srgbClr val="002060"/>
                </a:solidFill>
                <a:latin typeface="Book Antiqua"/>
              </a:rPr>
              <a:t> </a:t>
            </a:r>
            <a:r>
              <a:rPr lang="en-US" sz="1400" b="0" strike="noStrike" spc="-1" dirty="0" err="1">
                <a:solidFill>
                  <a:srgbClr val="002060"/>
                </a:solidFill>
                <a:latin typeface="Book Antiqua"/>
              </a:rPr>
              <a:t>zwłaszcza</a:t>
            </a:r>
            <a:r>
              <a:rPr lang="en-US" sz="1400" b="0" strike="noStrike" spc="-1" dirty="0">
                <a:solidFill>
                  <a:srgbClr val="002060"/>
                </a:solidFill>
                <a:latin typeface="Book Antiqua"/>
              </a:rPr>
              <a:t> </a:t>
            </a:r>
            <a:r>
              <a:rPr lang="en-US" sz="1400" b="0" strike="noStrike" spc="-1" dirty="0" err="1">
                <a:solidFill>
                  <a:srgbClr val="002060"/>
                </a:solidFill>
                <a:latin typeface="Book Antiqua"/>
              </a:rPr>
              <a:t>tych</a:t>
            </a:r>
            <a:r>
              <a:rPr lang="en-US" sz="1400" b="0" strike="noStrike" spc="-1" dirty="0">
                <a:solidFill>
                  <a:srgbClr val="002060"/>
                </a:solidFill>
                <a:latin typeface="Book Antiqua"/>
              </a:rPr>
              <a:t> </a:t>
            </a:r>
            <a:r>
              <a:rPr lang="en-US" sz="1400" b="0" strike="noStrike" spc="-1" dirty="0" err="1">
                <a:solidFill>
                  <a:srgbClr val="002060"/>
                </a:solidFill>
                <a:latin typeface="Book Antiqua"/>
              </a:rPr>
              <a:t>pozostających</a:t>
            </a:r>
            <a:r>
              <a:rPr lang="en-US" sz="1400" b="0" strike="noStrike" spc="-1" dirty="0">
                <a:solidFill>
                  <a:srgbClr val="002060"/>
                </a:solidFill>
                <a:latin typeface="Book Antiqua"/>
              </a:rPr>
              <a:t> w </a:t>
            </a:r>
            <a:r>
              <a:rPr lang="en-US" sz="1400" b="0" strike="noStrike" spc="-1" dirty="0" err="1">
                <a:solidFill>
                  <a:srgbClr val="002060"/>
                </a:solidFill>
                <a:latin typeface="Book Antiqua"/>
              </a:rPr>
              <a:t>szczególnej</a:t>
            </a:r>
            <a:r>
              <a:rPr lang="en-US" sz="1400" b="0" strike="noStrike" spc="-1" dirty="0">
                <a:solidFill>
                  <a:srgbClr val="002060"/>
                </a:solidFill>
                <a:latin typeface="Book Antiqua"/>
              </a:rPr>
              <a:t> </a:t>
            </a:r>
            <a:r>
              <a:rPr lang="en-US" sz="1400" b="0" strike="noStrike" spc="-1" dirty="0" err="1">
                <a:solidFill>
                  <a:srgbClr val="002060"/>
                </a:solidFill>
                <a:latin typeface="Book Antiqua"/>
              </a:rPr>
              <a:t>sytuacji</a:t>
            </a:r>
            <a:r>
              <a:rPr lang="en-US" sz="1400" b="0" strike="noStrike" spc="-1" dirty="0">
                <a:solidFill>
                  <a:srgbClr val="002060"/>
                </a:solidFill>
                <a:latin typeface="Book Antiqua"/>
              </a:rPr>
              <a:t> </a:t>
            </a:r>
            <a:r>
              <a:rPr lang="en-US" sz="1400" b="0" strike="noStrike" spc="-1" dirty="0" err="1">
                <a:solidFill>
                  <a:srgbClr val="002060"/>
                </a:solidFill>
                <a:latin typeface="Book Antiqua"/>
              </a:rPr>
              <a:t>na</a:t>
            </a:r>
            <a:r>
              <a:rPr lang="en-US" sz="1400" b="0" strike="noStrike" spc="-1" dirty="0">
                <a:solidFill>
                  <a:srgbClr val="002060"/>
                </a:solidFill>
                <a:latin typeface="Book Antiqua"/>
              </a:rPr>
              <a:t> </a:t>
            </a:r>
            <a:r>
              <a:rPr lang="en-US" sz="1400" b="0" strike="noStrike" spc="-1" dirty="0" err="1">
                <a:solidFill>
                  <a:srgbClr val="002060"/>
                </a:solidFill>
                <a:latin typeface="Book Antiqua"/>
              </a:rPr>
              <a:t>rynku</a:t>
            </a:r>
            <a:r>
              <a:rPr lang="en-US" sz="1400" b="0" strike="noStrike" spc="-1" dirty="0">
                <a:solidFill>
                  <a:srgbClr val="002060"/>
                </a:solidFill>
                <a:latin typeface="Book Antiqua"/>
              </a:rPr>
              <a:t> </a:t>
            </a:r>
            <a:r>
              <a:rPr lang="en-US" sz="1400" b="0" strike="noStrike" spc="-1" dirty="0" err="1">
                <a:solidFill>
                  <a:srgbClr val="002060"/>
                </a:solidFill>
                <a:latin typeface="Book Antiqua"/>
              </a:rPr>
              <a:t>pracy</a:t>
            </a:r>
            <a:r>
              <a:rPr lang="en-US" sz="1400" b="0" strike="noStrike" spc="-1" dirty="0">
                <a:solidFill>
                  <a:srgbClr val="002060"/>
                </a:solidFill>
                <a:latin typeface="Book Antiqua"/>
              </a:rPr>
              <a:t>, </a:t>
            </a:r>
            <a:r>
              <a:rPr lang="en-US" sz="1400" b="0" strike="noStrike" spc="-1" dirty="0" err="1">
                <a:solidFill>
                  <a:srgbClr val="002060"/>
                </a:solidFill>
                <a:latin typeface="Book Antiqua"/>
              </a:rPr>
              <a:t>można</a:t>
            </a:r>
            <a:r>
              <a:rPr lang="en-US" sz="1400" b="0" strike="noStrike" spc="-1" dirty="0">
                <a:solidFill>
                  <a:srgbClr val="002060"/>
                </a:solidFill>
                <a:latin typeface="Book Antiqua"/>
              </a:rPr>
              <a:t> </a:t>
            </a:r>
            <a:r>
              <a:rPr lang="en-US" sz="1400" b="0" strike="noStrike" spc="-1" dirty="0" err="1">
                <a:solidFill>
                  <a:srgbClr val="002060"/>
                </a:solidFill>
                <a:latin typeface="Book Antiqua"/>
              </a:rPr>
              <a:t>zauważyć</a:t>
            </a:r>
            <a:r>
              <a:rPr lang="en-US" sz="1400" b="0" strike="noStrike" spc="-1" dirty="0">
                <a:solidFill>
                  <a:srgbClr val="002060"/>
                </a:solidFill>
                <a:latin typeface="Book Antiqua"/>
              </a:rPr>
              <a:t>, </a:t>
            </a:r>
            <a:r>
              <a:rPr lang="en-US" sz="1400" b="0" strike="noStrike" spc="-1" dirty="0" err="1">
                <a:solidFill>
                  <a:srgbClr val="002060"/>
                </a:solidFill>
                <a:latin typeface="Book Antiqua"/>
              </a:rPr>
              <a:t>że</a:t>
            </a:r>
            <a:r>
              <a:rPr lang="en-US" sz="1400" b="0" strike="noStrike" spc="-1" dirty="0">
                <a:solidFill>
                  <a:srgbClr val="002060"/>
                </a:solidFill>
                <a:latin typeface="Book Antiqua"/>
              </a:rPr>
              <a:t> </a:t>
            </a:r>
            <a:r>
              <a:rPr lang="en-US" sz="1400" b="0" strike="noStrike" spc="-1" dirty="0" err="1">
                <a:solidFill>
                  <a:srgbClr val="002060"/>
                </a:solidFill>
                <a:latin typeface="Book Antiqua"/>
              </a:rPr>
              <a:t>wśród</a:t>
            </a:r>
            <a:r>
              <a:rPr lang="en-US" sz="1400" b="0" strike="noStrike" spc="-1" dirty="0">
                <a:solidFill>
                  <a:srgbClr val="002060"/>
                </a:solidFill>
                <a:latin typeface="Book Antiqua"/>
              </a:rPr>
              <a:t> </a:t>
            </a:r>
            <a:r>
              <a:rPr lang="en-US" sz="1400" b="0" strike="noStrike" spc="-1" dirty="0" err="1">
                <a:solidFill>
                  <a:srgbClr val="002060"/>
                </a:solidFill>
                <a:latin typeface="Book Antiqua"/>
              </a:rPr>
              <a:t>zarejestrowanych</a:t>
            </a:r>
            <a:r>
              <a:rPr lang="en-US" sz="1400" b="0" strike="noStrike" spc="-1" dirty="0">
                <a:solidFill>
                  <a:srgbClr val="002060"/>
                </a:solidFill>
                <a:latin typeface="Book Antiqua"/>
              </a:rPr>
              <a:t> </a:t>
            </a:r>
            <a:r>
              <a:rPr lang="en-US" sz="1400" b="0" strike="noStrike" spc="-1" dirty="0" err="1">
                <a:solidFill>
                  <a:srgbClr val="002060"/>
                </a:solidFill>
                <a:latin typeface="Book Antiqua"/>
              </a:rPr>
              <a:t>kobiet</a:t>
            </a:r>
            <a:r>
              <a:rPr lang="en-US" sz="1400" b="0" strike="noStrike" spc="-1" dirty="0">
                <a:solidFill>
                  <a:srgbClr val="002060"/>
                </a:solidFill>
                <a:latin typeface="Book Antiqua"/>
              </a:rPr>
              <a:t> w </a:t>
            </a:r>
            <a:r>
              <a:rPr lang="en-US" sz="1400" b="0" strike="noStrike" spc="-1" dirty="0" err="1">
                <a:solidFill>
                  <a:srgbClr val="002060"/>
                </a:solidFill>
                <a:latin typeface="Book Antiqua"/>
              </a:rPr>
              <a:t>końcu</a:t>
            </a:r>
            <a:r>
              <a:rPr lang="en-US" sz="1400" b="0" strike="noStrike" spc="-1" dirty="0">
                <a:solidFill>
                  <a:srgbClr val="002060"/>
                </a:solidFill>
                <a:latin typeface="Book Antiqua"/>
              </a:rPr>
              <a:t> </a:t>
            </a:r>
            <a:r>
              <a:rPr lang="en-US" sz="1400" b="0" strike="noStrike" spc="-1" dirty="0" err="1">
                <a:solidFill>
                  <a:srgbClr val="002060"/>
                </a:solidFill>
                <a:latin typeface="Book Antiqua"/>
              </a:rPr>
              <a:t>grudnia</a:t>
            </a:r>
            <a:r>
              <a:rPr lang="en-US" sz="1400" b="0" strike="noStrike" spc="-1" dirty="0">
                <a:solidFill>
                  <a:srgbClr val="002060"/>
                </a:solidFill>
                <a:latin typeface="Book Antiqua"/>
              </a:rPr>
              <a:t> 2025r. </a:t>
            </a:r>
            <a:r>
              <a:rPr lang="en-US" sz="1400" b="0" strike="noStrike" spc="-1" dirty="0" err="1">
                <a:solidFill>
                  <a:srgbClr val="002060"/>
                </a:solidFill>
                <a:latin typeface="Book Antiqua"/>
              </a:rPr>
              <a:t>najliczniejszą</a:t>
            </a:r>
            <a:r>
              <a:rPr lang="en-US" sz="1400" b="0" strike="noStrike" spc="-1" dirty="0">
                <a:solidFill>
                  <a:srgbClr val="002060"/>
                </a:solidFill>
                <a:latin typeface="Book Antiqua"/>
              </a:rPr>
              <a:t> </a:t>
            </a:r>
            <a:r>
              <a:rPr lang="en-US" sz="1400" b="0" strike="noStrike" spc="-1" dirty="0" err="1">
                <a:solidFill>
                  <a:srgbClr val="002060"/>
                </a:solidFill>
                <a:latin typeface="Book Antiqua"/>
              </a:rPr>
              <a:t>grupę</a:t>
            </a:r>
            <a:r>
              <a:rPr lang="en-US" sz="1400" b="0" strike="noStrike" spc="-1" dirty="0">
                <a:solidFill>
                  <a:srgbClr val="002060"/>
                </a:solidFill>
                <a:latin typeface="Book Antiqua"/>
              </a:rPr>
              <a:t> </a:t>
            </a:r>
            <a:r>
              <a:rPr lang="en-US" sz="1400" b="0" strike="noStrike" spc="-1" dirty="0" err="1">
                <a:solidFill>
                  <a:srgbClr val="002060"/>
                </a:solidFill>
                <a:latin typeface="Book Antiqua"/>
              </a:rPr>
              <a:t>stanowiły</a:t>
            </a:r>
            <a:r>
              <a:rPr lang="en-US" sz="1400" b="0" strike="noStrike" spc="-1" dirty="0">
                <a:solidFill>
                  <a:srgbClr val="002060"/>
                </a:solidFill>
                <a:latin typeface="Book Antiqua"/>
              </a:rPr>
              <a:t> </a:t>
            </a:r>
            <a:r>
              <a:rPr lang="en-US" sz="1400" b="0" strike="noStrike" spc="-1" dirty="0" err="1">
                <a:solidFill>
                  <a:srgbClr val="002060"/>
                </a:solidFill>
                <a:latin typeface="Book Antiqua"/>
              </a:rPr>
              <a:t>osoby</a:t>
            </a:r>
            <a:r>
              <a:rPr lang="en-US" sz="1400" b="0" strike="noStrike" spc="-1" dirty="0">
                <a:solidFill>
                  <a:srgbClr val="002060"/>
                </a:solidFill>
                <a:latin typeface="Book Antiqua"/>
              </a:rPr>
              <a:t> </a:t>
            </a:r>
            <a:r>
              <a:rPr lang="en-US" sz="1400" b="0" strike="noStrike" spc="-1" dirty="0" err="1">
                <a:solidFill>
                  <a:srgbClr val="002060"/>
                </a:solidFill>
                <a:latin typeface="Book Antiqua"/>
              </a:rPr>
              <a:t>długotrwale</a:t>
            </a:r>
            <a:r>
              <a:rPr lang="en-US" sz="1400" b="0" strike="noStrike" spc="-1" dirty="0">
                <a:solidFill>
                  <a:srgbClr val="002060"/>
                </a:solidFill>
                <a:latin typeface="Book Antiqua"/>
              </a:rPr>
              <a:t> </a:t>
            </a:r>
            <a:r>
              <a:rPr lang="en-US" sz="1400" b="0" strike="noStrike" spc="-1" dirty="0" err="1">
                <a:solidFill>
                  <a:srgbClr val="002060"/>
                </a:solidFill>
                <a:latin typeface="Book Antiqua"/>
              </a:rPr>
              <a:t>bezrobotne</a:t>
            </a:r>
            <a:r>
              <a:rPr lang="en-US" sz="1400" b="0" strike="noStrike" spc="-1" dirty="0">
                <a:solidFill>
                  <a:srgbClr val="002060"/>
                </a:solidFill>
                <a:latin typeface="Book Antiqua"/>
              </a:rPr>
              <a:t> </a:t>
            </a:r>
            <a:r>
              <a:rPr lang="en-US" sz="1400" b="0" strike="noStrike" spc="-1" dirty="0" err="1">
                <a:solidFill>
                  <a:srgbClr val="002060"/>
                </a:solidFill>
                <a:latin typeface="Book Antiqua"/>
              </a:rPr>
              <a:t>oraz</a:t>
            </a:r>
            <a:r>
              <a:rPr lang="en-US" sz="1400" b="0" strike="noStrike" spc="-1" dirty="0">
                <a:solidFill>
                  <a:srgbClr val="002060"/>
                </a:solidFill>
                <a:latin typeface="Book Antiqua"/>
              </a:rPr>
              <a:t> </a:t>
            </a:r>
            <a:r>
              <a:rPr lang="en-US" sz="1400" b="0" strike="noStrike" spc="-1" dirty="0" err="1">
                <a:solidFill>
                  <a:srgbClr val="002060"/>
                </a:solidFill>
                <a:latin typeface="Book Antiqua"/>
              </a:rPr>
              <a:t>osoby</a:t>
            </a:r>
            <a:r>
              <a:rPr lang="en-US" sz="1400" b="0" strike="noStrike" spc="-1" dirty="0">
                <a:solidFill>
                  <a:srgbClr val="002060"/>
                </a:solidFill>
                <a:latin typeface="Book Antiqua"/>
              </a:rPr>
              <a:t> do 30 </a:t>
            </a:r>
            <a:r>
              <a:rPr lang="en-US" sz="1400" b="0" strike="noStrike" spc="-1" dirty="0" err="1">
                <a:solidFill>
                  <a:srgbClr val="002060"/>
                </a:solidFill>
                <a:latin typeface="Book Antiqua"/>
              </a:rPr>
              <a:t>roku</a:t>
            </a:r>
            <a:r>
              <a:rPr lang="en-US" sz="1400" b="0" strike="noStrike" spc="-1" dirty="0">
                <a:solidFill>
                  <a:srgbClr val="002060"/>
                </a:solidFill>
                <a:latin typeface="Book Antiqua"/>
              </a:rPr>
              <a:t> </a:t>
            </a:r>
            <a:r>
              <a:rPr lang="en-US" sz="1400" b="0" strike="noStrike" spc="-1" dirty="0" err="1">
                <a:solidFill>
                  <a:srgbClr val="002060"/>
                </a:solidFill>
                <a:latin typeface="Book Antiqua"/>
              </a:rPr>
              <a:t>życia</a:t>
            </a:r>
            <a:r>
              <a:rPr lang="en-US" sz="1400" b="0" strike="noStrike" spc="-1" dirty="0">
                <a:solidFill>
                  <a:srgbClr val="002060"/>
                </a:solidFill>
                <a:latin typeface="Book Antiqua"/>
              </a:rPr>
              <a:t>.</a:t>
            </a:r>
            <a:endParaRPr lang="en-US" sz="1400" b="0" strike="noStrike" spc="-1" dirty="0">
              <a:solidFill>
                <a:srgbClr val="000000"/>
              </a:solidFill>
              <a:latin typeface="Calibri"/>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 name="Wykres 14"/>
          <p:cNvGraphicFramePr/>
          <p:nvPr/>
        </p:nvGraphicFramePr>
        <p:xfrm>
          <a:off x="827640" y="404640"/>
          <a:ext cx="7920360" cy="4968360"/>
        </p:xfrm>
        <a:graphic>
          <a:graphicData uri="http://schemas.openxmlformats.org/drawingml/2006/chart">
            <c:chart xmlns:c="http://schemas.openxmlformats.org/drawingml/2006/chart" xmlns:r="http://schemas.openxmlformats.org/officeDocument/2006/relationships" r:id="rId3"/>
          </a:graphicData>
        </a:graphic>
      </p:graphicFrame>
      <p:sp>
        <p:nvSpPr>
          <p:cNvPr id="234" name="CustomShape 1"/>
          <p:cNvSpPr/>
          <p:nvPr/>
        </p:nvSpPr>
        <p:spPr>
          <a:xfrm>
            <a:off x="179640" y="5667270"/>
            <a:ext cx="8568720" cy="78609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600" b="1" strike="noStrike" spc="-1" dirty="0">
                <a:solidFill>
                  <a:srgbClr val="002060"/>
                </a:solidFill>
                <a:latin typeface="Book Antiqua" panose="02040602050305030304" pitchFamily="18" charset="0"/>
              </a:rPr>
              <a:t>Znaczną część osób bezrobotnych  stanowiły osoby długotrwale bezrobotne oraz osoby do 30 r ż, ich odsetek na koniec roku wynosił odpowiednio 38% i 30%.    </a:t>
            </a:r>
            <a:endParaRPr lang="pl-PL" sz="1600" b="1" strike="noStrike" spc="-1" dirty="0">
              <a:latin typeface="Book Antiqua" panose="02040602050305030304" pitchFamily="18" charset="0"/>
            </a:endParaRPr>
          </a:p>
          <a:p>
            <a:pPr algn="just">
              <a:lnSpc>
                <a:spcPct val="100000"/>
              </a:lnSpc>
            </a:pPr>
            <a:endParaRPr lang="pl-PL" sz="16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 name="Wykres 6"/>
          <p:cNvGraphicFramePr/>
          <p:nvPr>
            <p:extLst>
              <p:ext uri="{D42A27DB-BD31-4B8C-83A1-F6EECF244321}">
                <p14:modId xmlns:p14="http://schemas.microsoft.com/office/powerpoint/2010/main" val="2613205534"/>
              </p:ext>
            </p:extLst>
          </p:nvPr>
        </p:nvGraphicFramePr>
        <p:xfrm>
          <a:off x="827640" y="956880"/>
          <a:ext cx="7632360" cy="4128120"/>
        </p:xfrm>
        <a:graphic>
          <a:graphicData uri="http://schemas.openxmlformats.org/drawingml/2006/chart">
            <c:chart xmlns:c="http://schemas.openxmlformats.org/drawingml/2006/chart" xmlns:r="http://schemas.openxmlformats.org/officeDocument/2006/relationships" r:id="rId2"/>
          </a:graphicData>
        </a:graphic>
      </p:graphicFrame>
      <p:sp>
        <p:nvSpPr>
          <p:cNvPr id="236" name="CustomShape 1"/>
          <p:cNvSpPr/>
          <p:nvPr/>
        </p:nvSpPr>
        <p:spPr>
          <a:xfrm>
            <a:off x="251640" y="5316480"/>
            <a:ext cx="8208720" cy="57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pl-PL" sz="1600" b="0" strike="noStrike" spc="-1" dirty="0">
                <a:solidFill>
                  <a:srgbClr val="002060"/>
                </a:solidFill>
                <a:latin typeface="Book Antiqua"/>
              </a:rPr>
              <a:t>Najliczniejszą grupę bezrobotnych stanowiły i nadal stanowią osoby posiadające wykształcenie gimnazjalne i niższe (32%) oraz zasadnicze zawodowe (30%).</a:t>
            </a:r>
            <a:endParaRPr lang="pl-PL" sz="16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 name="Wykres 3"/>
          <p:cNvGraphicFramePr/>
          <p:nvPr>
            <p:extLst>
              <p:ext uri="{D42A27DB-BD31-4B8C-83A1-F6EECF244321}">
                <p14:modId xmlns:p14="http://schemas.microsoft.com/office/powerpoint/2010/main" val="305194629"/>
              </p:ext>
            </p:extLst>
          </p:nvPr>
        </p:nvGraphicFramePr>
        <p:xfrm>
          <a:off x="503640" y="836640"/>
          <a:ext cx="8460720" cy="4248000"/>
        </p:xfrm>
        <a:graphic>
          <a:graphicData uri="http://schemas.openxmlformats.org/drawingml/2006/chart">
            <c:chart xmlns:c="http://schemas.openxmlformats.org/drawingml/2006/chart" xmlns:r="http://schemas.openxmlformats.org/officeDocument/2006/relationships" r:id="rId2"/>
          </a:graphicData>
        </a:graphic>
      </p:graphicFrame>
      <p:sp>
        <p:nvSpPr>
          <p:cNvPr id="238" name="CustomShape 1"/>
          <p:cNvSpPr/>
          <p:nvPr/>
        </p:nvSpPr>
        <p:spPr>
          <a:xfrm>
            <a:off x="503640" y="5373360"/>
            <a:ext cx="8064360" cy="1063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pl-PL" sz="1600" strike="noStrike" spc="-1" dirty="0">
                <a:solidFill>
                  <a:srgbClr val="002060"/>
                </a:solidFill>
                <a:latin typeface="Book Antiqua"/>
              </a:rPr>
              <a:t>Porównując do roku poprzedniego strukturę bezrobotnych według wieku, odnotowano zmianę, wśród najliczniejszej grupy jaką w 2024r stanowiły osoby w przedziale wiekowym 25-34 oraz 45-54, natomiast w roku 2025r. najliczniejszą grupą były osoby w wieku 35-44 oraz 25-34.</a:t>
            </a:r>
            <a:endParaRPr lang="pl-PL" sz="160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 name="Wykres 3"/>
          <p:cNvGraphicFramePr/>
          <p:nvPr>
            <p:extLst>
              <p:ext uri="{D42A27DB-BD31-4B8C-83A1-F6EECF244321}">
                <p14:modId xmlns:p14="http://schemas.microsoft.com/office/powerpoint/2010/main" val="1277568752"/>
              </p:ext>
            </p:extLst>
          </p:nvPr>
        </p:nvGraphicFramePr>
        <p:xfrm>
          <a:off x="611640" y="169920"/>
          <a:ext cx="7992360" cy="5202720"/>
        </p:xfrm>
        <a:graphic>
          <a:graphicData uri="http://schemas.openxmlformats.org/drawingml/2006/chart">
            <c:chart xmlns:c="http://schemas.openxmlformats.org/drawingml/2006/chart" xmlns:r="http://schemas.openxmlformats.org/officeDocument/2006/relationships" r:id="rId2"/>
          </a:graphicData>
        </a:graphic>
      </p:graphicFrame>
      <p:sp>
        <p:nvSpPr>
          <p:cNvPr id="240" name="CustomShape 1"/>
          <p:cNvSpPr/>
          <p:nvPr/>
        </p:nvSpPr>
        <p:spPr>
          <a:xfrm>
            <a:off x="179640" y="5445360"/>
            <a:ext cx="8424720" cy="729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600" b="0" strike="noStrike" spc="-1" dirty="0">
                <a:solidFill>
                  <a:srgbClr val="002060"/>
                </a:solidFill>
                <a:latin typeface="Book Antiqua"/>
              </a:rPr>
              <a:t>Analiza danych wykazała, że w 2025r. największy odsetek osób bezrobotnych stanowiły osoby pozostające bez pracy przez okres od 6 do 12 miesięcy tj.23%-168 osoby. Znacząco zwiększyła się ilość bezrobotnych w przedziale 12-24miesięcy. </a:t>
            </a:r>
            <a:endParaRPr lang="pl-PL" sz="16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 name="Wykres 3"/>
          <p:cNvGraphicFramePr/>
          <p:nvPr>
            <p:extLst>
              <p:ext uri="{D42A27DB-BD31-4B8C-83A1-F6EECF244321}">
                <p14:modId xmlns:p14="http://schemas.microsoft.com/office/powerpoint/2010/main" val="1213434542"/>
              </p:ext>
            </p:extLst>
          </p:nvPr>
        </p:nvGraphicFramePr>
        <p:xfrm>
          <a:off x="539640" y="548640"/>
          <a:ext cx="7992360" cy="5328360"/>
        </p:xfrm>
        <a:graphic>
          <a:graphicData uri="http://schemas.openxmlformats.org/drawingml/2006/chart">
            <c:chart xmlns:c="http://schemas.openxmlformats.org/drawingml/2006/chart" xmlns:r="http://schemas.openxmlformats.org/officeDocument/2006/relationships" r:id="rId2"/>
          </a:graphicData>
        </a:graphic>
      </p:graphicFrame>
      <p:sp>
        <p:nvSpPr>
          <p:cNvPr id="242" name="CustomShape 1"/>
          <p:cNvSpPr/>
          <p:nvPr/>
        </p:nvSpPr>
        <p:spPr>
          <a:xfrm>
            <a:off x="539640" y="5733360"/>
            <a:ext cx="8136720" cy="759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endParaRPr lang="pl-PL" sz="1800" b="0" strike="noStrike" spc="-1" dirty="0">
              <a:latin typeface="Arial"/>
            </a:endParaRPr>
          </a:p>
          <a:p>
            <a:pPr>
              <a:lnSpc>
                <a:spcPct val="100000"/>
              </a:lnSpc>
            </a:pPr>
            <a:r>
              <a:rPr lang="pl-PL" sz="1600" b="0" strike="noStrike" spc="-1" dirty="0">
                <a:solidFill>
                  <a:srgbClr val="000000"/>
                </a:solidFill>
                <a:latin typeface="Book Antiqua"/>
              </a:rPr>
              <a:t>W 2025.  w wyniku kontaktów bezpośrednich, telefonicznych i drogą elektroniczną  tut. Urząd pozyskał  </a:t>
            </a:r>
            <a:r>
              <a:rPr lang="pl-PL" sz="1600" b="1" strike="noStrike" spc="-1" dirty="0">
                <a:solidFill>
                  <a:srgbClr val="000000"/>
                </a:solidFill>
                <a:latin typeface="Book Antiqua"/>
              </a:rPr>
              <a:t>364</a:t>
            </a:r>
            <a:r>
              <a:rPr lang="pl-PL" sz="1600" b="0" strike="noStrike" spc="-1" dirty="0">
                <a:solidFill>
                  <a:srgbClr val="000000"/>
                </a:solidFill>
                <a:latin typeface="Book Antiqua"/>
              </a:rPr>
              <a:t> ofert pracy.  </a:t>
            </a:r>
            <a:endParaRPr lang="pl-PL" sz="16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 name="CustomShape 1"/>
          <p:cNvSpPr/>
          <p:nvPr/>
        </p:nvSpPr>
        <p:spPr>
          <a:xfrm>
            <a:off x="287640" y="260640"/>
            <a:ext cx="8568720" cy="3956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400" b="0" strike="noStrike" spc="-1" dirty="0">
                <a:solidFill>
                  <a:srgbClr val="000000"/>
                </a:solidFill>
                <a:latin typeface="Book Antiqua"/>
              </a:rPr>
              <a:t>W obowiązującym w 2025r systemie prawnym funkcjonowały cztery procedury legalizacji zatrudnienia cudzoziemców:</a:t>
            </a:r>
            <a:endParaRPr lang="pl-PL" sz="1400" b="0" strike="noStrike" spc="-1" dirty="0">
              <a:latin typeface="Arial"/>
            </a:endParaRPr>
          </a:p>
          <a:p>
            <a:pPr marL="285840" indent="-285480" algn="just">
              <a:lnSpc>
                <a:spcPct val="100000"/>
              </a:lnSpc>
              <a:buClr>
                <a:srgbClr val="000000"/>
              </a:buClr>
              <a:buFont typeface="Arial"/>
              <a:buChar char="•"/>
            </a:pPr>
            <a:r>
              <a:rPr lang="pl-PL" sz="1400" b="0" strike="noStrike" spc="-1" dirty="0">
                <a:solidFill>
                  <a:srgbClr val="000000"/>
                </a:solidFill>
                <a:latin typeface="Book Antiqua"/>
              </a:rPr>
              <a:t>Zezwolenie na pracę cudzoziemca- wydawane  przez Wojewodę, w oparciu o informację starosty o braku możliwości zaspokojenia potrzeb kadrowych pracodawcy;</a:t>
            </a:r>
            <a:endParaRPr lang="pl-PL" sz="1400" b="0" strike="noStrike" spc="-1" dirty="0">
              <a:latin typeface="Arial"/>
            </a:endParaRPr>
          </a:p>
          <a:p>
            <a:pPr marL="285840" indent="-285480" algn="just">
              <a:lnSpc>
                <a:spcPct val="100000"/>
              </a:lnSpc>
              <a:buClr>
                <a:srgbClr val="000000"/>
              </a:buClr>
              <a:buFont typeface="Arial"/>
              <a:buChar char="•"/>
            </a:pPr>
            <a:r>
              <a:rPr lang="pl-PL" sz="1400" b="0" strike="noStrike" spc="-1" dirty="0">
                <a:solidFill>
                  <a:srgbClr val="000000"/>
                </a:solidFill>
                <a:latin typeface="Book Antiqua"/>
              </a:rPr>
              <a:t>Zezwolenie na pracę sezonową -określoną poprzez podklasy działalności  według Polskiej Klasyfikacji Działalności zawarte w rozporządzeniu </a:t>
            </a:r>
            <a:r>
              <a:rPr lang="pl-PL" sz="1400" b="0" strike="noStrike" spc="-1" dirty="0" err="1">
                <a:solidFill>
                  <a:srgbClr val="000000"/>
                </a:solidFill>
                <a:latin typeface="Book Antiqua"/>
              </a:rPr>
              <a:t>MRPiPS</a:t>
            </a:r>
            <a:r>
              <a:rPr lang="pl-PL" sz="1400" b="0" strike="noStrike" spc="-1" dirty="0">
                <a:solidFill>
                  <a:srgbClr val="000000"/>
                </a:solidFill>
                <a:latin typeface="Book Antiqua"/>
              </a:rPr>
              <a:t>, wydaje Starosta  na okres do 9 miesięcy w roku;</a:t>
            </a:r>
            <a:endParaRPr lang="pl-PL" sz="1400" b="0" strike="noStrike" spc="-1" dirty="0">
              <a:latin typeface="Arial"/>
            </a:endParaRPr>
          </a:p>
          <a:p>
            <a:pPr marL="285840" indent="-285480" algn="just">
              <a:lnSpc>
                <a:spcPct val="100000"/>
              </a:lnSpc>
              <a:buClr>
                <a:srgbClr val="000000"/>
              </a:buClr>
              <a:buFont typeface="Arial"/>
              <a:buChar char="•"/>
            </a:pPr>
            <a:r>
              <a:rPr lang="pl-PL" sz="1400" b="1" strike="noStrike" spc="-1" dirty="0">
                <a:solidFill>
                  <a:srgbClr val="000000"/>
                </a:solidFill>
                <a:latin typeface="Book Antiqua"/>
              </a:rPr>
              <a:t>oświadczeń o powierzeniu wykonywania pracy cudzoziemcow</a:t>
            </a:r>
            <a:r>
              <a:rPr lang="pl-PL" sz="1400" b="0" strike="noStrike" spc="-1" dirty="0">
                <a:solidFill>
                  <a:srgbClr val="000000"/>
                </a:solidFill>
                <a:latin typeface="Book Antiqua"/>
              </a:rPr>
              <a:t>i- pochodzącemu z jednego z  państw tj. Białoruś,  Ukraina, Mołdawia, Gruzja, Armenia – pozwala ono uzyskać zgodę na wykonywanie pracy- bez konieczności uzyskania zezwolenia na pracę na okres  do 24 miesięcy, warunkiem skorzystania z procedury uproszczonej jest otrzymanie przez pracodawcę wpisu oświadczenia o powierzeniu wykonywania pracy cudzoziemcowi do ewidencji  oświadczeń w powiatowym urzędzie pracy;</a:t>
            </a:r>
            <a:endParaRPr lang="pl-PL" sz="1400" b="0" strike="noStrike" spc="-1" dirty="0">
              <a:latin typeface="Arial"/>
            </a:endParaRPr>
          </a:p>
          <a:p>
            <a:pPr marL="285840" indent="-285480" algn="just">
              <a:lnSpc>
                <a:spcPct val="100000"/>
              </a:lnSpc>
              <a:buClr>
                <a:srgbClr val="000000"/>
              </a:buClr>
              <a:buFont typeface="Arial"/>
              <a:buChar char="•"/>
            </a:pPr>
            <a:r>
              <a:rPr lang="pl-PL" sz="1400" b="0" strike="noStrike" spc="-1" dirty="0">
                <a:solidFill>
                  <a:srgbClr val="000000"/>
                </a:solidFill>
                <a:latin typeface="Book Antiqua"/>
              </a:rPr>
              <a:t>Powiadomienie o powierzeniu wykonywania pracy obywateli Ukrainy- p</a:t>
            </a:r>
            <a:r>
              <a:rPr lang="pl-PL" sz="1400" b="1" strike="noStrike" spc="-1" dirty="0">
                <a:solidFill>
                  <a:srgbClr val="000000"/>
                </a:solidFill>
                <a:latin typeface="Book Antiqua"/>
              </a:rPr>
              <a:t>o stronie pracodawcy jest obowiązek zgłoszenia faktu podjęcia pracy przez obywatela Ukrainy</a:t>
            </a:r>
            <a:r>
              <a:rPr lang="pl-PL" sz="1400" b="0" strike="noStrike" spc="-1" dirty="0">
                <a:solidFill>
                  <a:srgbClr val="000000"/>
                </a:solidFill>
                <a:latin typeface="Book Antiqua"/>
              </a:rPr>
              <a:t> korzystającego ze swobodnego dostępu do rynku pracy ,poprzez system teleinformatyczny </a:t>
            </a:r>
            <a:r>
              <a:rPr lang="pl-PL" sz="1400" b="1" strike="noStrike" spc="-1" dirty="0">
                <a:solidFill>
                  <a:srgbClr val="000000"/>
                </a:solidFill>
                <a:latin typeface="Book Antiqua"/>
              </a:rPr>
              <a:t>praca.gov.pl</a:t>
            </a:r>
            <a:r>
              <a:rPr lang="pl-PL" sz="1400" b="0" strike="noStrike" spc="-1" dirty="0">
                <a:solidFill>
                  <a:srgbClr val="000000"/>
                </a:solidFill>
                <a:latin typeface="Book Antiqua"/>
              </a:rPr>
              <a:t> </a:t>
            </a:r>
            <a:r>
              <a:rPr lang="pl-PL" sz="1400" b="1" strike="noStrike" spc="-1" dirty="0">
                <a:solidFill>
                  <a:srgbClr val="000000"/>
                </a:solidFill>
                <a:latin typeface="Book Antiqua"/>
              </a:rPr>
              <a:t>w ciągu 7 dni</a:t>
            </a:r>
            <a:r>
              <a:rPr lang="pl-PL" sz="1400" b="0" strike="noStrike" spc="-1" dirty="0">
                <a:solidFill>
                  <a:srgbClr val="000000"/>
                </a:solidFill>
                <a:latin typeface="Book Antiqua"/>
              </a:rPr>
              <a:t> od podjęcia pracy właściwy powiatowy urząd pracy.</a:t>
            </a: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p:txBody>
      </p:sp>
      <p:graphicFrame>
        <p:nvGraphicFramePr>
          <p:cNvPr id="244" name="Table 2"/>
          <p:cNvGraphicFramePr/>
          <p:nvPr/>
        </p:nvGraphicFramePr>
        <p:xfrm>
          <a:off x="899640" y="4123800"/>
          <a:ext cx="6720120" cy="2286120"/>
        </p:xfrm>
        <a:graphic>
          <a:graphicData uri="http://schemas.openxmlformats.org/drawingml/2006/table">
            <a:tbl>
              <a:tblPr/>
              <a:tblGrid>
                <a:gridCol w="3359880">
                  <a:extLst>
                    <a:ext uri="{9D8B030D-6E8A-4147-A177-3AD203B41FA5}">
                      <a16:colId xmlns:a16="http://schemas.microsoft.com/office/drawing/2014/main" val="20000"/>
                    </a:ext>
                  </a:extLst>
                </a:gridCol>
                <a:gridCol w="3360240">
                  <a:extLst>
                    <a:ext uri="{9D8B030D-6E8A-4147-A177-3AD203B41FA5}">
                      <a16:colId xmlns:a16="http://schemas.microsoft.com/office/drawing/2014/main" val="20001"/>
                    </a:ext>
                  </a:extLst>
                </a:gridCol>
              </a:tblGrid>
              <a:tr h="731160">
                <a:tc>
                  <a:txBody>
                    <a:bodyPr/>
                    <a:lstStyle/>
                    <a:p>
                      <a:pPr>
                        <a:lnSpc>
                          <a:spcPct val="100000"/>
                        </a:lnSpc>
                      </a:pPr>
                      <a:r>
                        <a:rPr lang="pl-PL" sz="1400" b="1" strike="noStrike" spc="-1">
                          <a:solidFill>
                            <a:srgbClr val="000000"/>
                          </a:solidFill>
                          <a:latin typeface="Book Antiqua"/>
                        </a:rPr>
                        <a:t>OŚWIADCZENIA O POWIERZENIU</a:t>
                      </a:r>
                      <a:endParaRPr lang="pl-PL" sz="1400" b="0" strike="noStrike" spc="-1">
                        <a:latin typeface="Arial"/>
                      </a:endParaRPr>
                    </a:p>
                    <a:p>
                      <a:pPr>
                        <a:lnSpc>
                          <a:spcPct val="100000"/>
                        </a:lnSpc>
                      </a:pPr>
                      <a:r>
                        <a:rPr lang="pl-PL" sz="1400" b="1" strike="noStrike" spc="-1">
                          <a:solidFill>
                            <a:srgbClr val="000000"/>
                          </a:solidFill>
                          <a:latin typeface="Book Antiqua"/>
                        </a:rPr>
                        <a:t>WYKONYWANIA PRACY CUDZOZIEMCOWI</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F0F0F0"/>
                    </a:solidFill>
                  </a:tcPr>
                </a:tc>
                <a:tc>
                  <a:txBody>
                    <a:bodyPr/>
                    <a:lstStyle/>
                    <a:p>
                      <a:pPr algn="ctr">
                        <a:lnSpc>
                          <a:spcPct val="100000"/>
                        </a:lnSpc>
                      </a:pPr>
                      <a:endParaRPr lang="pl-PL" sz="1800" b="0" strike="noStrike" spc="-1">
                        <a:latin typeface="Arial"/>
                      </a:endParaRPr>
                    </a:p>
                    <a:p>
                      <a:pPr algn="ctr">
                        <a:lnSpc>
                          <a:spcPct val="100000"/>
                        </a:lnSpc>
                      </a:pPr>
                      <a:r>
                        <a:rPr lang="pl-PL" sz="1400" b="1" strike="noStrike" spc="-1">
                          <a:solidFill>
                            <a:srgbClr val="000000"/>
                          </a:solidFill>
                          <a:latin typeface="Book Antiqua"/>
                        </a:rPr>
                        <a:t>169</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F0F0F0"/>
                    </a:solidFill>
                  </a:tcPr>
                </a:tc>
                <a:extLst>
                  <a:ext uri="{0D108BD9-81ED-4DB2-BD59-A6C34878D82A}">
                    <a16:rowId xmlns:a16="http://schemas.microsoft.com/office/drawing/2014/main" val="10000"/>
                  </a:ext>
                </a:extLst>
              </a:tr>
              <a:tr h="518040">
                <a:tc>
                  <a:txBody>
                    <a:bodyPr/>
                    <a:lstStyle/>
                    <a:p>
                      <a:pPr>
                        <a:lnSpc>
                          <a:spcPct val="100000"/>
                        </a:lnSpc>
                      </a:pPr>
                      <a:r>
                        <a:rPr lang="pl-PL" sz="1400" b="1" strike="noStrike" spc="-1">
                          <a:solidFill>
                            <a:srgbClr val="000000"/>
                          </a:solidFill>
                          <a:latin typeface="Book Antiqua"/>
                        </a:rPr>
                        <a:t>ZEZWOLENIE NA PRACĘ SEZONOWĄ</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E0E0E0"/>
                    </a:solidFill>
                  </a:tcPr>
                </a:tc>
                <a:tc>
                  <a:txBody>
                    <a:bodyPr/>
                    <a:lstStyle/>
                    <a:p>
                      <a:pPr algn="ctr">
                        <a:lnSpc>
                          <a:spcPct val="100000"/>
                        </a:lnSpc>
                      </a:pPr>
                      <a:r>
                        <a:rPr lang="pl-PL" sz="1400" b="1" strike="noStrike" spc="-1">
                          <a:solidFill>
                            <a:srgbClr val="000000"/>
                          </a:solidFill>
                          <a:latin typeface="Book Antiqua"/>
                        </a:rPr>
                        <a:t>18</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E0E0E0"/>
                    </a:solidFill>
                  </a:tcPr>
                </a:tc>
                <a:extLst>
                  <a:ext uri="{0D108BD9-81ED-4DB2-BD59-A6C34878D82A}">
                    <a16:rowId xmlns:a16="http://schemas.microsoft.com/office/drawing/2014/main" val="10001"/>
                  </a:ext>
                </a:extLst>
              </a:tr>
              <a:tr h="304920">
                <a:tc>
                  <a:txBody>
                    <a:bodyPr/>
                    <a:lstStyle/>
                    <a:p>
                      <a:pPr>
                        <a:lnSpc>
                          <a:spcPct val="100000"/>
                        </a:lnSpc>
                      </a:pPr>
                      <a:r>
                        <a:rPr lang="pl-PL" sz="1400" b="1" strike="noStrike" spc="-1">
                          <a:solidFill>
                            <a:srgbClr val="000000"/>
                          </a:solidFill>
                          <a:latin typeface="Book Antiqua"/>
                        </a:rPr>
                        <a:t>INFORMACJA STAROSTY</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F0F0F0"/>
                    </a:solidFill>
                  </a:tcPr>
                </a:tc>
                <a:tc>
                  <a:txBody>
                    <a:bodyPr/>
                    <a:lstStyle/>
                    <a:p>
                      <a:pPr algn="ctr">
                        <a:lnSpc>
                          <a:spcPct val="100000"/>
                        </a:lnSpc>
                      </a:pPr>
                      <a:r>
                        <a:rPr lang="pl-PL" sz="1400" b="1" strike="noStrike" spc="-1">
                          <a:solidFill>
                            <a:srgbClr val="000000"/>
                          </a:solidFill>
                          <a:latin typeface="Book Antiqua"/>
                        </a:rPr>
                        <a:t>6</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F0F0F0"/>
                    </a:solidFill>
                  </a:tcPr>
                </a:tc>
                <a:extLst>
                  <a:ext uri="{0D108BD9-81ED-4DB2-BD59-A6C34878D82A}">
                    <a16:rowId xmlns:a16="http://schemas.microsoft.com/office/drawing/2014/main" val="10002"/>
                  </a:ext>
                </a:extLst>
              </a:tr>
              <a:tr h="731160">
                <a:tc>
                  <a:txBody>
                    <a:bodyPr/>
                    <a:lstStyle/>
                    <a:p>
                      <a:pPr>
                        <a:lnSpc>
                          <a:spcPct val="100000"/>
                        </a:lnSpc>
                      </a:pPr>
                      <a:r>
                        <a:rPr lang="pl-PL" sz="1400" b="1" strike="noStrike" spc="-1">
                          <a:solidFill>
                            <a:srgbClr val="000000"/>
                          </a:solidFill>
                          <a:latin typeface="Book Antiqua"/>
                        </a:rPr>
                        <a:t>POWIADOMIENIE O POWIERZENIU WYKONYWANIA PRACY OBYWATELI UKRAINY</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E0E0E0"/>
                    </a:solidFill>
                  </a:tcPr>
                </a:tc>
                <a:tc>
                  <a:txBody>
                    <a:bodyPr/>
                    <a:lstStyle/>
                    <a:p>
                      <a:pPr algn="ctr">
                        <a:lnSpc>
                          <a:spcPct val="100000"/>
                        </a:lnSpc>
                      </a:pPr>
                      <a:r>
                        <a:rPr lang="pl-PL" sz="1400" b="1" strike="noStrike" spc="-1">
                          <a:solidFill>
                            <a:srgbClr val="000000"/>
                          </a:solidFill>
                          <a:latin typeface="Book Antiqua"/>
                        </a:rPr>
                        <a:t>302</a:t>
                      </a:r>
                      <a:endParaRPr lang="pl-PL" sz="1400" b="0" strike="noStrike" spc="-1">
                        <a:latin typeface="Arial"/>
                      </a:endParaRPr>
                    </a:p>
                  </a:txBody>
                  <a:tcPr>
                    <a:lnL w="12240">
                      <a:solidFill>
                        <a:srgbClr val="A5A5A5"/>
                      </a:solidFill>
                    </a:lnL>
                    <a:lnR w="12240">
                      <a:solidFill>
                        <a:srgbClr val="A5A5A5"/>
                      </a:solidFill>
                    </a:lnR>
                    <a:lnT w="12240">
                      <a:solidFill>
                        <a:srgbClr val="A5A5A5"/>
                      </a:solidFill>
                    </a:lnT>
                    <a:lnB w="12240">
                      <a:solidFill>
                        <a:srgbClr val="A5A5A5"/>
                      </a:solidFill>
                    </a:lnB>
                    <a:solidFill>
                      <a:srgbClr val="E0E0E0"/>
                    </a:solidFill>
                  </a:tcPr>
                </a:tc>
                <a:extLst>
                  <a:ext uri="{0D108BD9-81ED-4DB2-BD59-A6C34878D82A}">
                    <a16:rowId xmlns:a16="http://schemas.microsoft.com/office/drawing/2014/main" val="10003"/>
                  </a:ext>
                </a:extLst>
              </a:tr>
            </a:tbl>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TextShape 1"/>
          <p:cNvSpPr txBox="1"/>
          <p:nvPr/>
        </p:nvSpPr>
        <p:spPr>
          <a:xfrm>
            <a:off x="630000" y="620640"/>
            <a:ext cx="2948760" cy="575640"/>
          </a:xfrm>
          <a:prstGeom prst="rect">
            <a:avLst/>
          </a:prstGeom>
          <a:noFill/>
          <a:ln>
            <a:noFill/>
          </a:ln>
        </p:spPr>
        <p:txBody>
          <a:bodyPr anchor="b">
            <a:normAutofit/>
          </a:bodyPr>
          <a:lstStyle/>
          <a:p>
            <a:pPr>
              <a:lnSpc>
                <a:spcPct val="100000"/>
              </a:lnSpc>
            </a:pPr>
            <a:r>
              <a:rPr lang="en-US" sz="1800" b="1" strike="noStrike" spc="-1">
                <a:solidFill>
                  <a:srgbClr val="000000"/>
                </a:solidFill>
                <a:latin typeface="Book Antiqua"/>
              </a:rPr>
              <a:t>Usługi EURES</a:t>
            </a:r>
            <a:endParaRPr lang="en-US" sz="1800" b="0" strike="noStrike" spc="-1">
              <a:solidFill>
                <a:srgbClr val="000000"/>
              </a:solidFill>
              <a:latin typeface="Calibri"/>
            </a:endParaRPr>
          </a:p>
        </p:txBody>
      </p:sp>
      <p:graphicFrame>
        <p:nvGraphicFramePr>
          <p:cNvPr id="246" name="Table 2"/>
          <p:cNvGraphicFramePr/>
          <p:nvPr/>
        </p:nvGraphicFramePr>
        <p:xfrm>
          <a:off x="4500000" y="1484640"/>
          <a:ext cx="4016520" cy="2736000"/>
        </p:xfrm>
        <a:graphic>
          <a:graphicData uri="http://schemas.openxmlformats.org/drawingml/2006/table">
            <a:tbl>
              <a:tblPr/>
              <a:tblGrid>
                <a:gridCol w="3024000">
                  <a:extLst>
                    <a:ext uri="{9D8B030D-6E8A-4147-A177-3AD203B41FA5}">
                      <a16:colId xmlns:a16="http://schemas.microsoft.com/office/drawing/2014/main" val="20000"/>
                    </a:ext>
                  </a:extLst>
                </a:gridCol>
                <a:gridCol w="992520">
                  <a:extLst>
                    <a:ext uri="{9D8B030D-6E8A-4147-A177-3AD203B41FA5}">
                      <a16:colId xmlns:a16="http://schemas.microsoft.com/office/drawing/2014/main" val="20001"/>
                    </a:ext>
                  </a:extLst>
                </a:gridCol>
              </a:tblGrid>
              <a:tr h="911880">
                <a:tc>
                  <a:txBody>
                    <a:bodyPr/>
                    <a:lstStyle/>
                    <a:p>
                      <a:pPr>
                        <a:lnSpc>
                          <a:spcPct val="100000"/>
                        </a:lnSpc>
                      </a:pPr>
                      <a:r>
                        <a:rPr lang="pl-PL" sz="1400" b="1" strike="noStrike" spc="-1">
                          <a:solidFill>
                            <a:srgbClr val="000000"/>
                          </a:solidFill>
                          <a:latin typeface="Book Antiqua"/>
                        </a:rPr>
                        <a:t>POSZUKIWANIE PRACY</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41</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0"/>
                  </a:ext>
                </a:extLst>
              </a:tr>
              <a:tr h="911880">
                <a:tc>
                  <a:txBody>
                    <a:bodyPr/>
                    <a:lstStyle/>
                    <a:p>
                      <a:pPr>
                        <a:lnSpc>
                          <a:spcPct val="100000"/>
                        </a:lnSpc>
                      </a:pPr>
                      <a:r>
                        <a:rPr lang="pl-PL" sz="1400" b="1" strike="noStrike" spc="-1">
                          <a:solidFill>
                            <a:srgbClr val="000000"/>
                          </a:solidFill>
                          <a:latin typeface="Book Antiqua"/>
                        </a:rPr>
                        <a:t>INFORMACJE OGÓLNE DOTYCZĄCE WYJAZDÓW ZA GRANICĘ</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41</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1"/>
                  </a:ext>
                </a:extLst>
              </a:tr>
              <a:tr h="912240">
                <a:tc>
                  <a:txBody>
                    <a:bodyPr/>
                    <a:lstStyle/>
                    <a:p>
                      <a:pPr>
                        <a:lnSpc>
                          <a:spcPct val="100000"/>
                        </a:lnSpc>
                      </a:pPr>
                      <a:r>
                        <a:rPr lang="pl-PL" sz="1400" b="1" strike="noStrike" spc="-1">
                          <a:solidFill>
                            <a:srgbClr val="000000"/>
                          </a:solidFill>
                          <a:latin typeface="Book Antiqua"/>
                        </a:rPr>
                        <a:t>OGÓŁEM</a:t>
                      </a:r>
                      <a:endParaRPr lang="pl-PL" sz="14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41</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2"/>
                  </a:ext>
                </a:extLst>
              </a:tr>
            </a:tbl>
          </a:graphicData>
        </a:graphic>
      </p:graphicFrame>
      <p:sp>
        <p:nvSpPr>
          <p:cNvPr id="247" name="TextShape 3"/>
          <p:cNvSpPr txBox="1"/>
          <p:nvPr/>
        </p:nvSpPr>
        <p:spPr>
          <a:xfrm>
            <a:off x="251640" y="1484640"/>
            <a:ext cx="3327120" cy="4383720"/>
          </a:xfrm>
          <a:prstGeom prst="rect">
            <a:avLst/>
          </a:prstGeom>
          <a:noFill/>
          <a:ln>
            <a:noFill/>
          </a:ln>
        </p:spPr>
        <p:txBody>
          <a:bodyPr/>
          <a:lstStyle/>
          <a:p>
            <a:pPr>
              <a:lnSpc>
                <a:spcPct val="100000"/>
              </a:lnSpc>
              <a:spcBef>
                <a:spcPts val="1001"/>
              </a:spcBef>
            </a:pPr>
            <a:r>
              <a:rPr lang="en-US" sz="1600" b="1" strike="noStrike" spc="-1">
                <a:solidFill>
                  <a:srgbClr val="000000"/>
                </a:solidFill>
                <a:latin typeface="Book Antiqua"/>
              </a:rPr>
              <a:t>EURES</a:t>
            </a:r>
            <a:r>
              <a:rPr lang="en-US" sz="1600" b="0" strike="noStrike" spc="-1">
                <a:solidFill>
                  <a:srgbClr val="000000"/>
                </a:solidFill>
                <a:latin typeface="Book Antiqua"/>
              </a:rPr>
              <a:t> to sieć współpracy publicznych służb zatrudnienia i ich partnerów na rynku pracy, wspierającą mobilność w dziedzinie zatrudnienia na poziomie międzynarodowym, w krajach Unii Europejskiej oraz Europejskiego Obszaru Gospodarczego.</a:t>
            </a:r>
            <a:endParaRPr lang="en-US" sz="1600" b="0" strike="noStrike" spc="-1">
              <a:solidFill>
                <a:srgbClr val="000000"/>
              </a:solidFill>
              <a:latin typeface="Calibri"/>
            </a:endParaRPr>
          </a:p>
          <a:p>
            <a:pPr>
              <a:lnSpc>
                <a:spcPct val="100000"/>
              </a:lnSpc>
              <a:spcBef>
                <a:spcPts val="1001"/>
              </a:spcBef>
            </a:pPr>
            <a:r>
              <a:rPr lang="en-US" sz="1600" b="0" strike="noStrike" spc="-1">
                <a:solidFill>
                  <a:srgbClr val="000000"/>
                </a:solidFill>
                <a:latin typeface="Book Antiqua"/>
              </a:rPr>
              <a:t>W 2025r w ramach zadań EURES odbyło się 41 indywidualnych kontaktów z osobami bezrobotnymi dotyczącymi tematyki z zakresu EURES.</a:t>
            </a:r>
            <a:endParaRPr lang="en-US" sz="1600" b="0" strike="noStrike" spc="-1">
              <a:solidFill>
                <a:srgbClr val="000000"/>
              </a:solidFill>
              <a:latin typeface="Calibri"/>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 name="Wykres 3"/>
          <p:cNvGraphicFramePr/>
          <p:nvPr>
            <p:extLst>
              <p:ext uri="{D42A27DB-BD31-4B8C-83A1-F6EECF244321}">
                <p14:modId xmlns:p14="http://schemas.microsoft.com/office/powerpoint/2010/main" val="282096170"/>
              </p:ext>
            </p:extLst>
          </p:nvPr>
        </p:nvGraphicFramePr>
        <p:xfrm>
          <a:off x="1043640" y="332640"/>
          <a:ext cx="7056360" cy="560916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 name="CustomShape 1"/>
          <p:cNvSpPr/>
          <p:nvPr/>
        </p:nvSpPr>
        <p:spPr>
          <a:xfrm>
            <a:off x="899640" y="692640"/>
            <a:ext cx="7272360" cy="5367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15000"/>
              </a:lnSpc>
              <a:spcAft>
                <a:spcPts val="1001"/>
              </a:spcAft>
            </a:pPr>
            <a:r>
              <a:rPr lang="pl-PL" sz="1400" b="1" strike="noStrike" spc="-1">
                <a:solidFill>
                  <a:srgbClr val="000000"/>
                </a:solidFill>
                <a:latin typeface="Book Antiqua"/>
                <a:ea typeface="Times New Roman"/>
              </a:rPr>
              <a:t>            </a:t>
            </a:r>
            <a:r>
              <a:rPr lang="pl-PL" sz="1600" b="1" strike="noStrike" spc="-1">
                <a:solidFill>
                  <a:srgbClr val="000000"/>
                </a:solidFill>
                <a:latin typeface="Book Antiqua"/>
                <a:ea typeface="Times New Roman"/>
              </a:rPr>
              <a:t>ŚRODKI Z KRAJOWEGO FUNDUSZU SZKOLENIOWEGO (KFS)</a:t>
            </a:r>
            <a:endParaRPr lang="pl-PL" sz="1600" b="0" strike="noStrike" spc="-1">
              <a:latin typeface="Arial"/>
            </a:endParaRPr>
          </a:p>
          <a:p>
            <a:pPr algn="ctr">
              <a:lnSpc>
                <a:spcPct val="115000"/>
              </a:lnSpc>
              <a:spcAft>
                <a:spcPts val="1001"/>
              </a:spcAft>
            </a:pPr>
            <a:r>
              <a:rPr lang="pl-PL" sz="1600" b="1" strike="noStrike" spc="-1">
                <a:solidFill>
                  <a:srgbClr val="000000"/>
                </a:solidFill>
                <a:latin typeface="Book Antiqua"/>
                <a:ea typeface="Times New Roman"/>
              </a:rPr>
              <a:t> w 2025 r. </a:t>
            </a:r>
            <a:endParaRPr lang="pl-PL" sz="1600" b="0" strike="noStrike" spc="-1">
              <a:latin typeface="Arial"/>
            </a:endParaRPr>
          </a:p>
          <a:p>
            <a:pPr>
              <a:lnSpc>
                <a:spcPct val="115000"/>
              </a:lnSpc>
              <a:spcAft>
                <a:spcPts val="1001"/>
              </a:spcAft>
            </a:pPr>
            <a:r>
              <a:rPr lang="pl-PL" sz="1600" b="0" strike="noStrike" spc="-1">
                <a:solidFill>
                  <a:srgbClr val="000000"/>
                </a:solidFill>
                <a:latin typeface="Book Antiqua"/>
                <a:ea typeface="Calibri"/>
              </a:rPr>
              <a:t> </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PRZYZNANY LIMIT PODSTAWOWY:  </a:t>
            </a:r>
            <a:r>
              <a:rPr lang="pl-PL" sz="1600" b="1" u="sng" strike="noStrike" spc="-1">
                <a:solidFill>
                  <a:srgbClr val="000000"/>
                </a:solidFill>
                <a:uFillTx/>
                <a:latin typeface="Book Antiqua"/>
                <a:ea typeface="Calibri"/>
              </a:rPr>
              <a:t>255.300,00 zł</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REZERWA KFS: </a:t>
            </a:r>
            <a:r>
              <a:rPr lang="pl-PL" sz="1600" b="1" u="sng" strike="noStrike" spc="-1">
                <a:solidFill>
                  <a:srgbClr val="000000"/>
                </a:solidFill>
                <a:uFillTx/>
                <a:latin typeface="Book Antiqua"/>
                <a:ea typeface="Calibri"/>
              </a:rPr>
              <a:t>59.397,00 zł </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LIMIT OGÓŁEM: </a:t>
            </a:r>
            <a:r>
              <a:rPr lang="pl-PL" sz="1600" b="1" u="sng" strike="noStrike" spc="-1">
                <a:solidFill>
                  <a:srgbClr val="000000"/>
                </a:solidFill>
                <a:uFillTx/>
                <a:latin typeface="Book Antiqua"/>
                <a:ea typeface="Calibri"/>
              </a:rPr>
              <a:t>314.697,00 zł</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PRACODAWCOM WYPŁACONO </a:t>
            </a:r>
            <a:r>
              <a:rPr lang="pl-PL" sz="1600" b="0" strike="noStrike" spc="-1">
                <a:solidFill>
                  <a:srgbClr val="000000"/>
                </a:solidFill>
                <a:latin typeface="Book Antiqua"/>
                <a:ea typeface="Calibri"/>
              </a:rPr>
              <a:t>zgodnie z zawartymi umowami</a:t>
            </a:r>
            <a:r>
              <a:rPr lang="pl-PL" sz="1600" b="1" strike="noStrike" spc="-1">
                <a:solidFill>
                  <a:srgbClr val="000000"/>
                </a:solidFill>
                <a:latin typeface="Book Antiqua"/>
                <a:ea typeface="Calibri"/>
              </a:rPr>
              <a:t> </a:t>
            </a:r>
            <a:r>
              <a:rPr lang="pl-PL" sz="1600" b="1" u="sng" strike="noStrike" spc="-1">
                <a:solidFill>
                  <a:srgbClr val="000000"/>
                </a:solidFill>
                <a:uFillTx/>
                <a:latin typeface="Book Antiqua"/>
                <a:ea typeface="Calibri"/>
              </a:rPr>
              <a:t>289.432,50zł.</a:t>
            </a:r>
            <a:r>
              <a:rPr lang="pl-PL" sz="1600" b="1" strike="noStrike" spc="-1">
                <a:solidFill>
                  <a:srgbClr val="000000"/>
                </a:solidFill>
                <a:latin typeface="Book Antiqua"/>
                <a:ea typeface="Calibri"/>
              </a:rPr>
              <a:t>                                           </a:t>
            </a:r>
            <a:endParaRPr lang="pl-PL" sz="1600" b="0" strike="noStrike" spc="-1">
              <a:latin typeface="Arial"/>
            </a:endParaRPr>
          </a:p>
          <a:p>
            <a:pPr>
              <a:lnSpc>
                <a:spcPct val="115000"/>
              </a:lnSpc>
              <a:spcAft>
                <a:spcPts val="1001"/>
              </a:spcAft>
            </a:pPr>
            <a:r>
              <a:rPr lang="pl-PL" sz="1600" b="0" strike="noStrike" spc="-1">
                <a:solidFill>
                  <a:srgbClr val="000000"/>
                </a:solidFill>
                <a:latin typeface="Book Antiqua"/>
                <a:ea typeface="Calibri"/>
              </a:rPr>
              <a:t>Kwotę </a:t>
            </a:r>
            <a:r>
              <a:rPr lang="pl-PL" sz="1600" b="1" u="sng" strike="noStrike" spc="-1">
                <a:solidFill>
                  <a:srgbClr val="000000"/>
                </a:solidFill>
                <a:uFillTx/>
                <a:latin typeface="Book Antiqua"/>
                <a:ea typeface="Calibri"/>
              </a:rPr>
              <a:t>23.236,62zł</a:t>
            </a:r>
            <a:r>
              <a:rPr lang="pl-PL" sz="1600" b="0" strike="noStrike" spc="-1">
                <a:solidFill>
                  <a:srgbClr val="000000"/>
                </a:solidFill>
                <a:latin typeface="Book Antiqua"/>
                <a:ea typeface="Calibri"/>
              </a:rPr>
              <a:t> przeznaczono na promocję KFS</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Wydatki ogółem wyniosły </a:t>
            </a:r>
            <a:r>
              <a:rPr lang="pl-PL" sz="1600" b="1" u="sng" strike="noStrike" spc="-1">
                <a:solidFill>
                  <a:srgbClr val="000000"/>
                </a:solidFill>
                <a:uFillTx/>
                <a:latin typeface="Book Antiqua"/>
                <a:ea typeface="Calibri"/>
              </a:rPr>
              <a:t>312.669,22zł.</a:t>
            </a:r>
            <a:endParaRPr lang="pl-PL" sz="1600" b="0" strike="noStrike" spc="-1">
              <a:latin typeface="Arial"/>
            </a:endParaRPr>
          </a:p>
          <a:p>
            <a:pPr>
              <a:lnSpc>
                <a:spcPct val="115000"/>
              </a:lnSpc>
              <a:spcAft>
                <a:spcPts val="1001"/>
              </a:spcAft>
            </a:pPr>
            <a:r>
              <a:rPr lang="pl-PL" sz="1600" b="0" strike="noStrike" spc="-1">
                <a:solidFill>
                  <a:srgbClr val="000000"/>
                </a:solidFill>
                <a:latin typeface="Book Antiqua"/>
                <a:ea typeface="Calibri"/>
              </a:rPr>
              <a:t>Podpisano </a:t>
            </a:r>
            <a:r>
              <a:rPr lang="pl-PL" sz="1600" b="1" u="sng" strike="noStrike" spc="-1">
                <a:solidFill>
                  <a:srgbClr val="000000"/>
                </a:solidFill>
                <a:uFillTx/>
                <a:latin typeface="Book Antiqua"/>
                <a:ea typeface="Calibri"/>
              </a:rPr>
              <a:t>36 umowy,</a:t>
            </a:r>
            <a:r>
              <a:rPr lang="pl-PL" sz="1600" b="0" strike="noStrike" spc="-1">
                <a:solidFill>
                  <a:srgbClr val="000000"/>
                </a:solidFill>
                <a:latin typeface="Book Antiqua"/>
                <a:ea typeface="Calibri"/>
              </a:rPr>
              <a:t> w ramach których przeszkolono ogółem </a:t>
            </a:r>
            <a:r>
              <a:rPr lang="pl-PL" sz="1600" b="1" u="sng" strike="noStrike" spc="-1">
                <a:solidFill>
                  <a:srgbClr val="000000"/>
                </a:solidFill>
                <a:uFillTx/>
                <a:latin typeface="Book Antiqua"/>
                <a:ea typeface="Calibri"/>
              </a:rPr>
              <a:t>191osoby ( w tym 5 pracodawców).</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 </a:t>
            </a:r>
            <a:endParaRPr lang="pl-PL" sz="1600" b="0" strike="noStrike" spc="-1">
              <a:latin typeface="Arial"/>
            </a:endParaRPr>
          </a:p>
          <a:p>
            <a:pPr>
              <a:lnSpc>
                <a:spcPct val="115000"/>
              </a:lnSpc>
              <a:spcAft>
                <a:spcPts val="1001"/>
              </a:spcAft>
            </a:pPr>
            <a:r>
              <a:rPr lang="pl-PL" sz="1600" b="1" strike="noStrike" spc="-1">
                <a:solidFill>
                  <a:srgbClr val="000000"/>
                </a:solidFill>
                <a:latin typeface="Book Antiqua"/>
                <a:ea typeface="Calibri"/>
              </a:rPr>
              <a:t>Koszt szkoleń w przeliczeniu na jednego uczestnika wyniósł </a:t>
            </a:r>
            <a:r>
              <a:rPr lang="pl-PL" sz="1600" b="1" u="sng" strike="noStrike" spc="-1">
                <a:solidFill>
                  <a:srgbClr val="000000"/>
                </a:solidFill>
                <a:uFillTx/>
                <a:latin typeface="Book Antiqua"/>
                <a:ea typeface="Calibri"/>
              </a:rPr>
              <a:t>1.839,23 zł.</a:t>
            </a:r>
            <a:endParaRPr lang="pl-PL" sz="1600" b="0" strike="noStrike" spc="-1">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0B6E07-03C7-495B-B7CB-9855B79DCFAC}"/>
              </a:ext>
            </a:extLst>
          </p:cNvPr>
          <p:cNvSpPr>
            <a:spLocks noChangeArrowheads="1"/>
          </p:cNvSpPr>
          <p:nvPr/>
        </p:nvSpPr>
        <p:spPr bwMode="auto">
          <a:xfrm>
            <a:off x="251520" y="-53954"/>
            <a:ext cx="864096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2060"/>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rgbClr val="FF0000"/>
              </a:solidFill>
              <a:effectLst/>
              <a:latin typeface="Arial" panose="020B0604020202020204" pitchFamily="34" charset="0"/>
            </a:endParaRPr>
          </a:p>
        </p:txBody>
      </p:sp>
      <p:sp>
        <p:nvSpPr>
          <p:cNvPr id="3" name="Rectangle 3">
            <a:extLst>
              <a:ext uri="{FF2B5EF4-FFF2-40B4-BE49-F238E27FC236}">
                <a16:creationId xmlns:a16="http://schemas.microsoft.com/office/drawing/2014/main" id="{CC6BA6C6-5977-475D-A32B-DD303A8D1092}"/>
              </a:ext>
            </a:extLst>
          </p:cNvPr>
          <p:cNvSpPr>
            <a:spLocks noChangeArrowheads="1"/>
          </p:cNvSpPr>
          <p:nvPr/>
        </p:nvSpPr>
        <p:spPr bwMode="auto">
          <a:xfrm rot="10800000" flipV="1">
            <a:off x="1115616" y="4553059"/>
            <a:ext cx="7901464"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Book Antiqua" panose="02040602050305030304" pitchFamily="18" charset="0"/>
            </a:endParaRPr>
          </a:p>
        </p:txBody>
      </p:sp>
      <mc:AlternateContent xmlns:mc="http://schemas.openxmlformats.org/markup-compatibility/2006" xmlns:p14="http://schemas.microsoft.com/office/powerpoint/2010/main" xmlns:aink="http://schemas.microsoft.com/office/drawing/2016/ink">
        <mc:Choice Requires="p14 aink">
          <p:contentPart p14:bwMode="auto" r:id="rId2">
            <p14:nvContentPartPr>
              <p14:cNvPr id="5" name="Pismo odręczne 4">
                <a:extLst>
                  <a:ext uri="{FF2B5EF4-FFF2-40B4-BE49-F238E27FC236}">
                    <a16:creationId xmlns:a16="http://schemas.microsoft.com/office/drawing/2014/main" id="{E6AB09F5-EC70-4ED2-9418-78696DDE024A}"/>
                  </a:ext>
                </a:extLst>
              </p14:cNvPr>
              <p14:cNvContentPartPr/>
              <p14:nvPr/>
            </p14:nvContentPartPr>
            <p14:xfrm>
              <a:off x="3181920" y="3397419"/>
              <a:ext cx="360" cy="360"/>
            </p14:xfrm>
          </p:contentPart>
        </mc:Choice>
        <mc:Fallback xmlns="">
          <p:pic>
            <p:nvPicPr>
              <p:cNvPr id="5" name="Pismo odręczne 4">
                <a:extLst>
                  <a:ext uri="{FF2B5EF4-FFF2-40B4-BE49-F238E27FC236}">
                    <a16:creationId xmlns:p14="http://schemas.microsoft.com/office/powerpoint/2010/main" xmlns:aink="http://schemas.microsoft.com/office/drawing/2016/ink" xmlns="" xmlns:a16="http://schemas.microsoft.com/office/drawing/2014/main" id="{E6AB09F5-EC70-4ED2-9418-78696DDE024A}"/>
                  </a:ext>
                </a:extLst>
              </p:cNvPr>
              <p:cNvPicPr/>
              <p:nvPr/>
            </p:nvPicPr>
            <p:blipFill>
              <a:blip r:embed="rId3" cstate="print"/>
              <a:stretch>
                <a:fillRect/>
              </a:stretch>
            </p:blipFill>
            <p:spPr>
              <a:xfrm>
                <a:off x="3164280" y="32897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
            <p14:nvContentPartPr>
              <p14:cNvPr id="6" name="Pismo odręczne 5">
                <a:extLst>
                  <a:ext uri="{FF2B5EF4-FFF2-40B4-BE49-F238E27FC236}">
                    <a16:creationId xmlns:a16="http://schemas.microsoft.com/office/drawing/2014/main" id="{D14BC9F5-BDA7-4E83-8E96-E77B96A2A47B}"/>
                  </a:ext>
                </a:extLst>
              </p14:cNvPr>
              <p14:cNvContentPartPr/>
              <p14:nvPr/>
            </p14:nvContentPartPr>
            <p14:xfrm>
              <a:off x="3181920" y="3397419"/>
              <a:ext cx="360" cy="360"/>
            </p14:xfrm>
          </p:contentPart>
        </mc:Choice>
        <mc:Fallback xmlns="">
          <p:pic>
            <p:nvPicPr>
              <p:cNvPr id="6" name="Pismo odręczne 5">
                <a:extLst>
                  <a:ext uri="{FF2B5EF4-FFF2-40B4-BE49-F238E27FC236}">
                    <a16:creationId xmlns:p14="http://schemas.microsoft.com/office/powerpoint/2010/main" xmlns:aink="http://schemas.microsoft.com/office/drawing/2016/ink" xmlns="" xmlns:a16="http://schemas.microsoft.com/office/drawing/2014/main" id="{D14BC9F5-BDA7-4E83-8E96-E77B96A2A47B}"/>
                  </a:ext>
                </a:extLst>
              </p:cNvPr>
              <p:cNvPicPr/>
              <p:nvPr/>
            </p:nvPicPr>
            <p:blipFill>
              <a:blip r:embed="rId3" cstate="print"/>
              <a:stretch>
                <a:fillRect/>
              </a:stretch>
            </p:blipFill>
            <p:spPr>
              <a:xfrm>
                <a:off x="3164280" y="3289779"/>
                <a:ext cx="36000" cy="216000"/>
              </a:xfrm>
              <a:prstGeom prst="rect">
                <a:avLst/>
              </a:prstGeom>
            </p:spPr>
          </p:pic>
        </mc:Fallback>
      </mc:AlternateContent>
      <p:graphicFrame>
        <p:nvGraphicFramePr>
          <p:cNvPr id="12" name="Wykres 11">
            <a:extLst>
              <a:ext uri="{FF2B5EF4-FFF2-40B4-BE49-F238E27FC236}">
                <a16:creationId xmlns:a16="http://schemas.microsoft.com/office/drawing/2014/main" id="{BE3013CA-4FE1-6A2F-9130-E2E047BC8EE9}"/>
              </a:ext>
            </a:extLst>
          </p:cNvPr>
          <p:cNvGraphicFramePr/>
          <p:nvPr/>
        </p:nvGraphicFramePr>
        <p:xfrm>
          <a:off x="1524000" y="1061447"/>
          <a:ext cx="6096000" cy="43995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 name="Tabela 7">
            <a:extLst>
              <a:ext uri="{FF2B5EF4-FFF2-40B4-BE49-F238E27FC236}">
                <a16:creationId xmlns:a16="http://schemas.microsoft.com/office/drawing/2014/main" id="{469E8553-AAF7-147E-2AB9-50AE79ED2963}"/>
              </a:ext>
            </a:extLst>
          </p:cNvPr>
          <p:cNvGraphicFramePr>
            <a:graphicFrameLocks noGrp="1"/>
          </p:cNvGraphicFramePr>
          <p:nvPr>
            <p:extLst>
              <p:ext uri="{D42A27DB-BD31-4B8C-83A1-F6EECF244321}">
                <p14:modId xmlns:p14="http://schemas.microsoft.com/office/powerpoint/2010/main" val="2343120285"/>
              </p:ext>
            </p:extLst>
          </p:nvPr>
        </p:nvGraphicFramePr>
        <p:xfrm>
          <a:off x="30145" y="358184"/>
          <a:ext cx="9113855" cy="6286195"/>
        </p:xfrm>
        <a:graphic>
          <a:graphicData uri="http://schemas.openxmlformats.org/drawingml/2006/table">
            <a:tbl>
              <a:tblPr firstRow="1" bandRow="1">
                <a:tableStyleId>{93296810-A885-4BE3-A3E7-6D5BEEA58F35}</a:tableStyleId>
              </a:tblPr>
              <a:tblGrid>
                <a:gridCol w="1551220">
                  <a:extLst>
                    <a:ext uri="{9D8B030D-6E8A-4147-A177-3AD203B41FA5}">
                      <a16:colId xmlns:a16="http://schemas.microsoft.com/office/drawing/2014/main" val="2650200237"/>
                    </a:ext>
                  </a:extLst>
                </a:gridCol>
                <a:gridCol w="6472804">
                  <a:extLst>
                    <a:ext uri="{9D8B030D-6E8A-4147-A177-3AD203B41FA5}">
                      <a16:colId xmlns:a16="http://schemas.microsoft.com/office/drawing/2014/main" val="3027511707"/>
                    </a:ext>
                  </a:extLst>
                </a:gridCol>
                <a:gridCol w="1089831">
                  <a:extLst>
                    <a:ext uri="{9D8B030D-6E8A-4147-A177-3AD203B41FA5}">
                      <a16:colId xmlns:a16="http://schemas.microsoft.com/office/drawing/2014/main" val="1290771146"/>
                    </a:ext>
                  </a:extLst>
                </a:gridCol>
              </a:tblGrid>
              <a:tr h="304259">
                <a:tc>
                  <a:txBody>
                    <a:bodyPr/>
                    <a:lstStyle/>
                    <a:p>
                      <a:r>
                        <a:rPr lang="pl-PL" sz="1400" dirty="0"/>
                        <a:t>DEFICYT</a:t>
                      </a:r>
                    </a:p>
                  </a:txBody>
                  <a:tcPr/>
                </a:tc>
                <a:tc>
                  <a:txBody>
                    <a:bodyPr/>
                    <a:lstStyle/>
                    <a:p>
                      <a:r>
                        <a:rPr lang="pl-PL" sz="1400" dirty="0"/>
                        <a:t>RÓWNOWAGA</a:t>
                      </a:r>
                    </a:p>
                  </a:txBody>
                  <a:tcPr/>
                </a:tc>
                <a:tc>
                  <a:txBody>
                    <a:bodyPr/>
                    <a:lstStyle/>
                    <a:p>
                      <a:r>
                        <a:rPr lang="pl-PL" sz="1200" dirty="0"/>
                        <a:t>NADWYŻKA</a:t>
                      </a:r>
                    </a:p>
                  </a:txBody>
                  <a:tcPr/>
                </a:tc>
                <a:extLst>
                  <a:ext uri="{0D108BD9-81ED-4DB2-BD59-A6C34878D82A}">
                    <a16:rowId xmlns:a16="http://schemas.microsoft.com/office/drawing/2014/main" val="2606202912"/>
                  </a:ext>
                </a:extLst>
              </a:tr>
              <a:tr h="5981395">
                <a:tc>
                  <a:txBody>
                    <a:bodyPr/>
                    <a:lstStyle/>
                    <a:p>
                      <a:r>
                        <a:rPr lang="pl-PL" sz="900" dirty="0">
                          <a:latin typeface="Book Antiqua" panose="02040602050305030304" pitchFamily="18" charset="0"/>
                        </a:rPr>
                        <a:t>Farmaceuci, kierowcy samochodów ciężarowych i ciągników siodłowych</a:t>
                      </a:r>
                    </a:p>
                    <a:p>
                      <a:r>
                        <a:rPr lang="pl-PL" sz="900" dirty="0">
                          <a:latin typeface="Book Antiqua" panose="02040602050305030304" pitchFamily="18" charset="0"/>
                        </a:rPr>
                        <a:t>Lekarze, nauczyciele nauczania wczesnoszkolnego, nauczyciele praktycznej nauki zawodu, nauczyciele przedmiotów ogólnokształcących i języków</a:t>
                      </a:r>
                    </a:p>
                    <a:p>
                      <a:r>
                        <a:rPr lang="pl-PL" sz="900" dirty="0">
                          <a:latin typeface="Book Antiqua" panose="02040602050305030304" pitchFamily="18" charset="0"/>
                        </a:rPr>
                        <a:t>Obcych, nauczyciele przedmiotów zawodowych, nauczyciele przedszkoli,</a:t>
                      </a:r>
                    </a:p>
                    <a:p>
                      <a:r>
                        <a:rPr lang="pl-PL" sz="900" dirty="0">
                          <a:latin typeface="Book Antiqua" panose="02040602050305030304" pitchFamily="18" charset="0"/>
                        </a:rPr>
                        <a:t>nauczyciele szkół specjalnych i oddziałów integracyjnych,</a:t>
                      </a:r>
                    </a:p>
                    <a:p>
                      <a:r>
                        <a:rPr lang="pl-PL" sz="900" dirty="0">
                          <a:latin typeface="Book Antiqua" panose="02040602050305030304" pitchFamily="18" charset="0"/>
                        </a:rPr>
                        <a:t>operatorzy i mechanicy sprzętu do robót ziemnych, opiekunowie osoby starszej lub z niepełnosprawnością, </a:t>
                      </a:r>
                    </a:p>
                    <a:p>
                      <a:r>
                        <a:rPr lang="pl-PL" sz="900" dirty="0">
                          <a:latin typeface="Book Antiqua" panose="02040602050305030304" pitchFamily="18" charset="0"/>
                        </a:rPr>
                        <a:t>pedagodzy i nauczyciele wspierający,</a:t>
                      </a:r>
                    </a:p>
                    <a:p>
                      <a:r>
                        <a:rPr lang="pl-PL" sz="900" dirty="0">
                          <a:latin typeface="Book Antiqua" panose="02040602050305030304" pitchFamily="18" charset="0"/>
                        </a:rPr>
                        <a:t>pielęgniarki i położne, pracownicy służb mundurowych, psycholodzy i terapeuci, ratownicy medyczni</a:t>
                      </a:r>
                    </a:p>
                  </a:txBody>
                  <a:tcPr/>
                </a:tc>
                <a:tc>
                  <a:txBody>
                    <a:bodyPr/>
                    <a:lstStyle/>
                    <a:p>
                      <a:r>
                        <a:rPr lang="pl-PL" sz="900" dirty="0">
                          <a:latin typeface="Book Antiqua" panose="02040602050305030304" pitchFamily="18" charset="0"/>
                        </a:rPr>
                        <a:t>administratorzy stron internetowych, agenci ubezpieczeniowi, analitycy, testerzy i operatorzy systemów komputerowych, animatorzy kultury i organizatorzy imprez, architekci i urbaniści, architekci krajobrazu, archiwiści i muzealnicy, asystenci w edukacji, betoniarze i zbrojarze, bibliotekoznawcy, bibliotekarze i specjaliści informacji naukowej, biolodzy i biotechnolodzy, blacharze i lakiernicy samochodowi, brukarze, chemicy, cieśle i stolarze budowlani, cukiernicy, dekarze i blacharze budowlani, dentyści, diagności laboratoryjni medyczni, diagności samochodowi, dziennikarze i redaktorzy, elektronicy, automatycy i robotyce, elektrycy i energetycy, filolodzy i tłumacze, fizjoterapeuci i masażyści, fizycy i matematycy, floryści, Fotografowie, fryzjerzy, geodeci i kartografowie, gospodarze obiektów, portierzy, woźni i dozorcy, graficy komputerowi, inspektorzy nadzoru budowlanego, instruktorzy nauki jazdy, instruktorzy rekreacji i sportu, inżynierowie budownictwa, inżynierowie elektrycy i energetycy, inżynierowie inżynierii środowiska, kadra kierownicza, menadżerowie, kamieniarze, kelnerzy i barmani, kierowcy autobusów ,kierowcy samochodów osobowych, kierownicy budowy, krawcy i pracownicy produkcji odzieży, kucharze, kurierzy i listonosze, lakiernicy, logopedzi i </a:t>
                      </a:r>
                      <a:r>
                        <a:rPr lang="pl-PL" sz="900" dirty="0" err="1">
                          <a:latin typeface="Book Antiqua" panose="02040602050305030304" pitchFamily="18" charset="0"/>
                        </a:rPr>
                        <a:t>audiofonolodzy</a:t>
                      </a:r>
                      <a:r>
                        <a:rPr lang="pl-PL" sz="900" dirty="0">
                          <a:latin typeface="Book Antiqua" panose="02040602050305030304" pitchFamily="18" charset="0"/>
                        </a:rPr>
                        <a:t>, mechanicy pojazdów samochodowych, mechanicy-monterzy maszyn, urządzeń i instrumentów, meteorolodzy, geolodzy, geografowie, monterzy elektronicy, monterzy instalacji budowlanych, monterzy konstrukcji metalowych, monterzy okien i szklarze, murarze i tynkarze, obuwnicy  ogrodnicy i sadownicy, operatorzy aparatury medycznej, operatorzy maszyn do produkcji i przetwórstwa papieru, operatorzy maszyn do produkcji wyrobów cementowych i kamiennych, operatorzy maszyn do produkcji wyrobów chemicznych, operatorzy maszyn do produkcji wyrobów z gumy i tworzyw  sztucznych operatorzy maszyn rolniczych i ogrodniczych, operatorzy maszyn włókienniczych, operatorzy obrabiarek skrawających, operatorzy urządzeń dźwigowo-transportowych, opiekunki dziecięce, opiekunowie wspomagający opiekę nad pacjentem, optycy i pracownicy wytwarzający protezy, personel sprzątający personel związany z produkcją filmową, teatralną, telewizyjną i radiową, piekarze, plastycy, dekoratorzy wnętrz i konserwatorzy zabytków, pomoce kuchenne, pozostali specjaliści edukacji, pracownicy administracyjni i biurowi, pracownicy biur podróży i obsługi turystycznej, pracownicy ds. BHP i zarządzania kryzysowego, pracownicy ds. budownictwa drogowego i kolejowego, pracownicy ds. jakości i organizacji produkcji, pracownicy ds. ochrony środowiska i zrównoważonego rozwoju, pracownicy ds. rachunkowości i księgowości, pracownicy ds. techniki dentystycznej, pracownicy fizyczni w produkcji i pracach prostych, pracownicy myjni, pralni i prasowalni, pracownicy obróbki szkła, kamieni i metali szlachetnych, pracownicy ochrony fizycznej, pracownicy poczty, pracownicy poligraficzni, pracownicy przetwórstwa metali, pracownicy przetwórstwa spożywczego, pracownicy robót wykończeniowych w budownictwie, pracownicy socjalni i mediatorzy, pracownicy sprzedaży internetowej, pracownicy telefonicznej i elektronicznej obsługi klienta,  ankieterzy, </a:t>
                      </a:r>
                      <a:r>
                        <a:rPr lang="pl-PL" sz="900" dirty="0" err="1">
                          <a:latin typeface="Book Antiqua" panose="02040602050305030304" pitchFamily="18" charset="0"/>
                        </a:rPr>
                        <a:t>teleankieterzy</a:t>
                      </a:r>
                      <a:r>
                        <a:rPr lang="pl-PL" sz="900" dirty="0">
                          <a:latin typeface="Book Antiqua" panose="02040602050305030304" pitchFamily="18" charset="0"/>
                        </a:rPr>
                        <a:t>, pracownicy usług kosmetycznych, pracownicy usług pogrzebowych, pracownicy zajmujący się zwierzętami, praktykujący niekonwencjonalne metody terapii, prawnicy, programiści, projektanci wzornictwa przemysłowego i operatorzy CAD, przedstawiciele handlowi, przetwórcy mięsa i ryb, recepcjoniści i rejestratorzy, robotnicy budowlani, robotnicy leśni, robotnicy obróbki drewna i stolarze robotnicy obróbki skóry, rolnicy i hodowcy, rybacy, samodzielni księgowi, sekretarki i asystenci, spawacze specjaliści ds. administracji, specjaliści ds. badań społeczno-ekonomicznych i analizy danych, specjaliści ds. baz danych i sieci komputerowych, specjaliści ds. finansowych, specjaliści ds. PR, reklamy, marketingu i sprzedaży, specjaliści ds. rynku nieruchomości, specjaliści ds. zarządzania i konsultanci biznesu, specjaliści ds. zarządzania zasobami ludzkimi i rekrutacji, specjaliści mechanicy, specjaliści nauk humanistycznych, specjaliści rolnictwa i leśnictwa, specjaliści technologii produkcyjnych, specjaliści zdrowia publicznego spedytorzy i logistycy, sprzedawcy i kasjerzy, szefowie kuchni, ślusarze, tapicerzy, technicy budownictwa</a:t>
                      </a:r>
                    </a:p>
                    <a:p>
                      <a:r>
                        <a:rPr lang="pl-PL" sz="900" dirty="0">
                          <a:latin typeface="Book Antiqua" panose="02040602050305030304" pitchFamily="18" charset="0"/>
                        </a:rPr>
                        <a:t>technicy ekonomiści, technicy informatycy, technicy mechanicy, technolodzy żywności i żywienia, weterynarze</a:t>
                      </a:r>
                    </a:p>
                  </a:txBody>
                  <a:tcPr/>
                </a:tc>
                <a:tc>
                  <a:txBody>
                    <a:bodyPr/>
                    <a:lstStyle/>
                    <a:p>
                      <a:r>
                        <a:rPr lang="pl-PL" sz="900" dirty="0">
                          <a:latin typeface="Book Antiqua" panose="02040602050305030304" pitchFamily="18" charset="0"/>
                        </a:rPr>
                        <a:t>ceramicy</a:t>
                      </a:r>
                    </a:p>
                    <a:p>
                      <a:r>
                        <a:rPr lang="pl-PL" sz="900" dirty="0">
                          <a:latin typeface="Book Antiqua" panose="02040602050305030304" pitchFamily="18" charset="0"/>
                        </a:rPr>
                        <a:t>górnicy i operatorzy maszyn i urządzeń wydobywczych</a:t>
                      </a:r>
                    </a:p>
                    <a:p>
                      <a:r>
                        <a:rPr lang="pl-PL" sz="900" dirty="0">
                          <a:latin typeface="Book Antiqua" panose="02040602050305030304" pitchFamily="18" charset="0"/>
                        </a:rPr>
                        <a:t>marynarze, pracownicy obsługi statków i portów, maszyniści</a:t>
                      </a:r>
                    </a:p>
                    <a:p>
                      <a:r>
                        <a:rPr lang="pl-PL" sz="900" dirty="0">
                          <a:latin typeface="Book Antiqua" panose="02040602050305030304" pitchFamily="18" charset="0"/>
                        </a:rPr>
                        <a:t>pomoce w gospodarstwie domowym</a:t>
                      </a:r>
                    </a:p>
                    <a:p>
                      <a:r>
                        <a:rPr lang="pl-PL" sz="900" dirty="0">
                          <a:latin typeface="Book Antiqua" panose="02040602050305030304" pitchFamily="18" charset="0"/>
                        </a:rPr>
                        <a:t>pracownicy obsługi ruchu lotniczego, pracownicy obsługi ruchu szynowego</a:t>
                      </a:r>
                    </a:p>
                    <a:p>
                      <a:r>
                        <a:rPr lang="pl-PL" sz="900" dirty="0">
                          <a:latin typeface="Book Antiqua" panose="02040602050305030304" pitchFamily="18" charset="0"/>
                        </a:rPr>
                        <a:t>specjaliści telekomunikacji </a:t>
                      </a:r>
                    </a:p>
                  </a:txBody>
                  <a:tcPr/>
                </a:tc>
                <a:extLst>
                  <a:ext uri="{0D108BD9-81ED-4DB2-BD59-A6C34878D82A}">
                    <a16:rowId xmlns:a16="http://schemas.microsoft.com/office/drawing/2014/main" val="1757268230"/>
                  </a:ext>
                </a:extLst>
              </a:tr>
            </a:tbl>
          </a:graphicData>
        </a:graphic>
      </p:graphicFrame>
      <p:sp>
        <p:nvSpPr>
          <p:cNvPr id="9" name="Tytuł 8">
            <a:extLst>
              <a:ext uri="{FF2B5EF4-FFF2-40B4-BE49-F238E27FC236}">
                <a16:creationId xmlns:a16="http://schemas.microsoft.com/office/drawing/2014/main" id="{E234E814-3FF9-6794-B994-FF504EF0898D}"/>
              </a:ext>
            </a:extLst>
          </p:cNvPr>
          <p:cNvSpPr>
            <a:spLocks noGrp="1"/>
          </p:cNvSpPr>
          <p:nvPr>
            <p:ph type="title"/>
          </p:nvPr>
        </p:nvSpPr>
        <p:spPr>
          <a:xfrm>
            <a:off x="457200" y="0"/>
            <a:ext cx="8229600" cy="405553"/>
          </a:xfrm>
        </p:spPr>
        <p:txBody>
          <a:bodyPr>
            <a:normAutofit/>
          </a:bodyPr>
          <a:lstStyle/>
          <a:p>
            <a:r>
              <a:rPr lang="pl-PL" sz="1200" b="1" dirty="0"/>
              <a:t>BAROMETR ZAWODÓW 2025r</a:t>
            </a:r>
          </a:p>
        </p:txBody>
      </p:sp>
    </p:spTree>
    <p:extLst>
      <p:ext uri="{BB962C8B-B14F-4D97-AF65-F5344CB8AC3E}">
        <p14:creationId xmlns:p14="http://schemas.microsoft.com/office/powerpoint/2010/main" val="4013991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 name="Table 1"/>
          <p:cNvGraphicFramePr/>
          <p:nvPr/>
        </p:nvGraphicFramePr>
        <p:xfrm>
          <a:off x="755640" y="260640"/>
          <a:ext cx="7848360" cy="6291000"/>
        </p:xfrm>
        <a:graphic>
          <a:graphicData uri="http://schemas.openxmlformats.org/drawingml/2006/table">
            <a:tbl>
              <a:tblPr/>
              <a:tblGrid>
                <a:gridCol w="6192360">
                  <a:extLst>
                    <a:ext uri="{9D8B030D-6E8A-4147-A177-3AD203B41FA5}">
                      <a16:colId xmlns:a16="http://schemas.microsoft.com/office/drawing/2014/main" val="20000"/>
                    </a:ext>
                  </a:extLst>
                </a:gridCol>
                <a:gridCol w="1656000">
                  <a:extLst>
                    <a:ext uri="{9D8B030D-6E8A-4147-A177-3AD203B41FA5}">
                      <a16:colId xmlns:a16="http://schemas.microsoft.com/office/drawing/2014/main" val="20001"/>
                    </a:ext>
                  </a:extLst>
                </a:gridCol>
              </a:tblGrid>
              <a:tr h="337320">
                <a:tc>
                  <a:txBody>
                    <a:bodyPr/>
                    <a:lstStyle/>
                    <a:p>
                      <a:pPr>
                        <a:lnSpc>
                          <a:spcPct val="100000"/>
                        </a:lnSpc>
                      </a:pPr>
                      <a:r>
                        <a:rPr lang="pl-PL" sz="1600" b="1" strike="noStrike" spc="-1">
                          <a:solidFill>
                            <a:srgbClr val="000000"/>
                          </a:solidFill>
                          <a:latin typeface="Book Antiqua"/>
                        </a:rPr>
                        <a:t>WYDANE  DOKUMENTY</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endParaRPr lang="pl-PL"/>
                    </a:p>
                  </a:txBody>
                  <a:tcPr>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extLst>
                  <a:ext uri="{0D108BD9-81ED-4DB2-BD59-A6C34878D82A}">
                    <a16:rowId xmlns:a16="http://schemas.microsoft.com/office/drawing/2014/main" val="10000"/>
                  </a:ext>
                </a:extLst>
              </a:tr>
              <a:tr h="392040">
                <a:tc>
                  <a:txBody>
                    <a:bodyPr/>
                    <a:lstStyle/>
                    <a:p>
                      <a:pPr>
                        <a:lnSpc>
                          <a:spcPct val="100000"/>
                        </a:lnSpc>
                      </a:pPr>
                      <a:r>
                        <a:rPr lang="pl-PL" sz="1600" b="1" strike="noStrike" spc="-1">
                          <a:solidFill>
                            <a:srgbClr val="000000"/>
                          </a:solidFill>
                          <a:latin typeface="Book Antiqua"/>
                        </a:rPr>
                        <a:t>DECYZJE </a:t>
                      </a:r>
                      <a:endParaRPr lang="pl-PL" sz="16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4291</a:t>
                      </a:r>
                      <a:endParaRPr lang="pl-PL" sz="16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extLst>
                  <a:ext uri="{0D108BD9-81ED-4DB2-BD59-A6C34878D82A}">
                    <a16:rowId xmlns:a16="http://schemas.microsoft.com/office/drawing/2014/main" val="10001"/>
                  </a:ext>
                </a:extLst>
              </a:tr>
              <a:tr h="392040">
                <a:tc>
                  <a:txBody>
                    <a:bodyPr/>
                    <a:lstStyle/>
                    <a:p>
                      <a:pPr>
                        <a:lnSpc>
                          <a:spcPct val="100000"/>
                        </a:lnSpc>
                      </a:pPr>
                      <a:r>
                        <a:rPr lang="pl-PL" sz="1600" b="1" strike="noStrike" spc="-1">
                          <a:solidFill>
                            <a:srgbClr val="000000"/>
                          </a:solidFill>
                          <a:latin typeface="Book Antiqua"/>
                        </a:rPr>
                        <a:t>ZAŚWIADCZENIA</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1075</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2"/>
                  </a:ext>
                </a:extLst>
              </a:tr>
              <a:tr h="558360">
                <a:tc>
                  <a:txBody>
                    <a:bodyPr/>
                    <a:lstStyle/>
                    <a:p>
                      <a:pPr>
                        <a:lnSpc>
                          <a:spcPct val="100000"/>
                        </a:lnSpc>
                      </a:pPr>
                      <a:r>
                        <a:rPr lang="pl-PL" sz="1600" b="1" strike="noStrike" spc="-1">
                          <a:solidFill>
                            <a:srgbClr val="000000"/>
                          </a:solidFill>
                          <a:latin typeface="Book Antiqua"/>
                        </a:rPr>
                        <a:t>WNIOSKI O UDOSTĘPNIENIE DANYCH</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234</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3"/>
                  </a:ext>
                </a:extLst>
              </a:tr>
              <a:tr h="392040">
                <a:tc>
                  <a:txBody>
                    <a:bodyPr/>
                    <a:lstStyle/>
                    <a:p>
                      <a:pPr>
                        <a:lnSpc>
                          <a:spcPct val="100000"/>
                        </a:lnSpc>
                      </a:pPr>
                      <a:r>
                        <a:rPr lang="pl-PL" sz="1600" b="1" strike="noStrike" spc="-1">
                          <a:solidFill>
                            <a:srgbClr val="000000"/>
                          </a:solidFill>
                          <a:latin typeface="Book Antiqua"/>
                        </a:rPr>
                        <a:t>PIT-y</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359</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4"/>
                  </a:ext>
                </a:extLst>
              </a:tr>
              <a:tr h="676080">
                <a:tc>
                  <a:txBody>
                    <a:bodyPr/>
                    <a:lstStyle/>
                    <a:p>
                      <a:pPr>
                        <a:lnSpc>
                          <a:spcPct val="100000"/>
                        </a:lnSpc>
                      </a:pPr>
                      <a:r>
                        <a:rPr lang="pl-PL" sz="1600" b="1" strike="noStrike" spc="-1">
                          <a:solidFill>
                            <a:srgbClr val="000000"/>
                          </a:solidFill>
                          <a:latin typeface="Book Antiqua"/>
                        </a:rPr>
                        <a:t>POLECENIE WYPŁATY</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504</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5"/>
                  </a:ext>
                </a:extLst>
              </a:tr>
              <a:tr h="499680">
                <a:tc>
                  <a:txBody>
                    <a:bodyPr/>
                    <a:lstStyle/>
                    <a:p>
                      <a:pPr>
                        <a:lnSpc>
                          <a:spcPct val="100000"/>
                        </a:lnSpc>
                      </a:pPr>
                      <a:r>
                        <a:rPr lang="pl-PL" sz="1600" b="1" strike="noStrike" spc="-1">
                          <a:solidFill>
                            <a:srgbClr val="000000"/>
                          </a:solidFill>
                          <a:latin typeface="Book Antiqua"/>
                        </a:rPr>
                        <a:t>UMOWY CYWILNOPRAWNE</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311</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6"/>
                  </a:ext>
                </a:extLst>
              </a:tr>
              <a:tr h="432720">
                <a:tc>
                  <a:txBody>
                    <a:bodyPr/>
                    <a:lstStyle/>
                    <a:p>
                      <a:pPr>
                        <a:lnSpc>
                          <a:spcPct val="100000"/>
                        </a:lnSpc>
                      </a:pPr>
                      <a:r>
                        <a:rPr lang="pl-PL" sz="1600" b="1" strike="noStrike" spc="-1">
                          <a:solidFill>
                            <a:srgbClr val="000000"/>
                          </a:solidFill>
                          <a:latin typeface="Book Antiqua"/>
                        </a:rPr>
                        <a:t>ZAŚWIADCZENIA POMOC DE MINIMIS</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159</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7"/>
                  </a:ext>
                </a:extLst>
              </a:tr>
              <a:tr h="452160">
                <a:tc>
                  <a:txBody>
                    <a:bodyPr/>
                    <a:lstStyle/>
                    <a:p>
                      <a:pPr>
                        <a:lnSpc>
                          <a:spcPct val="100000"/>
                        </a:lnSpc>
                      </a:pPr>
                      <a:r>
                        <a:rPr lang="pl-PL" sz="1600" b="1" strike="noStrike" spc="-1">
                          <a:solidFill>
                            <a:srgbClr val="000000"/>
                          </a:solidFill>
                          <a:latin typeface="Book Antiqua"/>
                        </a:rPr>
                        <a:t>INDYWIDUALNA PORADA ZAWODOWA</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132</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8"/>
                  </a:ext>
                </a:extLst>
              </a:tr>
              <a:tr h="432720">
                <a:tc>
                  <a:txBody>
                    <a:bodyPr/>
                    <a:lstStyle/>
                    <a:p>
                      <a:pPr>
                        <a:lnSpc>
                          <a:spcPct val="100000"/>
                        </a:lnSpc>
                      </a:pPr>
                      <a:r>
                        <a:rPr lang="pl-PL" sz="1600" b="1" strike="noStrike" spc="-1">
                          <a:solidFill>
                            <a:srgbClr val="000000"/>
                          </a:solidFill>
                          <a:latin typeface="Book Antiqua"/>
                        </a:rPr>
                        <a:t>INFORMACJA ZAWODOWA GRUPOWA</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6</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9"/>
                  </a:ext>
                </a:extLst>
              </a:tr>
              <a:tr h="432720">
                <a:tc>
                  <a:txBody>
                    <a:bodyPr/>
                    <a:lstStyle/>
                    <a:p>
                      <a:pPr>
                        <a:lnSpc>
                          <a:spcPct val="100000"/>
                        </a:lnSpc>
                      </a:pPr>
                      <a:r>
                        <a:rPr lang="pl-PL" sz="1600" b="1" strike="noStrike" spc="-1">
                          <a:solidFill>
                            <a:srgbClr val="000000"/>
                          </a:solidFill>
                          <a:latin typeface="Book Antiqua"/>
                        </a:rPr>
                        <a:t>PORADA ZAWODOWA GRUPOWA</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6</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10"/>
                  </a:ext>
                </a:extLst>
              </a:tr>
              <a:tr h="464040">
                <a:tc>
                  <a:txBody>
                    <a:bodyPr/>
                    <a:lstStyle/>
                    <a:p>
                      <a:pPr>
                        <a:lnSpc>
                          <a:spcPct val="100000"/>
                        </a:lnSpc>
                      </a:pPr>
                      <a:r>
                        <a:rPr lang="pl-PL" sz="1600" b="1" strike="noStrike" spc="-1">
                          <a:solidFill>
                            <a:srgbClr val="000000"/>
                          </a:solidFill>
                          <a:latin typeface="Book Antiqua"/>
                        </a:rPr>
                        <a:t>INDYWIDUALNA INFORMACJA ZAWODOWA</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strike="noStrike" spc="-1">
                          <a:solidFill>
                            <a:srgbClr val="000000"/>
                          </a:solidFill>
                          <a:latin typeface="Book Antiqua"/>
                        </a:rPr>
                        <a:t>30</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11"/>
                  </a:ext>
                </a:extLst>
              </a:tr>
              <a:tr h="370800">
                <a:tc>
                  <a:txBody>
                    <a:bodyPr/>
                    <a:lstStyle/>
                    <a:p>
                      <a:pPr>
                        <a:lnSpc>
                          <a:spcPct val="100000"/>
                        </a:lnSpc>
                      </a:pPr>
                      <a:r>
                        <a:rPr lang="pl-PL" sz="1600" b="1" strike="noStrike" spc="-1">
                          <a:solidFill>
                            <a:srgbClr val="000000"/>
                          </a:solidFill>
                          <a:latin typeface="Book Antiqua"/>
                        </a:rPr>
                        <a:t>PISMA URZĄD SKARBOWY</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nSpc>
                          <a:spcPct val="100000"/>
                        </a:lnSpc>
                      </a:pPr>
                      <a:r>
                        <a:rPr lang="pl-PL" sz="1600" b="1" strike="noStrike" spc="-1">
                          <a:solidFill>
                            <a:srgbClr val="000000"/>
                          </a:solidFill>
                          <a:latin typeface="Book Antiqua"/>
                        </a:rPr>
                        <a:t>44</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12"/>
                  </a:ext>
                </a:extLst>
              </a:tr>
              <a:tr h="429840">
                <a:tc>
                  <a:txBody>
                    <a:bodyPr/>
                    <a:lstStyle/>
                    <a:p>
                      <a:pPr>
                        <a:lnSpc>
                          <a:spcPct val="100000"/>
                        </a:lnSpc>
                      </a:pPr>
                      <a:r>
                        <a:rPr lang="pl-PL" sz="1600" b="1" strike="noStrike" spc="-1">
                          <a:solidFill>
                            <a:srgbClr val="000000"/>
                          </a:solidFill>
                          <a:latin typeface="Book Antiqua"/>
                        </a:rPr>
                        <a:t>OGÓŁEM</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nSpc>
                          <a:spcPct val="100000"/>
                        </a:lnSpc>
                      </a:pPr>
                      <a:r>
                        <a:rPr lang="pl-PL" sz="1600" b="1" u="sng" strike="noStrike" spc="-1">
                          <a:solidFill>
                            <a:srgbClr val="000000"/>
                          </a:solidFill>
                          <a:uFillTx/>
                          <a:latin typeface="Book Antiqua"/>
                        </a:rPr>
                        <a:t>7151</a:t>
                      </a:r>
                      <a:endParaRPr lang="pl-PL" sz="16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13"/>
                  </a:ext>
                </a:extLst>
              </a:tr>
            </a:tbl>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TextShape 1"/>
          <p:cNvSpPr txBox="1"/>
          <p:nvPr/>
        </p:nvSpPr>
        <p:spPr>
          <a:xfrm>
            <a:off x="628560" y="188640"/>
            <a:ext cx="7886520" cy="476280"/>
          </a:xfrm>
          <a:prstGeom prst="rect">
            <a:avLst/>
          </a:prstGeom>
          <a:noFill/>
          <a:ln>
            <a:noFill/>
          </a:ln>
        </p:spPr>
        <p:txBody>
          <a:bodyPr anchor="ctr">
            <a:normAutofit/>
          </a:bodyPr>
          <a:lstStyle/>
          <a:p>
            <a:pPr>
              <a:lnSpc>
                <a:spcPct val="90000"/>
              </a:lnSpc>
            </a:pPr>
            <a:r>
              <a:rPr lang="en-US" sz="2000" b="1" strike="noStrike" spc="-1" dirty="0">
                <a:solidFill>
                  <a:srgbClr val="000000"/>
                </a:solidFill>
                <a:latin typeface="Book Antiqua"/>
              </a:rPr>
              <a:t>Centrum </a:t>
            </a:r>
            <a:r>
              <a:rPr lang="en-US" sz="2000" b="1" strike="noStrike" spc="-1" dirty="0" err="1">
                <a:solidFill>
                  <a:srgbClr val="000000"/>
                </a:solidFill>
                <a:latin typeface="Book Antiqua"/>
              </a:rPr>
              <a:t>Aktywizacji</a:t>
            </a:r>
            <a:r>
              <a:rPr lang="en-US" sz="2000" b="1" strike="noStrike" spc="-1" dirty="0">
                <a:solidFill>
                  <a:srgbClr val="000000"/>
                </a:solidFill>
                <a:latin typeface="Book Antiqua"/>
              </a:rPr>
              <a:t> </a:t>
            </a:r>
            <a:r>
              <a:rPr lang="en-US" sz="2000" b="1" strike="noStrike" spc="-1" dirty="0" err="1">
                <a:solidFill>
                  <a:srgbClr val="000000"/>
                </a:solidFill>
                <a:latin typeface="Book Antiqua"/>
              </a:rPr>
              <a:t>Zawodowej</a:t>
            </a:r>
            <a:endParaRPr lang="en-US" sz="2000" b="1" strike="noStrike" spc="-1" dirty="0">
              <a:solidFill>
                <a:srgbClr val="000000"/>
              </a:solidFill>
              <a:latin typeface="Calibri"/>
            </a:endParaRPr>
          </a:p>
        </p:txBody>
      </p:sp>
      <p:sp>
        <p:nvSpPr>
          <p:cNvPr id="259" name="CustomShape 2"/>
          <p:cNvSpPr/>
          <p:nvPr/>
        </p:nvSpPr>
        <p:spPr>
          <a:xfrm>
            <a:off x="179640" y="665280"/>
            <a:ext cx="8784720" cy="477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pl-PL" sz="1400" b="0" strike="noStrike" spc="-1" dirty="0">
                <a:latin typeface="Book Antiqua" panose="02040602050305030304" pitchFamily="18" charset="0"/>
              </a:rPr>
              <a:t>Do zadań CAZ należy między innymi,</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pozyskiwanie i realizowanie ofert pracy, w tym pomoc przy zgłaszaniu ofert pracy do systemu </a:t>
            </a:r>
            <a:r>
              <a:rPr lang="pl-PL" sz="1400" b="0" strike="noStrike" spc="-1" dirty="0" err="1">
                <a:latin typeface="Book Antiqua" panose="02040602050305030304" pitchFamily="18" charset="0"/>
              </a:rPr>
              <a:t>ePraca</a:t>
            </a:r>
            <a:r>
              <a:rPr lang="pl-PL" sz="1400" b="0" strike="noStrike" spc="-1" dirty="0">
                <a:latin typeface="Book Antiqua" panose="02040602050305030304" pitchFamily="18" charset="0"/>
              </a:rPr>
              <a:t>,</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organizowanie i finansowanie form pomocy określonych w ustawie, w szczególności pośrednictwa pracy, poradnictwa zawodowego, szkoleń, staży oraz prac interwencyjnych i robót publicznych,</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 udzielanie pomocy bezrobotnym, poszukującym pracy i osobom niezarejestrowanym, w tym osobom biernym zawodowo w uzyskaniu zatrudnienia, innej pracy zarobkowej oraz pracodawcom pomocy w uzyskaniu kandydatów do pracy,</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 udzielanie informacji o zakresie form pomocy i możliwości ich zastosowania,</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 inicjowanie i realizowanie przedsięwzięć mających na celu rozwiązanie lub złagodzenie</a:t>
            </a:r>
          </a:p>
          <a:p>
            <a:pPr marL="268200">
              <a:lnSpc>
                <a:spcPct val="100000"/>
              </a:lnSpc>
            </a:pPr>
            <a:r>
              <a:rPr lang="pl-PL" sz="1400" b="0" strike="noStrike" spc="-1" dirty="0">
                <a:latin typeface="Book Antiqua" panose="02040602050305030304" pitchFamily="18" charset="0"/>
              </a:rPr>
              <a:t>problemów związanych z planowanymi zwolnieniami grup pracowników z przyczyn dotyczących zakładu pracy,</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udzielaniu pomocy bezrobotnym, poszukującym pracy i osobom niezarejestrowanym, w tym osobom biernym zawodowo, w wyborze lub zmianie zawodu, miejsca pracy, kierunku kształcenia lub szkolenia, w planowaniu rozwoju zawodowego, a także przedsiębiorcom w planowaniu działań, których celem jest adaptacja do wymogów rynku pracy, w tym podnoszenie kompetencji zawodowych,</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współpraca z gminami w zakresie upowszechniania ofert pracy oraz informacji o wolnych miejscach pracy, informacji dotyczących form pomocy określonych w ustawie oraz realizacji wobec długotrwale bezrobotnego działań wynikających z porozumienia o współpracy,</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współpraca z WUP, w tym w zakresie świadczenia form pomocy określonych w ustawie,</a:t>
            </a:r>
          </a:p>
          <a:p>
            <a:pPr marL="285840" indent="-285480">
              <a:lnSpc>
                <a:spcPct val="100000"/>
              </a:lnSpc>
              <a:buClr>
                <a:srgbClr val="4472C4"/>
              </a:buClr>
              <a:buFont typeface="Arial"/>
              <a:buChar char="•"/>
            </a:pPr>
            <a:r>
              <a:rPr lang="pl-PL" sz="1400" b="0" strike="noStrike" spc="-1" dirty="0">
                <a:latin typeface="Book Antiqua" panose="02040602050305030304" pitchFamily="18" charset="0"/>
              </a:rPr>
              <a:t>współpraca, w szczególności ze szkołami ponadpodstawowymi, uczelniami i podmiotami ekonomii społecznej m. in. w zakresie realizacji poradnictwa zawodowego, w tym promowania uczenia się przez całe życie oraz działań informacyjnych dotyczących wsparcia skierowanego do osób do 30. roku życia</a:t>
            </a:r>
            <a:r>
              <a:rPr lang="pl-PL" sz="1400" b="0" strike="noStrike" spc="-1" dirty="0">
                <a:solidFill>
                  <a:srgbClr val="4472C4"/>
                </a:solidFill>
                <a:latin typeface="Book Antiqua"/>
              </a:rPr>
              <a:t>,</a:t>
            </a:r>
            <a:endParaRPr lang="pl-PL" sz="14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CustomShape 1"/>
          <p:cNvSpPr/>
          <p:nvPr/>
        </p:nvSpPr>
        <p:spPr>
          <a:xfrm>
            <a:off x="323640" y="404640"/>
            <a:ext cx="8640720" cy="5783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285840" indent="-285480">
              <a:lnSpc>
                <a:spcPct val="100000"/>
              </a:lnSpc>
              <a:buClr>
                <a:srgbClr val="4472C4"/>
              </a:buClr>
              <a:buFont typeface="Arial"/>
              <a:buChar char="•"/>
            </a:pPr>
            <a:r>
              <a:rPr lang="pl-PL" sz="1400" b="0" strike="noStrike" spc="-1" dirty="0">
                <a:latin typeface="Book Antiqua"/>
              </a:rPr>
              <a:t>opracowanie comiesięcznej statystyki,</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realizowanie działań sieci EURES na terenie powiatu we współpracy z ministrem właściwym ds. pracy, samorządami województw oraz innymi podmiotami uprawnionymi do realizacji działań sieci EURES,</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prowadzenie spraw związanych z udzieleniem bonu na zasiedlenie,</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przygotowanie i  realizowanie projektów w zakresie aktywności zawodowej, wspierania zatrudnienia ,rynku pracy, wynikających z programów współfinansowanych ze środków Europejskiego Funduszu Społecznego Plus i Funduszu Pracy, programów aktywizacyjnych dla osób niepełnosprawnych lub opiekunów osób niepełnosprawnych</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realizacja zadań związanych z KFS,</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prowadzi stronę internetową Urzędu, dbająco uaktualnianie: informacji, dokumentów do pobrania, udostępnianie aktualnych ogłoszeń, naborów itp.</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realizowanie projektów pilotażowych lub specjalnych,</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inicjowanie i realizowanie przedsięwzięć mających na celu identyfikację, dotarcie z informacją o możliwościach skorzystania z form pomocy określonych w ustawie i zmotywowanie do aktywności zawodowej osób niezarejestrowanych, w tym osób biernych zawodowo,</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rejestrowanie w systemie teleinformatycznym, działań, o których mowa w ustawie,</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realizowanie projektów w zakresie aktywności zawodowej, wspierania zatrudnienia oraz rynku pracy, wynikających z programów współfinansowanych ze środków EFS+ i Funduszu Pracy i innych,</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realizowanie programów regionalnych na podstawie porozumienia zawartego z WUP,</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opracowywanie i realizacja Indywidualnego Planu Działania,</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organizowanie giełd pracy i targów pracy,</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współdziałanie z Radami w zakresie rynku pracy,</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realizacja zadań finansowanych ze środków PFRON w zakresie wynikającym z odrębnych przepisów,</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ewidencjonowanie udzielonej pomocy publicznej i wydawanie beneficjentom pomocy zaświadczeń stwierdzających, że udzielona pomoc publiczna jest pomocą de </a:t>
            </a:r>
            <a:r>
              <a:rPr lang="pl-PL" sz="1400" b="0" strike="noStrike" spc="-1" dirty="0" err="1">
                <a:latin typeface="Book Antiqua"/>
              </a:rPr>
              <a:t>minimis</a:t>
            </a:r>
            <a:r>
              <a:rPr lang="pl-PL" sz="1400" b="0" strike="noStrike" spc="-1" dirty="0">
                <a:latin typeface="Book Antiqua"/>
              </a:rPr>
              <a:t>,</a:t>
            </a:r>
            <a:endParaRPr lang="pl-PL" sz="1400" b="0" strike="noStrike" spc="-1" dirty="0">
              <a:latin typeface="Arial"/>
            </a:endParaRPr>
          </a:p>
          <a:p>
            <a:pPr>
              <a:lnSpc>
                <a:spcPct val="100000"/>
              </a:lnSpc>
            </a:pPr>
            <a:endParaRPr lang="pl-PL" sz="1400" b="0" strike="noStrike" spc="-1" dirty="0">
              <a:latin typeface="Arial"/>
            </a:endParaRPr>
          </a:p>
          <a:p>
            <a:pPr>
              <a:lnSpc>
                <a:spcPct val="100000"/>
              </a:lnSpc>
            </a:pPr>
            <a:endParaRPr lang="pl-PL" sz="14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CustomShape 1"/>
          <p:cNvSpPr/>
          <p:nvPr/>
        </p:nvSpPr>
        <p:spPr>
          <a:xfrm>
            <a:off x="323640" y="692640"/>
            <a:ext cx="8136720" cy="4565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285840" indent="-285480">
              <a:lnSpc>
                <a:spcPct val="100000"/>
              </a:lnSpc>
              <a:buClr>
                <a:srgbClr val="4472C4"/>
              </a:buClr>
              <a:buFont typeface="Arial"/>
              <a:buChar char="•"/>
            </a:pPr>
            <a:r>
              <a:rPr lang="pl-PL" sz="1400" b="0" strike="noStrike" spc="-1" dirty="0">
                <a:latin typeface="Book Antiqua"/>
              </a:rPr>
              <a:t> dofinansowanie podjęcia działalności gospodarczej,</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udzielanie informacji o rynku pracy, zawodach, kwalifikacjach, możliwościach kształcenia i szkolenia, udzielanie porad zawodowych w zakresie możliwości rozwoju zawodowego, w tym pomocy w określeniu kompetencji, umiejętności, zainteresowań, uzdolnień i doświadczenia zawodowego oraz w zakresie umiejętności niezbędnych przy aktywnym poszukiwaniu pracy i samozatrudnieniu, w szczególności z wykorzystaniem metod i programów, w tym standaryzowanych narzędzi diagnostycznych, </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refundowanie kosztów wyposażenia lub doposażenia stanowiska pracy dla skierowanego bezrobotnego lub poszukującego pracy,</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przyznawanie jednorazowych środków na założenie lub przystąpienie do spółdzielni socjalnej</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współpraca z Bankiem Gospodarstwa Krajowego i pośrednikami finansowymi,</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realizacja zadań związana z odroczeniem terminu spłaty, rozłożeniem na raty lub umorzeniem części albo całości nienależnie pobranego świadczenia udzielonego z Funduszu Pracy, albo należności z tytułu zwrotu środków przyznanych na finansowanie form pomocy, albo odmowie odroczenia terminu spłaty, rozłożenia na raty lub umorzenia,</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przyznawanie przedsiębiorstwu społecznemu lub spółdzielni socjalnej środków na utworzenie stanowiska pracy dla bezrobotnego lub poszukującego pracy oraz finansowanie kosztów wynagrodzeń,</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realizowanie kampanii informacyjnych i promujących działania PUP.</a:t>
            </a:r>
            <a:endParaRPr lang="pl-PL" sz="1400" b="0" strike="noStrike" spc="-1" dirty="0">
              <a:latin typeface="Arial"/>
            </a:endParaRPr>
          </a:p>
          <a:p>
            <a:pPr marL="285840" indent="-285480">
              <a:lnSpc>
                <a:spcPct val="100000"/>
              </a:lnSpc>
              <a:buClr>
                <a:srgbClr val="4472C4"/>
              </a:buClr>
              <a:buFont typeface="Arial"/>
              <a:buChar char="•"/>
            </a:pPr>
            <a:r>
              <a:rPr lang="pl-PL" sz="1400" b="0" strike="noStrike" spc="-1" dirty="0">
                <a:latin typeface="Book Antiqua"/>
              </a:rPr>
              <a:t>planowanie i wykonywanie kontroli prawidłowości realizowanych form pomocy </a:t>
            </a:r>
            <a:r>
              <a:rPr lang="pl-PL" sz="1400" b="0" strike="noStrike" spc="-1" dirty="0" err="1">
                <a:latin typeface="Book Antiqua"/>
              </a:rPr>
              <a:t>iwydatkowania</a:t>
            </a:r>
            <a:r>
              <a:rPr lang="pl-PL" sz="1400" b="0" strike="noStrike" spc="-1" dirty="0">
                <a:latin typeface="Book Antiqua"/>
              </a:rPr>
              <a:t> środków zgodnie z przeznaczeniem.</a:t>
            </a:r>
            <a:endParaRPr lang="pl-PL" sz="14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 name="CustomShape 1"/>
          <p:cNvSpPr/>
          <p:nvPr/>
        </p:nvSpPr>
        <p:spPr>
          <a:xfrm>
            <a:off x="539640" y="476640"/>
            <a:ext cx="7416360" cy="5537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lang="pl-PL" sz="1800" b="0" strike="noStrike" spc="-1" dirty="0">
              <a:latin typeface="Arial"/>
            </a:endParaRPr>
          </a:p>
          <a:p>
            <a:pPr algn="just">
              <a:lnSpc>
                <a:spcPct val="100000"/>
              </a:lnSpc>
            </a:pPr>
            <a:r>
              <a:rPr lang="pl-PL" sz="1600" b="1" strike="noStrike" spc="-1" dirty="0">
                <a:solidFill>
                  <a:srgbClr val="000000"/>
                </a:solidFill>
                <a:latin typeface="Book Antiqua"/>
                <a:ea typeface="Times New Roman"/>
              </a:rPr>
              <a:t>Zakres zadań pracowników Działu Ewidencji i Świadczeń : </a:t>
            </a:r>
            <a:endParaRPr lang="pl-PL" sz="1600" b="0" strike="noStrike" spc="-1" dirty="0">
              <a:latin typeface="Arial"/>
            </a:endParaRPr>
          </a:p>
          <a:p>
            <a:pPr algn="just">
              <a:lnSpc>
                <a:spcPct val="100000"/>
              </a:lnSpc>
            </a:pP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rejestracja  osób bezrobotnych i poszukujących pracy ,</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prowadzenie spraw dotyczących przyznawania, odmowy przyznania ,utraty : statusu osoby bezrobotnej, wypłaty świadczeń i zawieszania wypłaty świadczeń przysługujących osobom uprawnionym, </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naliczanie świadczeń osobom uprawnionym, </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sporządzanie list wypłat,</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prowadzenie  spraw dotyczących </a:t>
            </a:r>
            <a:r>
              <a:rPr lang="pl-PL" sz="1400" b="0" strike="noStrike" spc="-1" dirty="0" err="1">
                <a:solidFill>
                  <a:srgbClr val="000000"/>
                </a:solidFill>
                <a:latin typeface="Book Antiqua"/>
                <a:ea typeface="Times New Roman"/>
              </a:rPr>
              <a:t>odwołań</a:t>
            </a:r>
            <a:r>
              <a:rPr lang="pl-PL" sz="1400" b="0" strike="noStrike" spc="-1" dirty="0">
                <a:solidFill>
                  <a:srgbClr val="000000"/>
                </a:solidFill>
                <a:latin typeface="Book Antiqua"/>
                <a:ea typeface="Times New Roman"/>
              </a:rPr>
              <a:t> od wydanych decyzji  w sprawach należących do  właściwości Działu,</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Arial Unicode MS"/>
              </a:rPr>
              <a:t>zgłaszanie zarejestrowanych bezrobotnych do ubezpieczenia społecznego i zdrowotnego, </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wydawanie zaświadczeń oraz PIT, </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współpraca z ZUS, Urzędem Skarbowym, OPS, Sądem  i Komornikiem w sprawach dotyczących osób bezrobotnych,</a:t>
            </a:r>
            <a:endParaRPr lang="pl-PL" sz="1400" b="0" strike="noStrike" spc="-1" dirty="0">
              <a:latin typeface="Arial"/>
            </a:endParaRPr>
          </a:p>
          <a:p>
            <a:pPr marL="171360" indent="-171000" algn="just">
              <a:lnSpc>
                <a:spcPct val="100000"/>
              </a:lnSpc>
              <a:buClr>
                <a:srgbClr val="000000"/>
              </a:buClr>
              <a:buFont typeface="Arial"/>
              <a:buChar char="•"/>
            </a:pPr>
            <a:r>
              <a:rPr lang="pl-PL" sz="1400" b="0" strike="noStrike" spc="-1" dirty="0">
                <a:solidFill>
                  <a:srgbClr val="000000"/>
                </a:solidFill>
                <a:latin typeface="Book Antiqua"/>
                <a:ea typeface="Times New Roman"/>
              </a:rPr>
              <a:t>prowadzenie spraw z zakresu koordynacji systemów zabezpieczenia   społecznego w UE.</a:t>
            </a: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a:p>
            <a:pPr algn="just">
              <a:lnSpc>
                <a:spcPct val="100000"/>
              </a:lnSpc>
            </a:pPr>
            <a:endParaRPr lang="pl-PL" sz="14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CustomShape 1"/>
          <p:cNvSpPr/>
          <p:nvPr/>
        </p:nvSpPr>
        <p:spPr>
          <a:xfrm>
            <a:off x="323640" y="474480"/>
            <a:ext cx="8496720" cy="56314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pl-PL" sz="1600" b="1" strike="noStrike" spc="-1" dirty="0">
                <a:solidFill>
                  <a:srgbClr val="000000"/>
                </a:solidFill>
                <a:latin typeface="Book Antiqua"/>
                <a:ea typeface="Times New Roman"/>
              </a:rPr>
              <a:t>Zakres zadań pracowników Działu Finansowo- Księgowego </a:t>
            </a:r>
            <a:r>
              <a:rPr lang="pl-PL" sz="1600" b="0" strike="noStrike" spc="-1" dirty="0">
                <a:solidFill>
                  <a:srgbClr val="000000"/>
                </a:solidFill>
                <a:latin typeface="Book Antiqua"/>
                <a:ea typeface="Times New Roman"/>
              </a:rPr>
              <a:t>:</a:t>
            </a:r>
            <a:endParaRPr lang="pl-PL" sz="1600" b="0" strike="noStrike" spc="-1" dirty="0">
              <a:latin typeface="Arial"/>
            </a:endParaRPr>
          </a:p>
          <a:p>
            <a:pPr algn="just">
              <a:lnSpc>
                <a:spcPct val="100000"/>
              </a:lnSpc>
            </a:pP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planowanie środków budżetowych, Funduszu Pracy oraz EFS,</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kontrola dyscypliny budżetowej,</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realizacja planu dochodów i wydatków środków publicznych,</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dokonywanie wstępnej kontroli zgodności operacji gospodarczych i finansowych z planem finansowym,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dokonywanie wstępnej kontroli kompletności i rzetelności dokumentów dotyczących operacji gospodarczych  i finansowych,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wykonywanie dyspozycji środkami pieniężnymi,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rozliczanie i ewidencjonowanie operacji finansowych budżetu,  FP, EFS i PFRON w ujęciu syntetycznym i analitycznym oraz w układzie  paragrafów klasyfikacji budżetowej,</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ewidencja operacji finansowych w układzie wydatków strukturalnych,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obsługa kasowa budżetu i funduszy celowych,</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sporządzanie przelewów dla osób pobierających świadczenia,</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prowadzenie wypłat wynagrodzeń i innych świadczeń na rzecz pracowników PUP,</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prowadzenie ewidencji księgowej gospodarowania majątkiem  PUP,</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sporządzanie części finansowej wniosków o płatność do projektów EFS,</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realizacja postanowień ustawy o systemie zabezpieczeń społecznych oraz ustawy o świadczeniach opieki zdrowotnej finansowanych ze środków publicznych w zakresie rozliczeń finansowych,</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sporządzanie sprawozdań finansowych,</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archiwizowanie dokumentacji Działu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sprawowanie kontroli finansowej,</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windykacja nienależnych świadczeń oraz innych należności przysługujących Funduszowi Pracy,</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współpraca z bankami, Zakładem Ubezpieczeń Społecznych, Urzędem Skarbowym</a:t>
            </a:r>
            <a:r>
              <a:rPr lang="pl-PL" sz="1400" b="0" strike="noStrike" spc="-1" dirty="0">
                <a:solidFill>
                  <a:srgbClr val="FF0000"/>
                </a:solidFill>
                <a:latin typeface="Book Antiqua"/>
                <a:ea typeface="Times New Roman"/>
              </a:rPr>
              <a:t>.</a:t>
            </a:r>
            <a:endParaRPr lang="pl-PL" sz="1400" b="0" strike="noStrike" spc="-1" dirty="0">
              <a:latin typeface="Arial"/>
            </a:endParaRPr>
          </a:p>
          <a:p>
            <a:pPr algn="ctr">
              <a:lnSpc>
                <a:spcPct val="100000"/>
              </a:lnSpc>
            </a:pPr>
            <a:r>
              <a:rPr lang="pl-PL" sz="1400" b="0" strike="noStrike" spc="-1" dirty="0">
                <a:solidFill>
                  <a:srgbClr val="000000"/>
                </a:solidFill>
                <a:latin typeface="Book Antiqua"/>
                <a:ea typeface="Times New Roman"/>
              </a:rPr>
              <a:t> </a:t>
            </a:r>
            <a:endParaRPr lang="pl-PL" sz="14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CustomShape 1"/>
          <p:cNvSpPr/>
          <p:nvPr/>
        </p:nvSpPr>
        <p:spPr>
          <a:xfrm>
            <a:off x="539640" y="812880"/>
            <a:ext cx="8314560" cy="4961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pl-PL" sz="1600" b="1" strike="noStrike" spc="-1" dirty="0">
                <a:solidFill>
                  <a:srgbClr val="000000"/>
                </a:solidFill>
                <a:latin typeface="Book Antiqua"/>
                <a:ea typeface="Times New Roman"/>
              </a:rPr>
              <a:t>Zakres zadań pracownika Działu Organizacyjno-Administracyjnego :</a:t>
            </a:r>
            <a:endParaRPr lang="pl-PL" sz="1600" b="0" strike="noStrike" spc="-1" dirty="0">
              <a:latin typeface="Arial"/>
            </a:endParaRPr>
          </a:p>
          <a:p>
            <a:pPr>
              <a:lnSpc>
                <a:spcPct val="100000"/>
              </a:lnSpc>
            </a:pP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opracowywanie projektów regulaminów wewnętrznych Urzędu,</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projektowanie i nadzór nad funkcjonowaniem systemu obiegu informacji w Urzędzie,</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opracowywanie projektów planów pracy,</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obsługa narad i spotkań organizowanych przez Dyrektora Urzędu,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obsługa Powiatowej Rady Rynku Pracy,</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obsługa kancelaryjna Urzędu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gromadzenie i przechowywanie korespondencji Dyrektora Urzędu, </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spraw osobowych pracowników (kadry),</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spraw związanych z przeglądem kadrowym i ocenami okresowymi pracowników,</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organizowanie praktyk zawodowych uczniów i studentów,</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opracowywanie obowiązującej sprawozdawczości statystycznej, analiz oraz informacji dotyczących  pracowników,</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administrowanie majątkiem urzędu,</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zabezpieczanie pracowników w środki techniczno-biurowe,</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spraw dotyczących szkoleń i dokształcania pracowników Urzędu</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spraw związanych z realizacją inwestycji i remontów siedziby Urzędu,</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spraw z zakresu zamówień publicznych,</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ewidencji środków trwałych,</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rejestru skarg i wniosków,</a:t>
            </a:r>
            <a:endParaRPr lang="pl-PL" sz="1400" b="0" strike="noStrike" spc="-1" dirty="0">
              <a:latin typeface="Arial"/>
            </a:endParaRPr>
          </a:p>
          <a:p>
            <a:pPr marL="171360" indent="-171000">
              <a:lnSpc>
                <a:spcPct val="100000"/>
              </a:lnSpc>
              <a:buClr>
                <a:srgbClr val="000000"/>
              </a:buClr>
              <a:buFont typeface="Arial"/>
              <a:buChar char="•"/>
            </a:pPr>
            <a:r>
              <a:rPr lang="pl-PL" sz="1400" b="0" strike="noStrike" spc="-1" dirty="0">
                <a:solidFill>
                  <a:srgbClr val="000000"/>
                </a:solidFill>
                <a:latin typeface="Book Antiqua"/>
                <a:ea typeface="Times New Roman"/>
              </a:rPr>
              <a:t> prowadzenie składnicy akt.</a:t>
            </a:r>
            <a:endParaRPr lang="pl-PL" sz="1400" b="0" strike="noStrike" spc="-1" dirty="0">
              <a:latin typeface="Arial"/>
            </a:endParaRPr>
          </a:p>
          <a:p>
            <a:pPr algn="just">
              <a:lnSpc>
                <a:spcPct val="100000"/>
              </a:lnSpc>
            </a:pPr>
            <a:r>
              <a:rPr lang="pl-PL" sz="1200" b="0" strike="noStrike" spc="-1" dirty="0">
                <a:solidFill>
                  <a:srgbClr val="000000"/>
                </a:solidFill>
                <a:latin typeface="Bookman Old Style"/>
                <a:ea typeface="Times New Roman"/>
              </a:rPr>
              <a:t> </a:t>
            </a:r>
            <a:endParaRPr lang="pl-PL" sz="1200" b="0" strike="noStrike" spc="-1" dirty="0">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 name="Table 1"/>
          <p:cNvGraphicFramePr/>
          <p:nvPr/>
        </p:nvGraphicFramePr>
        <p:xfrm>
          <a:off x="143640" y="1556640"/>
          <a:ext cx="8856720" cy="2646160"/>
        </p:xfrm>
        <a:graphic>
          <a:graphicData uri="http://schemas.openxmlformats.org/drawingml/2006/table">
            <a:tbl>
              <a:tblPr/>
              <a:tblGrid>
                <a:gridCol w="1980000">
                  <a:extLst>
                    <a:ext uri="{9D8B030D-6E8A-4147-A177-3AD203B41FA5}">
                      <a16:colId xmlns:a16="http://schemas.microsoft.com/office/drawing/2014/main" val="20000"/>
                    </a:ext>
                  </a:extLst>
                </a:gridCol>
                <a:gridCol w="576000">
                  <a:extLst>
                    <a:ext uri="{9D8B030D-6E8A-4147-A177-3AD203B41FA5}">
                      <a16:colId xmlns:a16="http://schemas.microsoft.com/office/drawing/2014/main" val="20001"/>
                    </a:ext>
                  </a:extLst>
                </a:gridCol>
                <a:gridCol w="576000">
                  <a:extLst>
                    <a:ext uri="{9D8B030D-6E8A-4147-A177-3AD203B41FA5}">
                      <a16:colId xmlns:a16="http://schemas.microsoft.com/office/drawing/2014/main" val="20002"/>
                    </a:ext>
                  </a:extLst>
                </a:gridCol>
                <a:gridCol w="576000">
                  <a:extLst>
                    <a:ext uri="{9D8B030D-6E8A-4147-A177-3AD203B41FA5}">
                      <a16:colId xmlns:a16="http://schemas.microsoft.com/office/drawing/2014/main" val="20003"/>
                    </a:ext>
                  </a:extLst>
                </a:gridCol>
                <a:gridCol w="504000">
                  <a:extLst>
                    <a:ext uri="{9D8B030D-6E8A-4147-A177-3AD203B41FA5}">
                      <a16:colId xmlns:a16="http://schemas.microsoft.com/office/drawing/2014/main" val="20004"/>
                    </a:ext>
                  </a:extLst>
                </a:gridCol>
                <a:gridCol w="576000">
                  <a:extLst>
                    <a:ext uri="{9D8B030D-6E8A-4147-A177-3AD203B41FA5}">
                      <a16:colId xmlns:a16="http://schemas.microsoft.com/office/drawing/2014/main" val="20005"/>
                    </a:ext>
                  </a:extLst>
                </a:gridCol>
                <a:gridCol w="576000">
                  <a:extLst>
                    <a:ext uri="{9D8B030D-6E8A-4147-A177-3AD203B41FA5}">
                      <a16:colId xmlns:a16="http://schemas.microsoft.com/office/drawing/2014/main" val="20006"/>
                    </a:ext>
                  </a:extLst>
                </a:gridCol>
                <a:gridCol w="504000">
                  <a:extLst>
                    <a:ext uri="{9D8B030D-6E8A-4147-A177-3AD203B41FA5}">
                      <a16:colId xmlns:a16="http://schemas.microsoft.com/office/drawing/2014/main" val="20007"/>
                    </a:ext>
                  </a:extLst>
                </a:gridCol>
                <a:gridCol w="576000">
                  <a:extLst>
                    <a:ext uri="{9D8B030D-6E8A-4147-A177-3AD203B41FA5}">
                      <a16:colId xmlns:a16="http://schemas.microsoft.com/office/drawing/2014/main" val="20008"/>
                    </a:ext>
                  </a:extLst>
                </a:gridCol>
                <a:gridCol w="648000">
                  <a:extLst>
                    <a:ext uri="{9D8B030D-6E8A-4147-A177-3AD203B41FA5}">
                      <a16:colId xmlns:a16="http://schemas.microsoft.com/office/drawing/2014/main" val="20009"/>
                    </a:ext>
                  </a:extLst>
                </a:gridCol>
                <a:gridCol w="648000">
                  <a:extLst>
                    <a:ext uri="{9D8B030D-6E8A-4147-A177-3AD203B41FA5}">
                      <a16:colId xmlns:a16="http://schemas.microsoft.com/office/drawing/2014/main" val="20010"/>
                    </a:ext>
                  </a:extLst>
                </a:gridCol>
                <a:gridCol w="648000">
                  <a:extLst>
                    <a:ext uri="{9D8B030D-6E8A-4147-A177-3AD203B41FA5}">
                      <a16:colId xmlns:a16="http://schemas.microsoft.com/office/drawing/2014/main" val="20011"/>
                    </a:ext>
                  </a:extLst>
                </a:gridCol>
                <a:gridCol w="468720">
                  <a:extLst>
                    <a:ext uri="{9D8B030D-6E8A-4147-A177-3AD203B41FA5}">
                      <a16:colId xmlns:a16="http://schemas.microsoft.com/office/drawing/2014/main" val="20012"/>
                    </a:ext>
                  </a:extLst>
                </a:gridCol>
              </a:tblGrid>
              <a:tr h="394200">
                <a:tc>
                  <a:txBody>
                    <a:bodyPr/>
                    <a:lstStyle/>
                    <a:p>
                      <a:pPr>
                        <a:lnSpc>
                          <a:spcPct val="107000"/>
                        </a:lnSpc>
                        <a:spcAft>
                          <a:spcPts val="799"/>
                        </a:spcAft>
                      </a:pPr>
                      <a:r>
                        <a:rPr lang="pl-PL" sz="1400" b="1" strike="noStrike" spc="-1">
                          <a:solidFill>
                            <a:srgbClr val="FFFFFF"/>
                          </a:solidFill>
                          <a:latin typeface="Book Antiqua"/>
                        </a:rPr>
                        <a:t>m-c</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II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III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IV</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V</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VI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VII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VIII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IX</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X</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XI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FFFFFF"/>
                          </a:solidFill>
                          <a:latin typeface="Book Antiqua"/>
                        </a:rPr>
                        <a:t>XII</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38160">
                      <a:solidFill>
                        <a:srgbClr val="FFFFFF"/>
                      </a:solidFill>
                    </a:lnB>
                    <a:solidFill>
                      <a:srgbClr val="4472C4"/>
                    </a:solidFill>
                  </a:tcPr>
                </a:tc>
                <a:extLst>
                  <a:ext uri="{0D108BD9-81ED-4DB2-BD59-A6C34878D82A}">
                    <a16:rowId xmlns:a16="http://schemas.microsoft.com/office/drawing/2014/main" val="10000"/>
                  </a:ext>
                </a:extLst>
              </a:tr>
              <a:tr h="572400">
                <a:tc>
                  <a:txBody>
                    <a:bodyPr/>
                    <a:lstStyle/>
                    <a:p>
                      <a:pPr>
                        <a:lnSpc>
                          <a:spcPct val="107000"/>
                        </a:lnSpc>
                        <a:spcAft>
                          <a:spcPts val="799"/>
                        </a:spcAft>
                      </a:pPr>
                      <a:r>
                        <a:rPr lang="pl-PL" sz="1400" b="1" strike="noStrike" spc="-1">
                          <a:solidFill>
                            <a:srgbClr val="FFFFFF"/>
                          </a:solidFill>
                          <a:latin typeface="Book Antiqua"/>
                        </a:rPr>
                        <a:t>Liczba rejestracji w miesiącu</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145</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155</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108</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106</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95</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82</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104</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110</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127</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121</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87</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115</a:t>
                      </a:r>
                      <a:endParaRPr lang="pl-PL" sz="1400" b="0" strike="noStrike" spc="-1">
                        <a:latin typeface="Arial"/>
                      </a:endParaRPr>
                    </a:p>
                  </a:txBody>
                  <a:tcPr marL="67680" marR="6768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CFD5E9"/>
                    </a:solidFill>
                  </a:tcPr>
                </a:tc>
                <a:extLst>
                  <a:ext uri="{0D108BD9-81ED-4DB2-BD59-A6C34878D82A}">
                    <a16:rowId xmlns:a16="http://schemas.microsoft.com/office/drawing/2014/main" val="10001"/>
                  </a:ext>
                </a:extLst>
              </a:tr>
              <a:tr h="516240">
                <a:tc>
                  <a:txBody>
                    <a:bodyPr/>
                    <a:lstStyle/>
                    <a:p>
                      <a:pPr>
                        <a:lnSpc>
                          <a:spcPct val="107000"/>
                        </a:lnSpc>
                        <a:spcAft>
                          <a:spcPts val="799"/>
                        </a:spcAft>
                      </a:pPr>
                      <a:r>
                        <a:rPr lang="pl-PL" sz="1400" b="1" strike="noStrike" spc="-1">
                          <a:solidFill>
                            <a:srgbClr val="FFFFFF"/>
                          </a:solidFill>
                          <a:latin typeface="Book Antiqua"/>
                        </a:rPr>
                        <a:t>Rejestracja po raz pierwszy</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31</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38</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33</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27</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25</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23</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25</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32</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60</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47</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23</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14</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2"/>
                  </a:ext>
                </a:extLst>
              </a:tr>
              <a:tr h="504720">
                <a:tc>
                  <a:txBody>
                    <a:bodyPr/>
                    <a:lstStyle/>
                    <a:p>
                      <a:pPr>
                        <a:lnSpc>
                          <a:spcPct val="107000"/>
                        </a:lnSpc>
                        <a:spcAft>
                          <a:spcPts val="799"/>
                        </a:spcAft>
                      </a:pPr>
                      <a:r>
                        <a:rPr lang="pl-PL" sz="1400" b="1" strike="noStrike" spc="-1">
                          <a:solidFill>
                            <a:srgbClr val="FFFFFF"/>
                          </a:solidFill>
                          <a:latin typeface="Book Antiqua"/>
                        </a:rPr>
                        <a:t>Rejestracja po raz kolejny</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114</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117</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75</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79</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70</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59</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79</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78</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67</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74</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64</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101</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CFD5E9"/>
                    </a:solidFill>
                  </a:tcPr>
                </a:tc>
                <a:extLst>
                  <a:ext uri="{0D108BD9-81ED-4DB2-BD59-A6C34878D82A}">
                    <a16:rowId xmlns:a16="http://schemas.microsoft.com/office/drawing/2014/main" val="10003"/>
                  </a:ext>
                </a:extLst>
              </a:tr>
              <a:tr h="605520">
                <a:tc>
                  <a:txBody>
                    <a:bodyPr/>
                    <a:lstStyle/>
                    <a:p>
                      <a:pPr>
                        <a:lnSpc>
                          <a:spcPct val="107000"/>
                        </a:lnSpc>
                        <a:spcAft>
                          <a:spcPts val="799"/>
                        </a:spcAft>
                      </a:pPr>
                      <a:r>
                        <a:rPr lang="pl-PL" sz="1400" b="1" strike="noStrike" spc="-1">
                          <a:solidFill>
                            <a:srgbClr val="FFFFFF"/>
                          </a:solidFill>
                          <a:latin typeface="Book Antiqua"/>
                          <a:ea typeface="Calibri"/>
                        </a:rPr>
                        <a:t>Cudzoziemcy</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4472C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2</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0</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0</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3</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0</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tc>
                  <a:txBody>
                    <a:bodyPr/>
                    <a:lstStyle/>
                    <a:p>
                      <a:pPr algn="ctr">
                        <a:lnSpc>
                          <a:spcPct val="107000"/>
                        </a:lnSpc>
                        <a:spcAft>
                          <a:spcPts val="799"/>
                        </a:spcAft>
                      </a:pPr>
                      <a:r>
                        <a:rPr lang="pl-PL" sz="1400" b="1" strike="noStrike" spc="-1">
                          <a:solidFill>
                            <a:srgbClr val="000000"/>
                          </a:solidFill>
                          <a:latin typeface="Book Antiqua"/>
                          <a:ea typeface="Calibri"/>
                        </a:rPr>
                        <a:t>1</a:t>
                      </a:r>
                      <a:endParaRPr lang="pl-PL" sz="1400" b="0" strike="noStrike" spc="-1">
                        <a:latin typeface="Arial"/>
                      </a:endParaRPr>
                    </a:p>
                  </a:txBody>
                  <a:tcPr marL="67680" marR="67680">
                    <a:lnL w="12240">
                      <a:solidFill>
                        <a:srgbClr val="FFFFFF"/>
                      </a:solidFill>
                    </a:lnL>
                    <a:lnR w="12240">
                      <a:solidFill>
                        <a:srgbClr val="FFFFFF"/>
                      </a:solidFill>
                    </a:lnR>
                    <a:lnT w="12240">
                      <a:solidFill>
                        <a:srgbClr val="FFFFFF"/>
                      </a:solidFill>
                    </a:lnT>
                    <a:lnB w="12240">
                      <a:solidFill>
                        <a:srgbClr val="FFFFFF"/>
                      </a:solidFill>
                    </a:lnB>
                    <a:solidFill>
                      <a:srgbClr val="E8EBF4"/>
                    </a:solidFill>
                  </a:tcPr>
                </a:tc>
                <a:extLst>
                  <a:ext uri="{0D108BD9-81ED-4DB2-BD59-A6C34878D82A}">
                    <a16:rowId xmlns:a16="http://schemas.microsoft.com/office/drawing/2014/main" val="10004"/>
                  </a:ext>
                </a:extLst>
              </a:tr>
            </a:tbl>
          </a:graphicData>
        </a:graphic>
      </p:graphicFrame>
      <p:sp>
        <p:nvSpPr>
          <p:cNvPr id="266" name="CustomShape 2"/>
          <p:cNvSpPr/>
          <p:nvPr/>
        </p:nvSpPr>
        <p:spPr>
          <a:xfrm>
            <a:off x="457200" y="511920"/>
            <a:ext cx="8434800" cy="609840"/>
          </a:xfrm>
          <a:prstGeom prst="rect">
            <a:avLst/>
          </a:prstGeom>
          <a:noFill/>
          <a:ln>
            <a:noFill/>
          </a:ln>
        </p:spPr>
        <p:style>
          <a:lnRef idx="0">
            <a:scrgbClr r="0" g="0" b="0"/>
          </a:lnRef>
          <a:fillRef idx="0">
            <a:scrgbClr r="0" g="0" b="0"/>
          </a:fillRef>
          <a:effectRef idx="0">
            <a:scrgbClr r="0" g="0" b="0"/>
          </a:effectRef>
          <a:fontRef idx="minor"/>
        </p:style>
        <p:txBody>
          <a:bodyPr anchor="ctr"/>
          <a:lstStyle/>
          <a:p>
            <a:pPr algn="ctr">
              <a:lnSpc>
                <a:spcPct val="100000"/>
              </a:lnSpc>
            </a:pPr>
            <a:r>
              <a:rPr lang="pl-PL" sz="1600" b="1" strike="noStrike" spc="-1">
                <a:latin typeface="Book Antiqua"/>
                <a:ea typeface="Calibri"/>
              </a:rPr>
              <a:t>W roku 2025 ogółem zarejestrowano 1355osób bezrobotnych</a:t>
            </a:r>
            <a:endParaRPr lang="pl-PL" sz="1600" b="0" strike="noStrike" spc="-1">
              <a:latin typeface="Arial"/>
            </a:endParaRPr>
          </a:p>
          <a:p>
            <a:pPr algn="ctr">
              <a:lnSpc>
                <a:spcPct val="100000"/>
              </a:lnSpc>
            </a:pPr>
            <a:endParaRPr lang="pl-PL" sz="1600" b="0" strike="noStrike" spc="-1">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 name="Wykres 4"/>
          <p:cNvGraphicFramePr/>
          <p:nvPr>
            <p:extLst>
              <p:ext uri="{D42A27DB-BD31-4B8C-83A1-F6EECF244321}">
                <p14:modId xmlns:p14="http://schemas.microsoft.com/office/powerpoint/2010/main" val="1897557742"/>
              </p:ext>
            </p:extLst>
          </p:nvPr>
        </p:nvGraphicFramePr>
        <p:xfrm>
          <a:off x="971640" y="764640"/>
          <a:ext cx="7200360" cy="4752000"/>
        </p:xfrm>
        <a:graphic>
          <a:graphicData uri="http://schemas.openxmlformats.org/drawingml/2006/chart">
            <c:chart xmlns:c="http://schemas.openxmlformats.org/drawingml/2006/chart" xmlns:r="http://schemas.openxmlformats.org/officeDocument/2006/relationships" r:id="rId2"/>
          </a:graphicData>
        </a:graphic>
      </p:graphicFrame>
      <p:sp>
        <p:nvSpPr>
          <p:cNvPr id="268" name="CustomShape 1"/>
          <p:cNvSpPr/>
          <p:nvPr/>
        </p:nvSpPr>
        <p:spPr>
          <a:xfrm>
            <a:off x="651960" y="5517360"/>
            <a:ext cx="7880040" cy="790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endParaRPr lang="pl-PL" sz="1800" b="0" strike="noStrike" spc="-1">
              <a:latin typeface="Arial"/>
            </a:endParaRPr>
          </a:p>
          <a:p>
            <a:pPr algn="just">
              <a:lnSpc>
                <a:spcPct val="100000"/>
              </a:lnSpc>
            </a:pPr>
            <a:r>
              <a:rPr lang="pl-PL" sz="1600" b="0" strike="noStrike" spc="-1">
                <a:solidFill>
                  <a:srgbClr val="000000"/>
                </a:solidFill>
                <a:latin typeface="Book Antiqua"/>
              </a:rPr>
              <a:t>Największą część  osób wyłączonych z ewidencji bezrobotnych stanowiły osoby podejmujące pracę tj. 711 .</a:t>
            </a:r>
            <a:endParaRPr lang="pl-PL" sz="1600" b="0" strike="noStrike" spc="-1">
              <a:latin typeface="Arial"/>
            </a:endParaRPr>
          </a:p>
        </p:txBody>
      </p:sp>
      <p:graphicFrame>
        <p:nvGraphicFramePr>
          <p:cNvPr id="2" name="Wykres 1">
            <a:extLst>
              <a:ext uri="{FF2B5EF4-FFF2-40B4-BE49-F238E27FC236}">
                <a16:creationId xmlns:a16="http://schemas.microsoft.com/office/drawing/2014/main" id="{DC80E8AB-4D5F-1396-589C-2F112F3251E5}"/>
              </a:ext>
            </a:extLst>
          </p:cNvPr>
          <p:cNvGraphicFramePr/>
          <p:nvPr>
            <p:extLst>
              <p:ext uri="{D42A27DB-BD31-4B8C-83A1-F6EECF244321}">
                <p14:modId xmlns:p14="http://schemas.microsoft.com/office/powerpoint/2010/main" val="3178167274"/>
              </p:ext>
            </p:extLst>
          </p:nvPr>
        </p:nvGraphicFramePr>
        <p:xfrm>
          <a:off x="323528" y="260648"/>
          <a:ext cx="7848472" cy="5184576"/>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CustomShape 1"/>
          <p:cNvSpPr/>
          <p:nvPr/>
        </p:nvSpPr>
        <p:spPr>
          <a:xfrm>
            <a:off x="215640" y="-99360"/>
            <a:ext cx="8712720" cy="678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7000"/>
              </a:lnSpc>
              <a:spcAft>
                <a:spcPts val="799"/>
              </a:spcAft>
            </a:pPr>
            <a:endParaRPr lang="pl-PL" sz="1800" b="0" strike="noStrike" spc="-1">
              <a:latin typeface="Arial"/>
            </a:endParaRPr>
          </a:p>
          <a:p>
            <a:pPr algn="just">
              <a:lnSpc>
                <a:spcPct val="107000"/>
              </a:lnSpc>
              <a:spcAft>
                <a:spcPts val="799"/>
              </a:spcAft>
            </a:pPr>
            <a:r>
              <a:rPr lang="pl-PL" sz="1400" b="1" strike="noStrike" spc="-1">
                <a:solidFill>
                  <a:srgbClr val="000000"/>
                </a:solidFill>
                <a:latin typeface="Book Antiqua"/>
                <a:ea typeface="Calibri"/>
              </a:rPr>
              <a:t>W roku 2025r przy realizacji zadań Urząd współpracował m in. z :</a:t>
            </a:r>
            <a:endParaRPr lang="pl-PL" sz="1400" b="0" strike="noStrike" spc="-1">
              <a:latin typeface="Arial"/>
            </a:endParaRPr>
          </a:p>
          <a:p>
            <a:pPr marL="343080" indent="-342720" algn="just">
              <a:lnSpc>
                <a:spcPct val="107000"/>
              </a:lnSpc>
              <a:buClr>
                <a:srgbClr val="000000"/>
              </a:buClr>
              <a:buFont typeface="Symbol"/>
              <a:buChar char=""/>
            </a:pPr>
            <a:r>
              <a:rPr lang="pl-PL" sz="1400" b="1" strike="noStrike" spc="-1">
                <a:solidFill>
                  <a:srgbClr val="000000"/>
                </a:solidFill>
                <a:latin typeface="Book Antiqua"/>
                <a:ea typeface="Calibri"/>
              </a:rPr>
              <a:t>Ośrodkami Pomocy Społecznej</a:t>
            </a:r>
            <a:r>
              <a:rPr lang="pl-PL" sz="1400" b="0" strike="noStrike" spc="-1">
                <a:solidFill>
                  <a:srgbClr val="000000"/>
                </a:solidFill>
                <a:latin typeface="Book Antiqua"/>
                <a:ea typeface="Calibri"/>
              </a:rPr>
              <a:t>- współpraca polegała między innymi: na udzielaniu porad zawodowych grupowych, na udzielaniu informacji o planowanych szkoleniach, ofertach pracy, wymianie informacji w sprawach indywidualnych dotyczących gotowości do podjęcia pracy oraz świadczeń przysługującym osobom bezrobotnych, będących jednocześnie podopiecznymi tychże ośrodków i realizacji programu prac społecznie użytecznych,</a:t>
            </a:r>
            <a:endParaRPr lang="pl-PL" sz="1400" b="0" strike="noStrike" spc="-1">
              <a:latin typeface="Arial"/>
            </a:endParaRPr>
          </a:p>
          <a:p>
            <a:pPr marL="343080" indent="-342720" algn="just">
              <a:lnSpc>
                <a:spcPct val="107000"/>
              </a:lnSpc>
              <a:buClr>
                <a:srgbClr val="000000"/>
              </a:buClr>
              <a:buFont typeface="Symbol"/>
              <a:buChar char=""/>
            </a:pPr>
            <a:r>
              <a:rPr lang="pl-PL" sz="1400" b="1" strike="noStrike" spc="-1">
                <a:solidFill>
                  <a:srgbClr val="000000"/>
                </a:solidFill>
                <a:latin typeface="Book Antiqua"/>
                <a:ea typeface="Calibri"/>
              </a:rPr>
              <a:t>Klubem Integracji Społecznej w Międzychodzie</a:t>
            </a:r>
            <a:r>
              <a:rPr lang="pl-PL" sz="1400" b="0" strike="noStrike" spc="-1">
                <a:solidFill>
                  <a:srgbClr val="000000"/>
                </a:solidFill>
                <a:latin typeface="Book Antiqua"/>
                <a:ea typeface="Calibri"/>
              </a:rPr>
              <a:t>- w zakresie aktywizacji osób długotrwale bezrobotnych, zagrożonych wykluczeniem społecznym,</a:t>
            </a:r>
            <a:endParaRPr lang="pl-PL" sz="1400" b="0" strike="noStrike" spc="-1">
              <a:latin typeface="Arial"/>
            </a:endParaRPr>
          </a:p>
          <a:p>
            <a:pPr marL="343080" indent="-342720" algn="just">
              <a:lnSpc>
                <a:spcPct val="107000"/>
              </a:lnSpc>
              <a:buClr>
                <a:srgbClr val="000000"/>
              </a:buClr>
              <a:buFont typeface="Symbol"/>
              <a:buChar char=""/>
            </a:pPr>
            <a:r>
              <a:rPr lang="pl-PL" sz="1400" b="1" strike="noStrike" spc="-1">
                <a:solidFill>
                  <a:srgbClr val="000000"/>
                </a:solidFill>
                <a:latin typeface="Book Antiqua"/>
                <a:ea typeface="Calibri"/>
              </a:rPr>
              <a:t>Powiatową Radą Rynku Pracy</a:t>
            </a:r>
            <a:r>
              <a:rPr lang="pl-PL" sz="1400" b="0" strike="noStrike" spc="-1">
                <a:solidFill>
                  <a:srgbClr val="000000"/>
                </a:solidFill>
                <a:latin typeface="Book Antiqua"/>
                <a:ea typeface="Calibri"/>
              </a:rPr>
              <a:t>- w zakresie opiniodawczo -doradczym,</a:t>
            </a:r>
            <a:endParaRPr lang="pl-PL" sz="1400" b="0" strike="noStrike" spc="-1">
              <a:latin typeface="Arial"/>
            </a:endParaRPr>
          </a:p>
          <a:p>
            <a:pPr marL="343080" indent="-342720" algn="just">
              <a:lnSpc>
                <a:spcPct val="107000"/>
              </a:lnSpc>
              <a:buClr>
                <a:srgbClr val="000000"/>
              </a:buClr>
              <a:buFont typeface="Symbol"/>
              <a:buChar char=""/>
            </a:pPr>
            <a:r>
              <a:rPr lang="pl-PL" sz="1400" b="1" strike="noStrike" spc="-1">
                <a:solidFill>
                  <a:srgbClr val="000000"/>
                </a:solidFill>
                <a:latin typeface="Book Antiqua"/>
                <a:ea typeface="Calibri"/>
              </a:rPr>
              <a:t>Wojewódzkim Urzędem Pracy</a:t>
            </a:r>
            <a:r>
              <a:rPr lang="pl-PL" sz="1400" b="0" strike="noStrike" spc="-1">
                <a:solidFill>
                  <a:srgbClr val="000000"/>
                </a:solidFill>
                <a:latin typeface="Book Antiqua"/>
                <a:ea typeface="Calibri"/>
              </a:rPr>
              <a:t>- w zakresie:</a:t>
            </a:r>
            <a:endParaRPr lang="pl-PL" sz="1400" b="0" strike="noStrike" spc="-1">
              <a:latin typeface="Arial"/>
            </a:endParaRPr>
          </a:p>
          <a:p>
            <a:pPr marL="487800" algn="just">
              <a:lnSpc>
                <a:spcPct val="107000"/>
              </a:lnSpc>
            </a:pPr>
            <a:r>
              <a:rPr lang="pl-PL" sz="1400" b="0" strike="noStrike" spc="-1">
                <a:solidFill>
                  <a:srgbClr val="000000"/>
                </a:solidFill>
                <a:latin typeface="Book Antiqua"/>
                <a:ea typeface="Calibri"/>
              </a:rPr>
              <a:t>-prawidłowej realizacji  oraz rozliczania projektów EFS </a:t>
            </a:r>
            <a:endParaRPr lang="pl-PL" sz="1400" b="0" strike="noStrike" spc="-1">
              <a:latin typeface="Arial"/>
            </a:endParaRPr>
          </a:p>
          <a:p>
            <a:pPr marL="487800" algn="just">
              <a:lnSpc>
                <a:spcPct val="107000"/>
              </a:lnSpc>
            </a:pPr>
            <a:r>
              <a:rPr lang="pl-PL" sz="1400" b="0" strike="noStrike" spc="-1">
                <a:solidFill>
                  <a:srgbClr val="000000"/>
                </a:solidFill>
                <a:latin typeface="Book Antiqua"/>
                <a:ea typeface="Calibri"/>
              </a:rPr>
              <a:t>-opracowania na każdy rok barometru zawodów deficytowych, zrównoważonych i nadwyżkowych, w oparciu m.in. o analizę ofert pracy, liczbę osób zarejestrowanych w PUP i posiadających konkretne zawody, ale także biorąc pod uwagę  aktualne zapotrzebowanie lokalnych pracodawców bądź potencjalnych kandydatów do pracy,</a:t>
            </a:r>
            <a:endParaRPr lang="pl-PL" sz="1400" b="0" strike="noStrike" spc="-1">
              <a:latin typeface="Arial"/>
            </a:endParaRPr>
          </a:p>
          <a:p>
            <a:pPr marL="487800" algn="just">
              <a:lnSpc>
                <a:spcPct val="107000"/>
              </a:lnSpc>
            </a:pPr>
            <a:r>
              <a:rPr lang="pl-PL" sz="1400" b="0" strike="noStrike" spc="-1">
                <a:solidFill>
                  <a:srgbClr val="000000"/>
                </a:solidFill>
                <a:latin typeface="Book Antiqua"/>
                <a:ea typeface="Calibri"/>
              </a:rPr>
              <a:t>- sporządzania różnego rodzaju bieżących sprawozdań do celów statystycznych,</a:t>
            </a:r>
            <a:endParaRPr lang="pl-PL" sz="1400" b="0" strike="noStrike" spc="-1">
              <a:latin typeface="Arial"/>
            </a:endParaRPr>
          </a:p>
          <a:p>
            <a:pPr marL="343080" indent="-342720" algn="just">
              <a:lnSpc>
                <a:spcPct val="107000"/>
              </a:lnSpc>
              <a:spcAft>
                <a:spcPts val="799"/>
              </a:spcAft>
              <a:buClr>
                <a:srgbClr val="000000"/>
              </a:buClr>
              <a:buFont typeface="Symbol"/>
              <a:buChar char=""/>
            </a:pPr>
            <a:r>
              <a:rPr lang="pl-PL" sz="1400" b="1" strike="noStrike" spc="-1">
                <a:solidFill>
                  <a:srgbClr val="000000"/>
                </a:solidFill>
                <a:latin typeface="Book Antiqua"/>
                <a:ea typeface="Calibri"/>
              </a:rPr>
              <a:t>Instytucjami szkoleniowymi</a:t>
            </a:r>
            <a:r>
              <a:rPr lang="pl-PL" sz="1400" b="0" strike="noStrike" spc="-1">
                <a:solidFill>
                  <a:srgbClr val="000000"/>
                </a:solidFill>
                <a:latin typeface="Book Antiqua"/>
                <a:ea typeface="Calibri"/>
              </a:rPr>
              <a:t>- w zakresie pozyskiwania ofert szkoleniowych oraz zlecania zorganizowania i przeprowadzania na rzecz PUP szkoleń i kursów, wynikających z indywidualnych potrzeb osób bezrobotnych,</a:t>
            </a:r>
            <a:endParaRPr lang="pl-PL" sz="1400" b="0" strike="noStrike" spc="-1">
              <a:latin typeface="Arial"/>
            </a:endParaRPr>
          </a:p>
          <a:p>
            <a:pPr marL="343080" indent="-342720" algn="just">
              <a:lnSpc>
                <a:spcPct val="107000"/>
              </a:lnSpc>
              <a:spcAft>
                <a:spcPts val="799"/>
              </a:spcAft>
              <a:buClr>
                <a:srgbClr val="000000"/>
              </a:buClr>
              <a:buFont typeface="Symbol"/>
              <a:buChar char=""/>
            </a:pPr>
            <a:r>
              <a:rPr lang="pl-PL" sz="1400" b="1" strike="noStrike" spc="-1">
                <a:solidFill>
                  <a:srgbClr val="000000"/>
                </a:solidFill>
                <a:latin typeface="Book Antiqua"/>
                <a:ea typeface="Calibri"/>
              </a:rPr>
              <a:t>Szkołami-</a:t>
            </a:r>
            <a:r>
              <a:rPr lang="pl-PL" sz="1400" b="0" strike="noStrike" spc="-1">
                <a:solidFill>
                  <a:srgbClr val="000000"/>
                </a:solidFill>
                <a:latin typeface="Book Antiqua"/>
                <a:ea typeface="Calibri"/>
              </a:rPr>
              <a:t>w zakresie informacji dot. aktywizacji zawodowej </a:t>
            </a:r>
            <a:r>
              <a:rPr lang="pl-PL" sz="1400" b="0" strike="noStrike" spc="-1">
                <a:solidFill>
                  <a:srgbClr val="000000"/>
                </a:solidFill>
                <a:latin typeface="Book Antiqua"/>
                <a:ea typeface="Times New Roman"/>
              </a:rPr>
              <a:t>między innymi poprzez pośrednictwo pracy, poradnictwo zawodowe, planowanie rozwoju zawodowego, organizowanie szkoleń, pomoc w aktywnym poszukiwaniu pracy, promocję  i wspieranie przedsiębiorczości ,</a:t>
            </a:r>
            <a:endParaRPr lang="pl-PL" sz="1400" b="0" strike="noStrike" spc="-1">
              <a:latin typeface="Arial"/>
            </a:endParaRPr>
          </a:p>
          <a:p>
            <a:pPr marL="343080" indent="-342720" algn="just">
              <a:lnSpc>
                <a:spcPct val="107000"/>
              </a:lnSpc>
              <a:spcAft>
                <a:spcPts val="799"/>
              </a:spcAft>
              <a:buClr>
                <a:srgbClr val="000000"/>
              </a:buClr>
              <a:buFont typeface="Symbol"/>
              <a:buChar char=""/>
            </a:pPr>
            <a:r>
              <a:rPr lang="pl-PL" sz="1400" b="1" strike="noStrike" spc="-1">
                <a:solidFill>
                  <a:srgbClr val="000000"/>
                </a:solidFill>
                <a:latin typeface="Book Antiqua"/>
                <a:ea typeface="Times New Roman"/>
              </a:rPr>
              <a:t>Pracodawcami</a:t>
            </a:r>
            <a:r>
              <a:rPr lang="pl-PL" sz="1400" b="0" strike="noStrike" spc="-1">
                <a:solidFill>
                  <a:srgbClr val="000000"/>
                </a:solidFill>
                <a:latin typeface="Book Antiqua"/>
                <a:ea typeface="Times New Roman"/>
              </a:rPr>
              <a:t>- cykliczne spotkania informacyjne dot. wsparcia finansowego związanego z zatrudnieniem osoby bezrobotnej, z podnoszeniem kwalifikacji pracowników.</a:t>
            </a:r>
            <a:endParaRPr lang="pl-PL" sz="1400" b="0" strike="noStrike" spc="-1">
              <a:latin typeface="Arial"/>
            </a:endParaRPr>
          </a:p>
          <a:p>
            <a:pPr algn="just">
              <a:lnSpc>
                <a:spcPct val="107000"/>
              </a:lnSpc>
              <a:spcAft>
                <a:spcPts val="799"/>
              </a:spcAft>
            </a:pPr>
            <a:endParaRPr lang="pl-PL" sz="1400" b="0" strike="noStrike" spc="-1">
              <a:latin typeface="Arial"/>
            </a:endParaRPr>
          </a:p>
          <a:p>
            <a:pPr algn="just">
              <a:lnSpc>
                <a:spcPct val="107000"/>
              </a:lnSpc>
              <a:spcAft>
                <a:spcPts val="799"/>
              </a:spcAft>
            </a:pPr>
            <a:endParaRPr lang="pl-PL" sz="1400" b="0" strike="noStrike" spc="-1">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TextShape 1"/>
          <p:cNvSpPr txBox="1"/>
          <p:nvPr/>
        </p:nvSpPr>
        <p:spPr>
          <a:xfrm>
            <a:off x="556560" y="188640"/>
            <a:ext cx="7886520" cy="471240"/>
          </a:xfrm>
          <a:prstGeom prst="rect">
            <a:avLst/>
          </a:prstGeom>
          <a:noFill/>
          <a:ln>
            <a:noFill/>
          </a:ln>
        </p:spPr>
        <p:txBody>
          <a:bodyPr anchor="ctr"/>
          <a:lstStyle/>
          <a:p>
            <a:pPr>
              <a:lnSpc>
                <a:spcPct val="100000"/>
              </a:lnSpc>
            </a:pPr>
            <a:r>
              <a:rPr lang="en-US" b="1" strike="noStrike" spc="-1" dirty="0">
                <a:solidFill>
                  <a:srgbClr val="000000"/>
                </a:solidFill>
                <a:latin typeface="Book Antiqua"/>
              </a:rPr>
              <a:t>Wojewódzki </a:t>
            </a:r>
            <a:r>
              <a:rPr lang="en-US" b="1" strike="noStrike" spc="-1" dirty="0" err="1">
                <a:solidFill>
                  <a:srgbClr val="000000"/>
                </a:solidFill>
                <a:latin typeface="Book Antiqua"/>
              </a:rPr>
              <a:t>Urząd</a:t>
            </a:r>
            <a:r>
              <a:rPr lang="en-US" b="1" strike="noStrike" spc="-1" dirty="0">
                <a:solidFill>
                  <a:srgbClr val="000000"/>
                </a:solidFill>
                <a:latin typeface="Book Antiqua"/>
              </a:rPr>
              <a:t> </a:t>
            </a:r>
            <a:r>
              <a:rPr lang="en-US" b="1" strike="noStrike" spc="-1" dirty="0" err="1">
                <a:solidFill>
                  <a:srgbClr val="000000"/>
                </a:solidFill>
                <a:latin typeface="Book Antiqua"/>
              </a:rPr>
              <a:t>Pracy</a:t>
            </a:r>
            <a:r>
              <a:rPr lang="en-US" b="1" strike="noStrike" spc="-1" dirty="0">
                <a:solidFill>
                  <a:srgbClr val="000000"/>
                </a:solidFill>
                <a:latin typeface="Book Antiqua"/>
              </a:rPr>
              <a:t> w </a:t>
            </a:r>
            <a:r>
              <a:rPr lang="en-US" b="1" strike="noStrike" spc="-1" dirty="0" err="1">
                <a:solidFill>
                  <a:srgbClr val="000000"/>
                </a:solidFill>
                <a:latin typeface="Book Antiqua"/>
              </a:rPr>
              <a:t>Poznaniu</a:t>
            </a:r>
            <a:r>
              <a:rPr lang="en-US" b="1" strike="noStrike" spc="-1" dirty="0">
                <a:solidFill>
                  <a:srgbClr val="000000"/>
                </a:solidFill>
                <a:latin typeface="Book Antiqua"/>
              </a:rPr>
              <a:t> </a:t>
            </a:r>
            <a:r>
              <a:rPr lang="en-US" b="1" strike="noStrike" spc="-1" dirty="0" err="1">
                <a:solidFill>
                  <a:srgbClr val="000000"/>
                </a:solidFill>
                <a:latin typeface="Book Antiqua"/>
              </a:rPr>
              <a:t>wspólnie</a:t>
            </a:r>
            <a:r>
              <a:rPr lang="en-US" b="1" strike="noStrike" spc="-1" dirty="0">
                <a:solidFill>
                  <a:srgbClr val="000000"/>
                </a:solidFill>
                <a:latin typeface="Book Antiqua"/>
              </a:rPr>
              <a:t> z </a:t>
            </a:r>
            <a:r>
              <a:rPr lang="en-US" b="1" strike="noStrike" spc="-1" dirty="0" err="1">
                <a:solidFill>
                  <a:srgbClr val="000000"/>
                </a:solidFill>
                <a:latin typeface="Book Antiqua"/>
              </a:rPr>
              <a:t>Powiatowym</a:t>
            </a:r>
            <a:r>
              <a:rPr lang="en-US" b="1" strike="noStrike" spc="-1" dirty="0">
                <a:solidFill>
                  <a:srgbClr val="000000"/>
                </a:solidFill>
                <a:latin typeface="Book Antiqua"/>
              </a:rPr>
              <a:t> </a:t>
            </a:r>
            <a:r>
              <a:rPr lang="en-US" b="1" strike="noStrike" spc="-1" dirty="0" err="1">
                <a:solidFill>
                  <a:srgbClr val="000000"/>
                </a:solidFill>
                <a:latin typeface="Book Antiqua"/>
              </a:rPr>
              <a:t>Urzędem</a:t>
            </a:r>
            <a:r>
              <a:rPr lang="en-US" b="1" strike="noStrike" spc="-1" dirty="0">
                <a:solidFill>
                  <a:srgbClr val="000000"/>
                </a:solidFill>
                <a:latin typeface="Book Antiqua"/>
              </a:rPr>
              <a:t> </a:t>
            </a:r>
            <a:r>
              <a:rPr lang="en-US" b="1" strike="noStrike" spc="-1" dirty="0" err="1">
                <a:solidFill>
                  <a:srgbClr val="000000"/>
                </a:solidFill>
                <a:latin typeface="Book Antiqua"/>
              </a:rPr>
              <a:t>Pracy</a:t>
            </a:r>
            <a:r>
              <a:rPr lang="en-US" b="1" strike="noStrike" spc="-1" dirty="0">
                <a:solidFill>
                  <a:srgbClr val="000000"/>
                </a:solidFill>
                <a:latin typeface="Book Antiqua"/>
              </a:rPr>
              <a:t> w </a:t>
            </a:r>
            <a:r>
              <a:rPr lang="en-US" b="1" strike="noStrike" spc="-1" dirty="0" err="1">
                <a:solidFill>
                  <a:srgbClr val="000000"/>
                </a:solidFill>
                <a:latin typeface="Book Antiqua"/>
              </a:rPr>
              <a:t>Międzychodzie</a:t>
            </a:r>
            <a:r>
              <a:rPr lang="en-US" b="1" strike="noStrike" spc="-1" dirty="0">
                <a:solidFill>
                  <a:srgbClr val="000000"/>
                </a:solidFill>
                <a:latin typeface="Book Antiqua"/>
              </a:rPr>
              <a:t> – </a:t>
            </a:r>
            <a:r>
              <a:rPr lang="en-US" b="1" strike="noStrike" spc="-1" dirty="0" err="1">
                <a:solidFill>
                  <a:srgbClr val="000000"/>
                </a:solidFill>
                <a:latin typeface="Book Antiqua"/>
              </a:rPr>
              <a:t>barometr</a:t>
            </a:r>
            <a:r>
              <a:rPr lang="en-US" b="1" strike="noStrike" spc="-1" dirty="0">
                <a:solidFill>
                  <a:srgbClr val="000000"/>
                </a:solidFill>
                <a:latin typeface="Book Antiqua"/>
              </a:rPr>
              <a:t> </a:t>
            </a:r>
            <a:r>
              <a:rPr lang="en-US" b="1" strike="noStrike" spc="-1" dirty="0" err="1">
                <a:solidFill>
                  <a:srgbClr val="000000"/>
                </a:solidFill>
                <a:latin typeface="Book Antiqua"/>
              </a:rPr>
              <a:t>zawodów</a:t>
            </a:r>
            <a:r>
              <a:rPr lang="en-US" b="1" strike="noStrike" spc="-1" dirty="0">
                <a:solidFill>
                  <a:srgbClr val="000000"/>
                </a:solidFill>
                <a:latin typeface="Book Antiqua"/>
              </a:rPr>
              <a:t> </a:t>
            </a:r>
            <a:r>
              <a:rPr lang="en-US" b="1" strike="noStrike" spc="-1" dirty="0" err="1">
                <a:solidFill>
                  <a:srgbClr val="000000"/>
                </a:solidFill>
                <a:latin typeface="Book Antiqua"/>
              </a:rPr>
              <a:t>deficytowych</a:t>
            </a:r>
            <a:r>
              <a:rPr lang="en-US" b="1" strike="noStrike" spc="-1" dirty="0">
                <a:solidFill>
                  <a:srgbClr val="000000"/>
                </a:solidFill>
                <a:latin typeface="Book Antiqua"/>
              </a:rPr>
              <a:t> </a:t>
            </a:r>
            <a:r>
              <a:rPr lang="en-US" b="1" strike="noStrike" spc="-1" dirty="0" err="1">
                <a:solidFill>
                  <a:srgbClr val="000000"/>
                </a:solidFill>
                <a:latin typeface="Book Antiqua"/>
              </a:rPr>
              <a:t>i</a:t>
            </a:r>
            <a:r>
              <a:rPr lang="en-US" b="1" strike="noStrike" spc="-1" dirty="0">
                <a:solidFill>
                  <a:srgbClr val="000000"/>
                </a:solidFill>
                <a:latin typeface="Book Antiqua"/>
              </a:rPr>
              <a:t> </a:t>
            </a:r>
            <a:r>
              <a:rPr lang="en-US" b="1" strike="noStrike" spc="-1" dirty="0" err="1">
                <a:solidFill>
                  <a:srgbClr val="000000"/>
                </a:solidFill>
                <a:latin typeface="Book Antiqua"/>
              </a:rPr>
              <a:t>nadwyżkowych</a:t>
            </a:r>
            <a:endParaRPr lang="en-US" b="0" strike="noStrike" spc="-1" dirty="0">
              <a:solidFill>
                <a:srgbClr val="000000"/>
              </a:solidFill>
              <a:latin typeface="Calibri"/>
            </a:endParaRPr>
          </a:p>
        </p:txBody>
      </p:sp>
      <p:pic>
        <p:nvPicPr>
          <p:cNvPr id="271" name="Symbol zastępczy zawartości 7"/>
          <p:cNvPicPr/>
          <p:nvPr/>
        </p:nvPicPr>
        <p:blipFill>
          <a:blip r:embed="rId2"/>
          <a:stretch/>
        </p:blipFill>
        <p:spPr>
          <a:xfrm>
            <a:off x="1835640" y="836640"/>
            <a:ext cx="5328360" cy="583236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2" name="Obraz 3"/>
          <p:cNvPicPr/>
          <p:nvPr/>
        </p:nvPicPr>
        <p:blipFill>
          <a:blip r:embed="rId2"/>
          <a:stretch/>
        </p:blipFill>
        <p:spPr>
          <a:xfrm>
            <a:off x="0" y="0"/>
            <a:ext cx="9143640" cy="6857640"/>
          </a:xfrm>
          <a:prstGeom prst="rect">
            <a:avLst/>
          </a:prstGeom>
          <a:ln>
            <a:noFill/>
          </a:ln>
        </p:spPr>
      </p:pic>
      <p:pic>
        <p:nvPicPr>
          <p:cNvPr id="273" name="Obraz 2"/>
          <p:cNvPicPr/>
          <p:nvPr/>
        </p:nvPicPr>
        <p:blipFill>
          <a:blip r:embed="rId3"/>
          <a:stretch/>
        </p:blipFill>
        <p:spPr>
          <a:xfrm>
            <a:off x="0" y="0"/>
            <a:ext cx="914364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 name="TextShape 1"/>
          <p:cNvSpPr txBox="1"/>
          <p:nvPr/>
        </p:nvSpPr>
        <p:spPr>
          <a:xfrm>
            <a:off x="457200" y="274680"/>
            <a:ext cx="8229240" cy="561600"/>
          </a:xfrm>
          <a:prstGeom prst="rect">
            <a:avLst/>
          </a:prstGeom>
          <a:noFill/>
          <a:ln>
            <a:noFill/>
          </a:ln>
        </p:spPr>
        <p:txBody>
          <a:bodyPr anchor="ctr">
            <a:normAutofit/>
          </a:bodyPr>
          <a:lstStyle/>
          <a:p>
            <a:pPr>
              <a:lnSpc>
                <a:spcPct val="100000"/>
              </a:lnSpc>
            </a:pPr>
            <a:r>
              <a:rPr lang="en-US" sz="1600" b="1" strike="noStrike" spc="-1" dirty="0">
                <a:solidFill>
                  <a:srgbClr val="000000"/>
                </a:solidFill>
                <a:latin typeface="Book Antiqua"/>
              </a:rPr>
              <a:t> </a:t>
            </a:r>
            <a:r>
              <a:rPr lang="en-US" sz="1900" b="1" strike="noStrike" spc="-1" dirty="0" err="1">
                <a:solidFill>
                  <a:srgbClr val="000000"/>
                </a:solidFill>
                <a:latin typeface="Book Antiqua"/>
              </a:rPr>
              <a:t>Spotkanie</a:t>
            </a:r>
            <a:r>
              <a:rPr lang="en-US" sz="1900" b="1" strike="noStrike" spc="-1" dirty="0">
                <a:solidFill>
                  <a:srgbClr val="000000"/>
                </a:solidFill>
                <a:latin typeface="Book Antiqua"/>
              </a:rPr>
              <a:t> z </a:t>
            </a:r>
            <a:r>
              <a:rPr lang="en-US" sz="1900" b="1" strike="noStrike" spc="-1" dirty="0" err="1">
                <a:solidFill>
                  <a:srgbClr val="000000"/>
                </a:solidFill>
                <a:latin typeface="Book Antiqua"/>
              </a:rPr>
              <a:t>Firmą</a:t>
            </a:r>
            <a:r>
              <a:rPr lang="en-US" sz="1900" b="1" strike="noStrike" spc="-1" dirty="0">
                <a:solidFill>
                  <a:srgbClr val="000000"/>
                </a:solidFill>
                <a:latin typeface="Book Antiqua"/>
              </a:rPr>
              <a:t> </a:t>
            </a:r>
            <a:r>
              <a:rPr lang="en-US" sz="1900" b="1" strike="noStrike" spc="-1" dirty="0" err="1">
                <a:solidFill>
                  <a:srgbClr val="000000"/>
                </a:solidFill>
                <a:latin typeface="Book Antiqua"/>
              </a:rPr>
              <a:t>Christianapol</a:t>
            </a:r>
            <a:r>
              <a:rPr lang="en-US" sz="1900" b="1" strike="noStrike" spc="-1" dirty="0">
                <a:solidFill>
                  <a:srgbClr val="000000"/>
                </a:solidFill>
                <a:latin typeface="Book Antiqua"/>
              </a:rPr>
              <a:t> </a:t>
            </a:r>
            <a:r>
              <a:rPr lang="en-US" sz="1900" b="1" strike="noStrike" spc="-1" dirty="0" err="1">
                <a:solidFill>
                  <a:srgbClr val="000000"/>
                </a:solidFill>
                <a:latin typeface="Book Antiqua"/>
              </a:rPr>
              <a:t>Meble</a:t>
            </a:r>
            <a:r>
              <a:rPr lang="en-US" sz="1900" b="1" strike="noStrike" spc="-1" dirty="0">
                <a:solidFill>
                  <a:srgbClr val="000000"/>
                </a:solidFill>
                <a:latin typeface="Book Antiqua"/>
              </a:rPr>
              <a:t> Polska sp. z </a:t>
            </a:r>
            <a:r>
              <a:rPr lang="en-US" sz="1900" b="1" strike="noStrike" spc="-1" dirty="0" err="1">
                <a:solidFill>
                  <a:srgbClr val="000000"/>
                </a:solidFill>
                <a:latin typeface="Book Antiqua"/>
              </a:rPr>
              <a:t>o.o</a:t>
            </a:r>
            <a:r>
              <a:rPr lang="en-US" sz="1900" b="1" strike="noStrike" spc="-1" dirty="0">
                <a:solidFill>
                  <a:srgbClr val="000000"/>
                </a:solidFill>
                <a:latin typeface="Book Antiqua"/>
              </a:rPr>
              <a:t>  </a:t>
            </a:r>
            <a:r>
              <a:rPr lang="en-US" sz="1900" b="1" strike="noStrike" spc="-1" dirty="0" err="1">
                <a:solidFill>
                  <a:srgbClr val="000000"/>
                </a:solidFill>
                <a:latin typeface="Book Antiqua"/>
              </a:rPr>
              <a:t>sp.k</a:t>
            </a:r>
            <a:endParaRPr lang="en-US" sz="1900" b="0" strike="noStrike" spc="-1" dirty="0">
              <a:solidFill>
                <a:srgbClr val="000000"/>
              </a:solidFill>
              <a:latin typeface="Calibri"/>
            </a:endParaRPr>
          </a:p>
        </p:txBody>
      </p:sp>
      <p:pic>
        <p:nvPicPr>
          <p:cNvPr id="275" name="Obraz 8"/>
          <p:cNvPicPr/>
          <p:nvPr/>
        </p:nvPicPr>
        <p:blipFill>
          <a:blip r:embed="rId2"/>
          <a:stretch/>
        </p:blipFill>
        <p:spPr>
          <a:xfrm>
            <a:off x="2000160" y="836640"/>
            <a:ext cx="5143320" cy="574632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 name="Obraz 3"/>
          <p:cNvPicPr/>
          <p:nvPr/>
        </p:nvPicPr>
        <p:blipFill>
          <a:blip r:embed="rId2"/>
          <a:stretch/>
        </p:blipFill>
        <p:spPr>
          <a:xfrm>
            <a:off x="0" y="0"/>
            <a:ext cx="9143640" cy="6857640"/>
          </a:xfrm>
          <a:prstGeom prst="rect">
            <a:avLst/>
          </a:prstGeom>
          <a:ln>
            <a:noFill/>
          </a:ln>
        </p:spPr>
      </p:pic>
      <p:pic>
        <p:nvPicPr>
          <p:cNvPr id="277" name="Obraz 2"/>
          <p:cNvPicPr/>
          <p:nvPr/>
        </p:nvPicPr>
        <p:blipFill>
          <a:blip r:embed="rId3"/>
          <a:stretch/>
        </p:blipFill>
        <p:spPr>
          <a:xfrm>
            <a:off x="0" y="0"/>
            <a:ext cx="9143640" cy="6857640"/>
          </a:xfrm>
          <a:prstGeom prst="rect">
            <a:avLst/>
          </a:prstGeom>
          <a:ln>
            <a:noFill/>
          </a:ln>
        </p:spPr>
      </p:pic>
      <p:sp>
        <p:nvSpPr>
          <p:cNvPr id="278" name="CustomShape 1"/>
          <p:cNvSpPr/>
          <p:nvPr/>
        </p:nvSpPr>
        <p:spPr>
          <a:xfrm>
            <a:off x="1475640" y="2637000"/>
            <a:ext cx="575640" cy="791640"/>
          </a:xfrm>
          <a:prstGeom prst="ellipse">
            <a:avLst/>
          </a:prstGeom>
          <a:solidFill>
            <a:schemeClr val="tx1"/>
          </a:solidFill>
          <a:ln/>
        </p:spPr>
        <p:style>
          <a:lnRef idx="2">
            <a:schemeClr val="accent1">
              <a:shade val="15000"/>
            </a:schemeClr>
          </a:lnRef>
          <a:fillRef idx="1">
            <a:schemeClr val="accent1"/>
          </a:fillRef>
          <a:effectRef idx="0">
            <a:schemeClr val="accent1"/>
          </a:effectRef>
          <a:fontRef idx="minor"/>
        </p:style>
      </p:sp>
      <p:sp>
        <p:nvSpPr>
          <p:cNvPr id="279" name="CustomShape 2"/>
          <p:cNvSpPr/>
          <p:nvPr/>
        </p:nvSpPr>
        <p:spPr>
          <a:xfrm>
            <a:off x="2771640" y="2853000"/>
            <a:ext cx="431640" cy="575640"/>
          </a:xfrm>
          <a:prstGeom prst="ellipse">
            <a:avLst/>
          </a:prstGeom>
          <a:solidFill>
            <a:schemeClr val="tx1"/>
          </a:solidFill>
          <a:ln/>
        </p:spPr>
        <p:style>
          <a:lnRef idx="2">
            <a:schemeClr val="accent1">
              <a:shade val="15000"/>
            </a:schemeClr>
          </a:lnRef>
          <a:fillRef idx="1">
            <a:schemeClr val="accent1"/>
          </a:fillRef>
          <a:effectRef idx="0">
            <a:schemeClr val="accent1"/>
          </a:effectRef>
          <a:fontRef idx="minor"/>
        </p:style>
      </p:sp>
      <p:sp>
        <p:nvSpPr>
          <p:cNvPr id="280" name="CustomShape 3"/>
          <p:cNvSpPr/>
          <p:nvPr/>
        </p:nvSpPr>
        <p:spPr>
          <a:xfrm>
            <a:off x="6444360" y="2811960"/>
            <a:ext cx="431640" cy="472680"/>
          </a:xfrm>
          <a:prstGeom prst="ellipse">
            <a:avLst/>
          </a:prstGeom>
          <a:solidFill>
            <a:schemeClr val="tx1"/>
          </a:solidFill>
          <a:ln/>
        </p:spPr>
        <p:style>
          <a:lnRef idx="2">
            <a:schemeClr val="accent1">
              <a:shade val="15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 name="TextShape 1"/>
          <p:cNvSpPr txBox="1"/>
          <p:nvPr/>
        </p:nvSpPr>
        <p:spPr>
          <a:xfrm>
            <a:off x="628560" y="116640"/>
            <a:ext cx="7886520" cy="575640"/>
          </a:xfrm>
          <a:prstGeom prst="rect">
            <a:avLst/>
          </a:prstGeom>
          <a:noFill/>
          <a:ln>
            <a:noFill/>
          </a:ln>
        </p:spPr>
        <p:txBody>
          <a:bodyPr anchor="ctr"/>
          <a:lstStyle/>
          <a:p>
            <a:pPr>
              <a:lnSpc>
                <a:spcPct val="90000"/>
              </a:lnSpc>
            </a:pPr>
            <a:r>
              <a:rPr lang="en-US" b="1" strike="noStrike" spc="-1" dirty="0" err="1">
                <a:solidFill>
                  <a:srgbClr val="000000"/>
                </a:solidFill>
                <a:latin typeface="Book Antiqua"/>
              </a:rPr>
              <a:t>Wizyta</a:t>
            </a:r>
            <a:r>
              <a:rPr lang="en-US" b="1" strike="noStrike" spc="-1" dirty="0">
                <a:solidFill>
                  <a:srgbClr val="000000"/>
                </a:solidFill>
                <a:latin typeface="Book Antiqua"/>
              </a:rPr>
              <a:t> </a:t>
            </a:r>
            <a:r>
              <a:rPr lang="en-US" b="1" strike="noStrike" spc="-1" dirty="0" err="1">
                <a:solidFill>
                  <a:srgbClr val="000000"/>
                </a:solidFill>
                <a:latin typeface="Book Antiqua"/>
              </a:rPr>
              <a:t>uczniów</a:t>
            </a:r>
            <a:r>
              <a:rPr lang="en-US" b="1" strike="noStrike" spc="-1" dirty="0">
                <a:solidFill>
                  <a:srgbClr val="000000"/>
                </a:solidFill>
                <a:latin typeface="Book Antiqua"/>
              </a:rPr>
              <a:t> </a:t>
            </a:r>
            <a:r>
              <a:rPr lang="en-US" b="1" strike="noStrike" spc="-1" dirty="0" err="1">
                <a:solidFill>
                  <a:srgbClr val="000000"/>
                </a:solidFill>
                <a:latin typeface="Book Antiqua"/>
              </a:rPr>
              <a:t>Szkoły</a:t>
            </a:r>
            <a:r>
              <a:rPr lang="en-US" b="1" strike="noStrike" spc="-1" dirty="0">
                <a:solidFill>
                  <a:srgbClr val="000000"/>
                </a:solidFill>
                <a:latin typeface="Book Antiqua"/>
              </a:rPr>
              <a:t> </a:t>
            </a:r>
            <a:r>
              <a:rPr lang="en-US" b="1" strike="noStrike" spc="-1" dirty="0" err="1">
                <a:solidFill>
                  <a:srgbClr val="000000"/>
                </a:solidFill>
                <a:latin typeface="Book Antiqua"/>
              </a:rPr>
              <a:t>Podstawowej</a:t>
            </a:r>
            <a:r>
              <a:rPr lang="en-US" b="1" strike="noStrike" spc="-1" dirty="0">
                <a:solidFill>
                  <a:srgbClr val="000000"/>
                </a:solidFill>
                <a:latin typeface="Book Antiqua"/>
              </a:rPr>
              <a:t> nr 2 w </a:t>
            </a:r>
            <a:r>
              <a:rPr lang="en-US" b="1" strike="noStrike" spc="-1" dirty="0" err="1">
                <a:solidFill>
                  <a:srgbClr val="000000"/>
                </a:solidFill>
                <a:latin typeface="Book Antiqua"/>
              </a:rPr>
              <a:t>Międzychodzie</a:t>
            </a:r>
            <a:r>
              <a:rPr lang="en-US" b="1" strike="noStrike" spc="-1" dirty="0">
                <a:solidFill>
                  <a:srgbClr val="000000"/>
                </a:solidFill>
                <a:latin typeface="Book Antiqua"/>
              </a:rPr>
              <a:t> w </a:t>
            </a:r>
            <a:r>
              <a:rPr lang="en-US" b="1" strike="noStrike" spc="-1" dirty="0" err="1">
                <a:solidFill>
                  <a:srgbClr val="000000"/>
                </a:solidFill>
                <a:latin typeface="Book Antiqua"/>
              </a:rPr>
              <a:t>ramach</a:t>
            </a:r>
            <a:r>
              <a:rPr lang="en-US" b="1" strike="noStrike" spc="-1" dirty="0">
                <a:solidFill>
                  <a:srgbClr val="000000"/>
                </a:solidFill>
                <a:latin typeface="Book Antiqua"/>
              </a:rPr>
              <a:t> </a:t>
            </a:r>
            <a:r>
              <a:rPr lang="en-US" b="1" strike="noStrike" spc="-1" dirty="0" err="1">
                <a:solidFill>
                  <a:srgbClr val="000000"/>
                </a:solidFill>
                <a:latin typeface="Book Antiqua"/>
              </a:rPr>
              <a:t>zajęć</a:t>
            </a:r>
            <a:r>
              <a:rPr lang="en-US" b="1" strike="noStrike" spc="-1" dirty="0">
                <a:solidFill>
                  <a:srgbClr val="000000"/>
                </a:solidFill>
                <a:latin typeface="Book Antiqua"/>
              </a:rPr>
              <a:t> </a:t>
            </a:r>
            <a:r>
              <a:rPr lang="en-US" b="1" strike="noStrike" spc="-1" dirty="0" err="1">
                <a:solidFill>
                  <a:srgbClr val="000000"/>
                </a:solidFill>
                <a:latin typeface="Book Antiqua"/>
              </a:rPr>
              <a:t>zawodoznawczych</a:t>
            </a:r>
            <a:endParaRPr lang="en-US" b="0" strike="noStrike" spc="-1" dirty="0">
              <a:solidFill>
                <a:srgbClr val="000000"/>
              </a:solidFill>
              <a:latin typeface="Calibri"/>
            </a:endParaRPr>
          </a:p>
        </p:txBody>
      </p:sp>
      <p:pic>
        <p:nvPicPr>
          <p:cNvPr id="282" name="Obraz 3"/>
          <p:cNvPicPr/>
          <p:nvPr/>
        </p:nvPicPr>
        <p:blipFill>
          <a:blip r:embed="rId2"/>
          <a:stretch/>
        </p:blipFill>
        <p:spPr>
          <a:xfrm>
            <a:off x="1187640" y="692640"/>
            <a:ext cx="5400360" cy="604836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3" name="Obraz 2"/>
          <p:cNvPicPr/>
          <p:nvPr/>
        </p:nvPicPr>
        <p:blipFill>
          <a:blip r:embed="rId2"/>
          <a:stretch/>
        </p:blipFill>
        <p:spPr>
          <a:xfrm>
            <a:off x="0" y="0"/>
            <a:ext cx="914364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 name="Obraz 2"/>
          <p:cNvPicPr/>
          <p:nvPr/>
        </p:nvPicPr>
        <p:blipFill>
          <a:blip r:embed="rId2"/>
          <a:stretch/>
        </p:blipFill>
        <p:spPr>
          <a:xfrm>
            <a:off x="323640" y="510120"/>
            <a:ext cx="8568720" cy="583740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TextShape 1"/>
          <p:cNvSpPr txBox="1"/>
          <p:nvPr/>
        </p:nvSpPr>
        <p:spPr>
          <a:xfrm>
            <a:off x="628560" y="0"/>
            <a:ext cx="7886520" cy="620280"/>
          </a:xfrm>
          <a:prstGeom prst="rect">
            <a:avLst/>
          </a:prstGeom>
          <a:noFill/>
          <a:ln>
            <a:noFill/>
          </a:ln>
        </p:spPr>
        <p:txBody>
          <a:bodyPr anchor="ctr">
            <a:normAutofit/>
          </a:bodyPr>
          <a:lstStyle/>
          <a:p>
            <a:pPr>
              <a:lnSpc>
                <a:spcPct val="90000"/>
              </a:lnSpc>
            </a:pPr>
            <a:r>
              <a:rPr lang="en-US" sz="2200" b="1" strike="noStrike" spc="-1" dirty="0" err="1">
                <a:solidFill>
                  <a:srgbClr val="000000"/>
                </a:solidFill>
                <a:latin typeface="Book Antiqua"/>
              </a:rPr>
              <a:t>Dni</a:t>
            </a:r>
            <a:r>
              <a:rPr lang="en-US" sz="2200" b="1" strike="noStrike" spc="-1" dirty="0">
                <a:solidFill>
                  <a:srgbClr val="000000"/>
                </a:solidFill>
                <a:latin typeface="Book Antiqua"/>
              </a:rPr>
              <a:t> </a:t>
            </a:r>
            <a:r>
              <a:rPr lang="en-US" sz="2200" b="1" strike="noStrike" spc="-1" dirty="0" err="1">
                <a:solidFill>
                  <a:srgbClr val="000000"/>
                </a:solidFill>
                <a:latin typeface="Book Antiqua"/>
              </a:rPr>
              <a:t>Międzychodu</a:t>
            </a:r>
            <a:endParaRPr lang="en-US" sz="2200" b="0" strike="noStrike" spc="-1" dirty="0">
              <a:solidFill>
                <a:srgbClr val="000000"/>
              </a:solidFill>
              <a:latin typeface="Calibri"/>
            </a:endParaRPr>
          </a:p>
        </p:txBody>
      </p:sp>
      <p:pic>
        <p:nvPicPr>
          <p:cNvPr id="286" name="Obraz 8"/>
          <p:cNvPicPr/>
          <p:nvPr/>
        </p:nvPicPr>
        <p:blipFill>
          <a:blip r:embed="rId2"/>
          <a:stretch/>
        </p:blipFill>
        <p:spPr>
          <a:xfrm>
            <a:off x="395640" y="606960"/>
            <a:ext cx="8604000" cy="623700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TextShape 1"/>
          <p:cNvSpPr txBox="1"/>
          <p:nvPr/>
        </p:nvSpPr>
        <p:spPr>
          <a:xfrm>
            <a:off x="628560" y="0"/>
            <a:ext cx="7886520" cy="764280"/>
          </a:xfrm>
          <a:prstGeom prst="rect">
            <a:avLst/>
          </a:prstGeom>
          <a:noFill/>
          <a:ln>
            <a:noFill/>
          </a:ln>
        </p:spPr>
        <p:txBody>
          <a:bodyPr anchor="ctr">
            <a:normAutofit/>
          </a:bodyPr>
          <a:lstStyle/>
          <a:p>
            <a:pPr>
              <a:lnSpc>
                <a:spcPct val="90000"/>
              </a:lnSpc>
            </a:pPr>
            <a:r>
              <a:rPr lang="en-US" sz="2200" b="1" strike="noStrike" spc="-1" dirty="0">
                <a:solidFill>
                  <a:srgbClr val="000000"/>
                </a:solidFill>
                <a:latin typeface="Book Antiqua"/>
              </a:rPr>
              <a:t>Bieg </a:t>
            </a:r>
            <a:r>
              <a:rPr lang="en-US" sz="2200" b="1" strike="noStrike" spc="-1" dirty="0" err="1">
                <a:solidFill>
                  <a:srgbClr val="000000"/>
                </a:solidFill>
                <a:latin typeface="Book Antiqua"/>
              </a:rPr>
              <a:t>integracyjny</a:t>
            </a:r>
            <a:endParaRPr lang="en-US" sz="2200" b="0" strike="noStrike" spc="-1" dirty="0">
              <a:solidFill>
                <a:srgbClr val="000000"/>
              </a:solidFill>
              <a:latin typeface="Calibri"/>
            </a:endParaRPr>
          </a:p>
        </p:txBody>
      </p:sp>
      <p:pic>
        <p:nvPicPr>
          <p:cNvPr id="288" name="Obraz 3"/>
          <p:cNvPicPr/>
          <p:nvPr/>
        </p:nvPicPr>
        <p:blipFill>
          <a:blip r:embed="rId3"/>
          <a:stretch/>
        </p:blipFill>
        <p:spPr>
          <a:xfrm>
            <a:off x="467640" y="980640"/>
            <a:ext cx="8047440" cy="587700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 name="Obraz 2"/>
          <p:cNvPicPr/>
          <p:nvPr/>
        </p:nvPicPr>
        <p:blipFill>
          <a:blip r:embed="rId3"/>
          <a:stretch/>
        </p:blipFill>
        <p:spPr>
          <a:xfrm>
            <a:off x="251640" y="0"/>
            <a:ext cx="871272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TextShape 1"/>
          <p:cNvSpPr txBox="1"/>
          <p:nvPr/>
        </p:nvSpPr>
        <p:spPr>
          <a:xfrm>
            <a:off x="457200" y="116640"/>
            <a:ext cx="8229240" cy="503640"/>
          </a:xfrm>
          <a:prstGeom prst="rect">
            <a:avLst/>
          </a:prstGeom>
          <a:noFill/>
          <a:ln>
            <a:noFill/>
          </a:ln>
        </p:spPr>
        <p:txBody>
          <a:bodyPr anchor="ctr"/>
          <a:lstStyle/>
          <a:p>
            <a:pPr>
              <a:lnSpc>
                <a:spcPct val="100000"/>
              </a:lnSpc>
            </a:pPr>
            <a:r>
              <a:rPr lang="en-US" sz="2000" b="1" strike="noStrike" spc="-1" dirty="0" err="1">
                <a:solidFill>
                  <a:srgbClr val="000000"/>
                </a:solidFill>
                <a:latin typeface="Book Antiqua"/>
              </a:rPr>
              <a:t>Powiatowy</a:t>
            </a:r>
            <a:r>
              <a:rPr lang="en-US" sz="2000" b="1" strike="noStrike" spc="-1" dirty="0">
                <a:solidFill>
                  <a:srgbClr val="000000"/>
                </a:solidFill>
                <a:latin typeface="Book Antiqua"/>
              </a:rPr>
              <a:t> </a:t>
            </a:r>
            <a:r>
              <a:rPr lang="en-US" sz="2000" b="1" strike="noStrike" spc="-1" dirty="0" err="1">
                <a:solidFill>
                  <a:srgbClr val="000000"/>
                </a:solidFill>
                <a:latin typeface="Book Antiqua"/>
              </a:rPr>
              <a:t>Konkurs</a:t>
            </a:r>
            <a:r>
              <a:rPr lang="en-US" sz="2000" b="1" strike="noStrike" spc="-1" dirty="0">
                <a:solidFill>
                  <a:srgbClr val="000000"/>
                </a:solidFill>
                <a:latin typeface="Book Antiqua"/>
              </a:rPr>
              <a:t> </a:t>
            </a:r>
            <a:r>
              <a:rPr lang="en-US" sz="2000" b="1" strike="noStrike" spc="-1" dirty="0" err="1">
                <a:solidFill>
                  <a:srgbClr val="000000"/>
                </a:solidFill>
                <a:latin typeface="Book Antiqua"/>
              </a:rPr>
              <a:t>Zawodoznawczy</a:t>
            </a:r>
            <a:r>
              <a:rPr lang="en-US" sz="2000" b="1" strike="noStrike" spc="-1" dirty="0">
                <a:solidFill>
                  <a:srgbClr val="000000"/>
                </a:solidFill>
                <a:latin typeface="Book Antiqua"/>
              </a:rPr>
              <a:t> ,, </a:t>
            </a:r>
            <a:r>
              <a:rPr lang="en-US" sz="2000" b="1" strike="noStrike" spc="-1" dirty="0" err="1">
                <a:solidFill>
                  <a:srgbClr val="000000"/>
                </a:solidFill>
                <a:latin typeface="Book Antiqua"/>
              </a:rPr>
              <a:t>Mój</a:t>
            </a:r>
            <a:r>
              <a:rPr lang="en-US" sz="2000" b="1" strike="noStrike" spc="-1" dirty="0">
                <a:solidFill>
                  <a:srgbClr val="000000"/>
                </a:solidFill>
                <a:latin typeface="Book Antiqua"/>
              </a:rPr>
              <a:t> </a:t>
            </a:r>
            <a:r>
              <a:rPr lang="en-US" sz="2000" b="1" strike="noStrike" spc="-1" dirty="0" err="1">
                <a:solidFill>
                  <a:srgbClr val="000000"/>
                </a:solidFill>
                <a:latin typeface="Book Antiqua"/>
              </a:rPr>
              <a:t>zawód</a:t>
            </a:r>
            <a:r>
              <a:rPr lang="en-US" sz="2000" b="1" strike="noStrike" spc="-1" dirty="0">
                <a:solidFill>
                  <a:srgbClr val="000000"/>
                </a:solidFill>
                <a:latin typeface="Book Antiqua"/>
              </a:rPr>
              <a:t> </a:t>
            </a:r>
            <a:r>
              <a:rPr lang="en-US" sz="2000" b="1" strike="noStrike" spc="-1" dirty="0" err="1">
                <a:solidFill>
                  <a:srgbClr val="000000"/>
                </a:solidFill>
                <a:latin typeface="Book Antiqua"/>
              </a:rPr>
              <a:t>moja</a:t>
            </a:r>
            <a:r>
              <a:rPr lang="en-US" sz="2000" b="1" strike="noStrike" spc="-1" dirty="0">
                <a:solidFill>
                  <a:srgbClr val="000000"/>
                </a:solidFill>
                <a:latin typeface="Book Antiqua"/>
              </a:rPr>
              <a:t> </a:t>
            </a:r>
            <a:r>
              <a:rPr lang="en-US" sz="2000" b="1" strike="noStrike" spc="-1" dirty="0" err="1">
                <a:solidFill>
                  <a:srgbClr val="000000"/>
                </a:solidFill>
                <a:latin typeface="Book Antiqua"/>
              </a:rPr>
              <a:t>przyszłość</a:t>
            </a:r>
            <a:r>
              <a:rPr lang="en-US" sz="2000" b="1" strike="noStrike" spc="-1" dirty="0">
                <a:solidFill>
                  <a:srgbClr val="000000"/>
                </a:solidFill>
                <a:latin typeface="Book Antiqua"/>
              </a:rPr>
              <a:t>”</a:t>
            </a:r>
            <a:endParaRPr lang="en-US" sz="2000" b="0" strike="noStrike" spc="-1" dirty="0">
              <a:solidFill>
                <a:srgbClr val="000000"/>
              </a:solidFill>
              <a:latin typeface="Calibri"/>
            </a:endParaRPr>
          </a:p>
        </p:txBody>
      </p:sp>
      <p:pic>
        <p:nvPicPr>
          <p:cNvPr id="291" name="Obraz 3"/>
          <p:cNvPicPr/>
          <p:nvPr/>
        </p:nvPicPr>
        <p:blipFill>
          <a:blip r:embed="rId2"/>
          <a:stretch/>
        </p:blipFill>
        <p:spPr>
          <a:xfrm>
            <a:off x="323640" y="908640"/>
            <a:ext cx="8496720" cy="583236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2" name="Obraz 2"/>
          <p:cNvPicPr/>
          <p:nvPr/>
        </p:nvPicPr>
        <p:blipFill>
          <a:blip r:embed="rId2"/>
          <a:stretch/>
        </p:blipFill>
        <p:spPr>
          <a:xfrm>
            <a:off x="0" y="0"/>
            <a:ext cx="914364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 name="Obraz 2"/>
          <p:cNvPicPr/>
          <p:nvPr/>
        </p:nvPicPr>
        <p:blipFill>
          <a:blip r:embed="rId2"/>
          <a:stretch/>
        </p:blipFill>
        <p:spPr>
          <a:xfrm>
            <a:off x="0" y="0"/>
            <a:ext cx="914364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TextShape 1"/>
          <p:cNvSpPr txBox="1"/>
          <p:nvPr/>
        </p:nvSpPr>
        <p:spPr>
          <a:xfrm>
            <a:off x="628560" y="365040"/>
            <a:ext cx="7886520" cy="543240"/>
          </a:xfrm>
          <a:prstGeom prst="rect">
            <a:avLst/>
          </a:prstGeom>
          <a:noFill/>
          <a:ln>
            <a:noFill/>
          </a:ln>
        </p:spPr>
        <p:txBody>
          <a:bodyPr anchor="ctr">
            <a:normAutofit/>
          </a:bodyPr>
          <a:lstStyle/>
          <a:p>
            <a:pPr>
              <a:lnSpc>
                <a:spcPct val="90000"/>
              </a:lnSpc>
            </a:pPr>
            <a:r>
              <a:rPr lang="en-US" sz="2000" b="1" strike="noStrike" spc="-1" dirty="0" err="1">
                <a:solidFill>
                  <a:srgbClr val="000000"/>
                </a:solidFill>
                <a:latin typeface="Book Antiqua"/>
              </a:rPr>
              <a:t>Powołanie</a:t>
            </a:r>
            <a:r>
              <a:rPr lang="en-US" sz="2000" b="1" strike="noStrike" spc="-1" dirty="0">
                <a:solidFill>
                  <a:srgbClr val="000000"/>
                </a:solidFill>
                <a:latin typeface="Book Antiqua"/>
              </a:rPr>
              <a:t> </a:t>
            </a:r>
            <a:r>
              <a:rPr lang="en-US" sz="2000" b="1" strike="noStrike" spc="-1" dirty="0" err="1">
                <a:solidFill>
                  <a:srgbClr val="000000"/>
                </a:solidFill>
                <a:latin typeface="Book Antiqua"/>
              </a:rPr>
              <a:t>Powiatowej</a:t>
            </a:r>
            <a:r>
              <a:rPr lang="en-US" sz="2000" b="1" strike="noStrike" spc="-1" dirty="0">
                <a:solidFill>
                  <a:srgbClr val="000000"/>
                </a:solidFill>
                <a:latin typeface="Book Antiqua"/>
              </a:rPr>
              <a:t> Rady </a:t>
            </a:r>
            <a:r>
              <a:rPr lang="en-US" sz="2000" b="1" strike="noStrike" spc="-1" dirty="0" err="1">
                <a:solidFill>
                  <a:srgbClr val="000000"/>
                </a:solidFill>
                <a:latin typeface="Book Antiqua"/>
              </a:rPr>
              <a:t>Rynku</a:t>
            </a:r>
            <a:endParaRPr lang="en-US" sz="2000" b="0" strike="noStrike" spc="-1" dirty="0">
              <a:solidFill>
                <a:srgbClr val="000000"/>
              </a:solidFill>
              <a:latin typeface="Calibri"/>
            </a:endParaRPr>
          </a:p>
        </p:txBody>
      </p:sp>
      <p:pic>
        <p:nvPicPr>
          <p:cNvPr id="295" name="Obraz 3"/>
          <p:cNvPicPr/>
          <p:nvPr/>
        </p:nvPicPr>
        <p:blipFill>
          <a:blip r:embed="rId2"/>
          <a:stretch/>
        </p:blipFill>
        <p:spPr>
          <a:xfrm>
            <a:off x="323640" y="908640"/>
            <a:ext cx="8191440" cy="568836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 name="Obraz 2"/>
          <p:cNvPicPr/>
          <p:nvPr/>
        </p:nvPicPr>
        <p:blipFill>
          <a:blip r:embed="rId2"/>
          <a:stretch/>
        </p:blipFill>
        <p:spPr>
          <a:xfrm>
            <a:off x="0" y="0"/>
            <a:ext cx="9143640"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 name="Obraz 2"/>
          <p:cNvPicPr/>
          <p:nvPr/>
        </p:nvPicPr>
        <p:blipFill>
          <a:blip r:embed="rId2"/>
          <a:stretch/>
        </p:blipFill>
        <p:spPr>
          <a:xfrm>
            <a:off x="1331640" y="0"/>
            <a:ext cx="4536597" cy="6857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 name="TextShape 1"/>
          <p:cNvSpPr txBox="1"/>
          <p:nvPr/>
        </p:nvSpPr>
        <p:spPr>
          <a:xfrm>
            <a:off x="2051640" y="2709000"/>
            <a:ext cx="4176000" cy="364680"/>
          </a:xfrm>
          <a:prstGeom prst="rect">
            <a:avLst/>
          </a:prstGeom>
          <a:noFill/>
          <a:ln>
            <a:noFill/>
          </a:ln>
        </p:spPr>
        <p:txBody>
          <a:bodyPr anchor="ctr">
            <a:noAutofit/>
          </a:bodyPr>
          <a:lstStyle/>
          <a:p>
            <a:pPr algn="ctr">
              <a:lnSpc>
                <a:spcPct val="100000"/>
              </a:lnSpc>
            </a:pPr>
            <a:r>
              <a:rPr lang="en-US" sz="2400" b="1" i="1" strike="noStrike" spc="-1" dirty="0" err="1">
                <a:solidFill>
                  <a:srgbClr val="0D0D0D"/>
                </a:solidFill>
                <a:latin typeface="Book Antiqua" panose="02040602050305030304" pitchFamily="18" charset="0"/>
              </a:rPr>
              <a:t>Dziękuję</a:t>
            </a:r>
            <a:r>
              <a:rPr lang="en-US" sz="2400" b="1" i="1" strike="noStrike" spc="-1" dirty="0">
                <a:solidFill>
                  <a:srgbClr val="0D0D0D"/>
                </a:solidFill>
                <a:latin typeface="Book Antiqua" panose="02040602050305030304" pitchFamily="18" charset="0"/>
              </a:rPr>
              <a:t> za </a:t>
            </a:r>
            <a:r>
              <a:rPr lang="en-US" sz="2400" b="1" i="1" strike="noStrike" spc="-1" dirty="0" err="1">
                <a:solidFill>
                  <a:srgbClr val="0D0D0D"/>
                </a:solidFill>
                <a:latin typeface="Book Antiqua" panose="02040602050305030304" pitchFamily="18" charset="0"/>
              </a:rPr>
              <a:t>uwagę</a:t>
            </a:r>
            <a:r>
              <a:rPr lang="en-US" sz="2400" b="1" i="1" strike="noStrike" spc="-1" dirty="0">
                <a:solidFill>
                  <a:srgbClr val="0D0D0D"/>
                </a:solidFill>
                <a:latin typeface="Book Antiqua" panose="02040602050305030304" pitchFamily="18" charset="0"/>
              </a:rPr>
              <a:t>.</a:t>
            </a:r>
            <a:endParaRPr lang="en-US" sz="2400" b="1" strike="noStrike" spc="-1" dirty="0">
              <a:solidFill>
                <a:srgbClr val="000000"/>
              </a:solidFill>
              <a:latin typeface="Book Antiqua" panose="02040602050305030304" pitchFamily="18"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00000"/>
      </a:dk2>
      <a:lt2>
        <a:srgbClr val="000000"/>
      </a:lt2>
      <a:accent1>
        <a:srgbClr val="000000"/>
      </a:accent1>
      <a:accent2>
        <a:srgbClr val="000000"/>
      </a:accent2>
      <a:accent3>
        <a:srgbClr val="000000"/>
      </a:accent3>
      <a:accent4>
        <a:srgbClr val="000000"/>
      </a:accent4>
      <a:accent5>
        <a:srgbClr val="000000"/>
      </a:accent5>
      <a:accent6>
        <a:srgbClr val="000000"/>
      </a:accent6>
      <a:hlink>
        <a:srgbClr val="000000"/>
      </a:hlink>
      <a:folHlink>
        <a:srgbClr val="0000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00000"/>
      </a:dk2>
      <a:lt2>
        <a:srgbClr val="000000"/>
      </a:lt2>
      <a:accent1>
        <a:srgbClr val="000000"/>
      </a:accent1>
      <a:accent2>
        <a:srgbClr val="000000"/>
      </a:accent2>
      <a:accent3>
        <a:srgbClr val="000000"/>
      </a:accent3>
      <a:accent4>
        <a:srgbClr val="000000"/>
      </a:accent4>
      <a:accent5>
        <a:srgbClr val="000000"/>
      </a:accent5>
      <a:accent6>
        <a:srgbClr val="000000"/>
      </a:accent6>
      <a:hlink>
        <a:srgbClr val="000000"/>
      </a:hlink>
      <a:folHlink>
        <a:srgbClr val="0000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00000"/>
      </a:dk2>
      <a:lt2>
        <a:srgbClr val="000000"/>
      </a:lt2>
      <a:accent1>
        <a:srgbClr val="000000"/>
      </a:accent1>
      <a:accent2>
        <a:srgbClr val="000000"/>
      </a:accent2>
      <a:accent3>
        <a:srgbClr val="000000"/>
      </a:accent3>
      <a:accent4>
        <a:srgbClr val="000000"/>
      </a:accent4>
      <a:accent5>
        <a:srgbClr val="000000"/>
      </a:accent5>
      <a:accent6>
        <a:srgbClr val="000000"/>
      </a:accent6>
      <a:hlink>
        <a:srgbClr val="000000"/>
      </a:hlink>
      <a:folHlink>
        <a:srgbClr val="0000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00000"/>
      </a:dk2>
      <a:lt2>
        <a:srgbClr val="000000"/>
      </a:lt2>
      <a:accent1>
        <a:srgbClr val="000000"/>
      </a:accent1>
      <a:accent2>
        <a:srgbClr val="000000"/>
      </a:accent2>
      <a:accent3>
        <a:srgbClr val="000000"/>
      </a:accent3>
      <a:accent4>
        <a:srgbClr val="000000"/>
      </a:accent4>
      <a:accent5>
        <a:srgbClr val="000000"/>
      </a:accent5>
      <a:accent6>
        <a:srgbClr val="000000"/>
      </a:accent6>
      <a:hlink>
        <a:srgbClr val="000000"/>
      </a:hlink>
      <a:folHlink>
        <a:srgbClr val="0000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00000"/>
      </a:dk2>
      <a:lt2>
        <a:srgbClr val="000000"/>
      </a:lt2>
      <a:accent1>
        <a:srgbClr val="000000"/>
      </a:accent1>
      <a:accent2>
        <a:srgbClr val="000000"/>
      </a:accent2>
      <a:accent3>
        <a:srgbClr val="000000"/>
      </a:accent3>
      <a:accent4>
        <a:srgbClr val="000000"/>
      </a:accent4>
      <a:accent5>
        <a:srgbClr val="000000"/>
      </a:accent5>
      <a:accent6>
        <a:srgbClr val="000000"/>
      </a:accent6>
      <a:hlink>
        <a:srgbClr val="000000"/>
      </a:hlink>
      <a:folHlink>
        <a:srgbClr val="0000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otyw pakietu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yw pakietu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yw pakietu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Motyw pakietu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yw pakietu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yw pakietu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2013 - 2022 Theme</Template>
  <TotalTime>80835</TotalTime>
  <Words>5086</Words>
  <Application>Microsoft Office PowerPoint</Application>
  <PresentationFormat>Pokaz na ekranie (4:3)</PresentationFormat>
  <Paragraphs>539</Paragraphs>
  <Slides>53</Slides>
  <Notes>11</Notes>
  <HiddenSlides>0</HiddenSlides>
  <MMClips>0</MMClips>
  <ScaleCrop>false</ScaleCrop>
  <HeadingPairs>
    <vt:vector size="6" baseType="variant">
      <vt:variant>
        <vt:lpstr>Używane czcionki</vt:lpstr>
      </vt:variant>
      <vt:variant>
        <vt:i4>9</vt:i4>
      </vt:variant>
      <vt:variant>
        <vt:lpstr>Motyw</vt:lpstr>
      </vt:variant>
      <vt:variant>
        <vt:i4>5</vt:i4>
      </vt:variant>
      <vt:variant>
        <vt:lpstr>Tytuły slajdów</vt:lpstr>
      </vt:variant>
      <vt:variant>
        <vt:i4>53</vt:i4>
      </vt:variant>
    </vt:vector>
  </HeadingPairs>
  <TitlesOfParts>
    <vt:vector size="67" baseType="lpstr">
      <vt:lpstr>Arial</vt:lpstr>
      <vt:lpstr>Book Antiqua</vt:lpstr>
      <vt:lpstr>Bookman Old Style</vt:lpstr>
      <vt:lpstr>Calibri</vt:lpstr>
      <vt:lpstr>Calibri Light</vt:lpstr>
      <vt:lpstr>StarSymbol</vt:lpstr>
      <vt:lpstr>Symbol</vt:lpstr>
      <vt:lpstr>Times New Roman</vt:lpstr>
      <vt:lpstr>Wingdings</vt:lpstr>
      <vt:lpstr>Office Theme</vt:lpstr>
      <vt:lpstr>Office Theme</vt:lpstr>
      <vt:lpstr>Office Theme</vt:lpstr>
      <vt:lpstr>Office Theme</vt:lpstr>
      <vt:lpstr>Office Theme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BAROMETR ZAWODÓW 2025r</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subject/>
  <dc:creator>Jolanta Idziak</dc:creator>
  <dc:description/>
  <cp:lastModifiedBy>Jolanta Idziak</cp:lastModifiedBy>
  <cp:revision>954</cp:revision>
  <cp:lastPrinted>2025-12-03T10:40:46Z</cp:lastPrinted>
  <dcterms:created xsi:type="dcterms:W3CDTF">2019-03-14T09:36:50Z</dcterms:created>
  <dcterms:modified xsi:type="dcterms:W3CDTF">2026-02-10T09:47:55Z</dcterms:modified>
  <dc:language>pl-PL</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12</vt:i4>
  </property>
  <property fmtid="{D5CDD505-2E9C-101B-9397-08002B2CF9AE}" pid="8" name="PresentationFormat">
    <vt:lpwstr>Pokaz na ekranie (4:3)</vt:lpwstr>
  </property>
  <property fmtid="{D5CDD505-2E9C-101B-9397-08002B2CF9AE}" pid="9" name="ScaleCrop">
    <vt:bool>false</vt:bool>
  </property>
  <property fmtid="{D5CDD505-2E9C-101B-9397-08002B2CF9AE}" pid="10" name="ShareDoc">
    <vt:bool>false</vt:bool>
  </property>
  <property fmtid="{D5CDD505-2E9C-101B-9397-08002B2CF9AE}" pid="11" name="Slides">
    <vt:i4>55</vt:i4>
  </property>
</Properties>
</file>