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5.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6.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7.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8.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9.xml" ContentType="application/vnd.openxmlformats-officedocument.presentationml.notesSl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docProps/core.xml" ContentType="application/vnd.openxmlformats-package.core-properties+xml"/>
  <Override PartName="/docProps/app.xml" ContentType="application/vnd.openxmlformats-officedocument.extended-properties+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9"/>
  </p:notesMasterIdLst>
  <p:sldIdLst>
    <p:sldId id="292" r:id="rId2"/>
    <p:sldId id="308" r:id="rId3"/>
    <p:sldId id="306" r:id="rId4"/>
    <p:sldId id="339" r:id="rId5"/>
    <p:sldId id="340" r:id="rId6"/>
    <p:sldId id="341" r:id="rId7"/>
    <p:sldId id="351" r:id="rId8"/>
    <p:sldId id="350" r:id="rId9"/>
    <p:sldId id="343" r:id="rId10"/>
    <p:sldId id="344" r:id="rId11"/>
    <p:sldId id="348" r:id="rId12"/>
    <p:sldId id="347" r:id="rId13"/>
    <p:sldId id="259" r:id="rId14"/>
    <p:sldId id="260" r:id="rId15"/>
    <p:sldId id="264" r:id="rId16"/>
    <p:sldId id="313" r:id="rId17"/>
    <p:sldId id="265" r:id="rId18"/>
    <p:sldId id="266" r:id="rId19"/>
    <p:sldId id="267" r:id="rId20"/>
    <p:sldId id="268" r:id="rId21"/>
    <p:sldId id="269" r:id="rId22"/>
    <p:sldId id="270" r:id="rId23"/>
    <p:sldId id="356" r:id="rId24"/>
    <p:sldId id="293" r:id="rId25"/>
    <p:sldId id="294" r:id="rId26"/>
    <p:sldId id="277" r:id="rId27"/>
    <p:sldId id="281" r:id="rId28"/>
    <p:sldId id="349" r:id="rId29"/>
    <p:sldId id="284" r:id="rId30"/>
    <p:sldId id="361" r:id="rId31"/>
    <p:sldId id="358" r:id="rId32"/>
    <p:sldId id="359" r:id="rId33"/>
    <p:sldId id="360" r:id="rId34"/>
    <p:sldId id="288" r:id="rId35"/>
    <p:sldId id="346" r:id="rId36"/>
    <p:sldId id="315" r:id="rId37"/>
    <p:sldId id="318" r:id="rId38"/>
    <p:sldId id="327" r:id="rId39"/>
    <p:sldId id="329" r:id="rId40"/>
    <p:sldId id="335" r:id="rId41"/>
    <p:sldId id="330" r:id="rId42"/>
    <p:sldId id="331" r:id="rId43"/>
    <p:sldId id="352" r:id="rId44"/>
    <p:sldId id="355" r:id="rId45"/>
    <p:sldId id="332" r:id="rId46"/>
    <p:sldId id="357" r:id="rId47"/>
    <p:sldId id="334" r:id="rId48"/>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lanta Idziak" initials="JI" lastIdx="3"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Styl pośredni 2 — Ak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Styl pośredni 2 — Ak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Bez stylu, bez siatki">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Styl jasny 1 — Ak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505E3EF-67EA-436B-97B2-0124C06EBD24}" styleName="Styl pośredni 4 — Ak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258" autoAdjust="0"/>
  </p:normalViewPr>
  <p:slideViewPr>
    <p:cSldViewPr>
      <p:cViewPr varScale="1">
        <p:scale>
          <a:sx n="87" d="100"/>
          <a:sy n="87" d="100"/>
        </p:scale>
        <p:origin x="68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15.xml"/><Relationship Id="rId1" Type="http://schemas.microsoft.com/office/2011/relationships/chartStyle" Target="style1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Book Antiqua" panose="02040602050305030304" pitchFamily="18" charset="0"/>
                <a:ea typeface="+mn-ea"/>
                <a:cs typeface="+mn-cs"/>
              </a:defRPr>
            </a:pPr>
            <a:r>
              <a:rPr lang="en-US" sz="1600" b="1" dirty="0">
                <a:latin typeface="Book Antiqua" panose="02040602050305030304" pitchFamily="18" charset="0"/>
              </a:rPr>
              <a:t>WYDATKI FUNDUSZU PRACY</a:t>
            </a:r>
            <a:r>
              <a:rPr lang="pl-PL" sz="1600" b="1" dirty="0">
                <a:latin typeface="Book Antiqua" panose="02040602050305030304" pitchFamily="18" charset="0"/>
              </a:rPr>
              <a:t> 2024</a:t>
            </a:r>
            <a:endParaRPr lang="en-US" sz="1600" b="1" dirty="0">
              <a:latin typeface="Book Antiqua" panose="02040602050305030304" pitchFamily="18" charset="0"/>
            </a:endParaRPr>
          </a:p>
        </c:rich>
      </c:tx>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Arkusz1!$B$1</c:f>
              <c:strCache>
                <c:ptCount val="1"/>
                <c:pt idx="0">
                  <c:v>WYDATKI FUNDUSZU PRACY</c:v>
                </c:pt>
              </c:strCache>
            </c:strRef>
          </c:tx>
          <c:dPt>
            <c:idx val="0"/>
            <c:bubble3D val="0"/>
            <c:spPr>
              <a:solidFill>
                <a:schemeClr val="accent6"/>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1-224B-4F2D-9F2E-651928716DC5}"/>
              </c:ext>
            </c:extLst>
          </c:dPt>
          <c:dPt>
            <c:idx val="1"/>
            <c:bubble3D val="0"/>
            <c:spPr>
              <a:solidFill>
                <a:schemeClr val="accent5"/>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3-224B-4F2D-9F2E-651928716DC5}"/>
              </c:ext>
            </c:extLst>
          </c:dPt>
          <c:dPt>
            <c:idx val="2"/>
            <c:bubble3D val="0"/>
            <c:spPr>
              <a:solidFill>
                <a:schemeClr val="accent4"/>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5-224B-4F2D-9F2E-651928716DC5}"/>
              </c:ext>
            </c:extLst>
          </c:dPt>
          <c:dPt>
            <c:idx val="3"/>
            <c:bubble3D val="0"/>
            <c:spPr>
              <a:solidFill>
                <a:schemeClr val="accent6">
                  <a:lumMod val="60000"/>
                </a:schemeClr>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7-224B-4F2D-9F2E-651928716DC5}"/>
              </c:ext>
            </c:extLst>
          </c:dPt>
          <c:cat>
            <c:strRef>
              <c:f>Arkusz1!$A$2:$A$5</c:f>
              <c:strCache>
                <c:ptCount val="4"/>
                <c:pt idx="0">
                  <c:v>zasiłki dla bezrobotnych ze składkami- 27%</c:v>
                </c:pt>
                <c:pt idx="1">
                  <c:v>świadczenia integracyjne-24%</c:v>
                </c:pt>
                <c:pt idx="2">
                  <c:v>aktywne formy przeciwdziałaniu bezrobociu+KFS -46%</c:v>
                </c:pt>
                <c:pt idx="3">
                  <c:v>pozostałe - 3%</c:v>
                </c:pt>
              </c:strCache>
            </c:strRef>
          </c:cat>
          <c:val>
            <c:numRef>
              <c:f>Arkusz1!$B$2:$B$5</c:f>
              <c:numCache>
                <c:formatCode>General</c:formatCode>
                <c:ptCount val="4"/>
                <c:pt idx="0">
                  <c:v>27</c:v>
                </c:pt>
                <c:pt idx="1">
                  <c:v>24</c:v>
                </c:pt>
                <c:pt idx="2">
                  <c:v>46</c:v>
                </c:pt>
                <c:pt idx="3">
                  <c:v>3</c:v>
                </c:pt>
              </c:numCache>
            </c:numRef>
          </c:val>
          <c:extLst xmlns:c16r2="http://schemas.microsoft.com/office/drawing/2015/06/chart">
            <c:ext xmlns:c16="http://schemas.microsoft.com/office/drawing/2014/chart" uri="{C3380CC4-5D6E-409C-BE32-E72D297353CC}">
              <c16:uniqueId val="{00000000-5CCF-4A49-9706-D24FB4EB78B3}"/>
            </c:ext>
          </c:extLst>
        </c:ser>
        <c:dLbls>
          <c:showLegendKey val="0"/>
          <c:showVal val="0"/>
          <c:showCatName val="0"/>
          <c:showSerName val="0"/>
          <c:showPercent val="0"/>
          <c:showBubbleSize val="0"/>
          <c:showLeaderLines val="1"/>
        </c:dLbls>
      </c:pie3D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pl-PL"/>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30"/>
      <c:rotY val="0"/>
      <c:rAngAx val="0"/>
    </c:view3D>
    <c:floor>
      <c:thickness val="0"/>
      <c:spPr>
        <a:noFill/>
        <a:ln w="6350" cap="flat" cmpd="sng" algn="ctr">
          <a:solidFill>
            <a:schemeClr val="tx1">
              <a:tint val="75000"/>
            </a:schemeClr>
          </a:solidFill>
          <a:prstDash val="solid"/>
          <a:round/>
        </a:ln>
        <a:effectLst/>
        <a:sp3d contourW="6350">
          <a:contourClr>
            <a:schemeClr val="tx1">
              <a:tint val="75000"/>
            </a:schemeClr>
          </a:contourClr>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4804081344031683"/>
          <c:y val="0.19772962341971401"/>
          <c:w val="0.76867628346456718"/>
          <c:h val="0.73855749028996076"/>
        </c:manualLayout>
      </c:layout>
      <c:pie3DChart>
        <c:varyColors val="1"/>
        <c:ser>
          <c:idx val="0"/>
          <c:order val="0"/>
          <c:spPr>
            <a:scene3d>
              <a:camera prst="orthographicFront"/>
              <a:lightRig rig="threePt" dir="t"/>
            </a:scene3d>
            <a:sp3d>
              <a:bevelT w="152400" h="50800" prst="softRound"/>
            </a:sp3d>
          </c:spPr>
          <c:explosion val="27"/>
          <c:dPt>
            <c:idx val="0"/>
            <c:bubble3D val="0"/>
            <c:spPr>
              <a:solidFill>
                <a:schemeClr val="accent1"/>
              </a:solidFill>
              <a:ln>
                <a:noFill/>
              </a:ln>
              <a:effectLst/>
              <a:scene3d>
                <a:camera prst="orthographicFront"/>
                <a:lightRig rig="threePt" dir="t"/>
              </a:scene3d>
              <a:sp3d>
                <a:bevelT w="152400" h="50800" prst="softRound"/>
              </a:sp3d>
            </c:spPr>
            <c:extLst xmlns:c16r2="http://schemas.microsoft.com/office/drawing/2015/06/chart">
              <c:ext xmlns:c16="http://schemas.microsoft.com/office/drawing/2014/chart" uri="{C3380CC4-5D6E-409C-BE32-E72D297353CC}">
                <c16:uniqueId val="{00000001-0296-4A45-A0B1-C65FDB87EC4C}"/>
              </c:ext>
            </c:extLst>
          </c:dPt>
          <c:dPt>
            <c:idx val="1"/>
            <c:bubble3D val="0"/>
            <c:spPr>
              <a:solidFill>
                <a:schemeClr val="accent3"/>
              </a:solidFill>
              <a:ln>
                <a:noFill/>
              </a:ln>
              <a:effectLst/>
              <a:scene3d>
                <a:camera prst="orthographicFront"/>
                <a:lightRig rig="threePt" dir="t"/>
              </a:scene3d>
              <a:sp3d>
                <a:bevelT w="152400" h="50800" prst="softRound"/>
              </a:sp3d>
            </c:spPr>
            <c:extLst xmlns:c16r2="http://schemas.microsoft.com/office/drawing/2015/06/chart">
              <c:ext xmlns:c16="http://schemas.microsoft.com/office/drawing/2014/chart" uri="{C3380CC4-5D6E-409C-BE32-E72D297353CC}">
                <c16:uniqueId val="{00000003-0296-4A45-A0B1-C65FDB87EC4C}"/>
              </c:ext>
            </c:extLst>
          </c:dPt>
          <c:dPt>
            <c:idx val="2"/>
            <c:bubble3D val="0"/>
            <c:spPr>
              <a:solidFill>
                <a:schemeClr val="accent5"/>
              </a:solidFill>
              <a:ln>
                <a:noFill/>
              </a:ln>
              <a:effectLst/>
              <a:scene3d>
                <a:camera prst="orthographicFront"/>
                <a:lightRig rig="threePt" dir="t"/>
              </a:scene3d>
              <a:sp3d>
                <a:bevelT w="152400" h="50800" prst="softRound"/>
              </a:sp3d>
            </c:spPr>
            <c:extLst xmlns:c16r2="http://schemas.microsoft.com/office/drawing/2015/06/chart">
              <c:ext xmlns:c16="http://schemas.microsoft.com/office/drawing/2014/chart" uri="{C3380CC4-5D6E-409C-BE32-E72D297353CC}">
                <c16:uniqueId val="{00000005-0296-4A45-A0B1-C65FDB87EC4C}"/>
              </c:ext>
            </c:extLst>
          </c:dPt>
          <c:dPt>
            <c:idx val="3"/>
            <c:bubble3D val="0"/>
            <c:spPr>
              <a:solidFill>
                <a:schemeClr val="accent1">
                  <a:lumMod val="60000"/>
                </a:schemeClr>
              </a:solidFill>
              <a:ln>
                <a:noFill/>
              </a:ln>
              <a:effectLst/>
              <a:scene3d>
                <a:camera prst="orthographicFront"/>
                <a:lightRig rig="threePt" dir="t"/>
              </a:scene3d>
              <a:sp3d>
                <a:bevelT w="152400" h="50800" prst="softRound"/>
              </a:sp3d>
            </c:spPr>
            <c:extLst xmlns:c16r2="http://schemas.microsoft.com/office/drawing/2015/06/chart">
              <c:ext xmlns:c16="http://schemas.microsoft.com/office/drawing/2014/chart" uri="{C3380CC4-5D6E-409C-BE32-E72D297353CC}">
                <c16:uniqueId val="{00000007-0296-4A45-A0B1-C65FDB87EC4C}"/>
              </c:ext>
            </c:extLst>
          </c:dPt>
          <c:dPt>
            <c:idx val="4"/>
            <c:bubble3D val="0"/>
            <c:spPr>
              <a:solidFill>
                <a:schemeClr val="accent3">
                  <a:lumMod val="60000"/>
                </a:schemeClr>
              </a:solidFill>
              <a:ln>
                <a:noFill/>
              </a:ln>
              <a:effectLst/>
              <a:scene3d>
                <a:camera prst="orthographicFront"/>
                <a:lightRig rig="threePt" dir="t"/>
              </a:scene3d>
              <a:sp3d>
                <a:bevelT w="152400" h="50800" prst="softRound"/>
              </a:sp3d>
            </c:spPr>
            <c:extLst xmlns:c16r2="http://schemas.microsoft.com/office/drawing/2015/06/chart">
              <c:ext xmlns:c16="http://schemas.microsoft.com/office/drawing/2014/chart" uri="{C3380CC4-5D6E-409C-BE32-E72D297353CC}">
                <c16:uniqueId val="{00000009-0296-4A45-A0B1-C65FDB87EC4C}"/>
              </c:ext>
            </c:extLst>
          </c:dPt>
          <c:dPt>
            <c:idx val="5"/>
            <c:bubble3D val="0"/>
            <c:spPr>
              <a:solidFill>
                <a:schemeClr val="accent5">
                  <a:lumMod val="60000"/>
                </a:schemeClr>
              </a:solidFill>
              <a:ln>
                <a:noFill/>
              </a:ln>
              <a:effectLst/>
              <a:scene3d>
                <a:camera prst="orthographicFront"/>
                <a:lightRig rig="threePt" dir="t"/>
              </a:scene3d>
              <a:sp3d>
                <a:bevelT w="152400" h="50800" prst="softRound"/>
              </a:sp3d>
            </c:spPr>
            <c:extLst xmlns:c16r2="http://schemas.microsoft.com/office/drawing/2015/06/chart">
              <c:ext xmlns:c16="http://schemas.microsoft.com/office/drawing/2014/chart" uri="{C3380CC4-5D6E-409C-BE32-E72D297353CC}">
                <c16:uniqueId val="{0000000B-0296-4A45-A0B1-C65FDB87EC4C}"/>
              </c:ext>
            </c:extLst>
          </c:dPt>
          <c:dPt>
            <c:idx val="6"/>
            <c:bubble3D val="0"/>
            <c:spPr>
              <a:solidFill>
                <a:schemeClr val="accent1">
                  <a:lumMod val="80000"/>
                  <a:lumOff val="20000"/>
                </a:schemeClr>
              </a:solidFill>
              <a:ln>
                <a:noFill/>
              </a:ln>
              <a:effectLst/>
              <a:scene3d>
                <a:camera prst="orthographicFront"/>
                <a:lightRig rig="threePt" dir="t"/>
              </a:scene3d>
              <a:sp3d>
                <a:bevelT w="152400" h="50800" prst="softRound"/>
              </a:sp3d>
            </c:spPr>
            <c:extLst xmlns:c16r2="http://schemas.microsoft.com/office/drawing/2015/06/chart">
              <c:ext xmlns:c16="http://schemas.microsoft.com/office/drawing/2014/chart" uri="{C3380CC4-5D6E-409C-BE32-E72D297353CC}">
                <c16:uniqueId val="{0000000D-0296-4A45-A0B1-C65FDB87EC4C}"/>
              </c:ext>
            </c:extLst>
          </c:dPt>
          <c:dPt>
            <c:idx val="7"/>
            <c:bubble3D val="0"/>
            <c:spPr>
              <a:solidFill>
                <a:schemeClr val="accent3">
                  <a:lumMod val="80000"/>
                  <a:lumOff val="20000"/>
                </a:schemeClr>
              </a:solidFill>
              <a:ln>
                <a:noFill/>
              </a:ln>
              <a:effectLst/>
              <a:scene3d>
                <a:camera prst="orthographicFront"/>
                <a:lightRig rig="threePt" dir="t"/>
              </a:scene3d>
              <a:sp3d>
                <a:bevelT w="152400" h="50800" prst="softRound"/>
              </a:sp3d>
            </c:spPr>
            <c:extLst xmlns:c16r2="http://schemas.microsoft.com/office/drawing/2015/06/chart">
              <c:ext xmlns:c16="http://schemas.microsoft.com/office/drawing/2014/chart" uri="{C3380CC4-5D6E-409C-BE32-E72D297353CC}">
                <c16:uniqueId val="{0000000F-0296-4A45-A0B1-C65FDB87EC4C}"/>
              </c:ext>
            </c:extLst>
          </c:dPt>
          <c:dPt>
            <c:idx val="8"/>
            <c:bubble3D val="0"/>
            <c:spPr>
              <a:solidFill>
                <a:schemeClr val="accent5">
                  <a:lumMod val="80000"/>
                  <a:lumOff val="20000"/>
                </a:schemeClr>
              </a:solidFill>
              <a:ln>
                <a:noFill/>
              </a:ln>
              <a:effectLst/>
              <a:scene3d>
                <a:camera prst="orthographicFront"/>
                <a:lightRig rig="threePt" dir="t"/>
              </a:scene3d>
              <a:sp3d>
                <a:bevelT w="152400" h="50800" prst="softRound"/>
              </a:sp3d>
            </c:spPr>
            <c:extLst xmlns:c16r2="http://schemas.microsoft.com/office/drawing/2015/06/chart">
              <c:ext xmlns:c16="http://schemas.microsoft.com/office/drawing/2014/chart" uri="{C3380CC4-5D6E-409C-BE32-E72D297353CC}">
                <c16:uniqueId val="{00000011-0296-4A45-A0B1-C65FDB87EC4C}"/>
              </c:ext>
            </c:extLst>
          </c:dPt>
          <c:dPt>
            <c:idx val="9"/>
            <c:bubble3D val="0"/>
            <c:spPr>
              <a:solidFill>
                <a:schemeClr val="accent1">
                  <a:lumMod val="80000"/>
                </a:schemeClr>
              </a:solidFill>
              <a:ln>
                <a:noFill/>
              </a:ln>
              <a:effectLst/>
              <a:scene3d>
                <a:camera prst="orthographicFront"/>
                <a:lightRig rig="threePt" dir="t"/>
              </a:scene3d>
              <a:sp3d>
                <a:bevelT w="152400" h="50800" prst="softRound"/>
              </a:sp3d>
            </c:spPr>
            <c:extLst xmlns:c16r2="http://schemas.microsoft.com/office/drawing/2015/06/chart">
              <c:ext xmlns:c16="http://schemas.microsoft.com/office/drawing/2014/chart" uri="{C3380CC4-5D6E-409C-BE32-E72D297353CC}">
                <c16:uniqueId val="{00000013-0296-4A45-A0B1-C65FDB87EC4C}"/>
              </c:ext>
            </c:extLst>
          </c:dPt>
          <c:dLbls>
            <c:dLbl>
              <c:idx val="0"/>
              <c:layout>
                <c:manualLayout>
                  <c:x val="0.20670023065298662"/>
                  <c:y val="9.3538985592902621E-2"/>
                </c:manualLayout>
              </c:layout>
              <c:dLblPos val="bestFit"/>
              <c:showLegendKey val="0"/>
              <c:showVal val="1"/>
              <c:showCatName val="1"/>
              <c:showSerName val="0"/>
              <c:showPercent val="0"/>
              <c:showBubbleSize val="0"/>
              <c:extLst xmlns:c16r2="http://schemas.microsoft.com/office/drawing/2015/06/chart">
                <c:ext xmlns:c16="http://schemas.microsoft.com/office/drawing/2014/chart" uri="{C3380CC4-5D6E-409C-BE32-E72D297353CC}">
                  <c16:uniqueId val="{00000001-0296-4A45-A0B1-C65FDB87EC4C}"/>
                </c:ext>
                <c:ext xmlns:c15="http://schemas.microsoft.com/office/drawing/2012/chart" uri="{CE6537A1-D6FC-4f65-9D91-7224C49458BB}">
                  <c15:layout/>
                </c:ext>
              </c:extLst>
            </c:dLbl>
            <c:dLbl>
              <c:idx val="1"/>
              <c:layout>
                <c:manualLayout>
                  <c:x val="-4.7213118295498034E-2"/>
                  <c:y val="0.18426491882876392"/>
                </c:manualLayout>
              </c:layout>
              <c:dLblPos val="bestFit"/>
              <c:showLegendKey val="0"/>
              <c:showVal val="1"/>
              <c:showCatName val="1"/>
              <c:showSerName val="0"/>
              <c:showPercent val="0"/>
              <c:showBubbleSize val="0"/>
              <c:extLst xmlns:c16r2="http://schemas.microsoft.com/office/drawing/2015/06/chart">
                <c:ext xmlns:c16="http://schemas.microsoft.com/office/drawing/2014/chart" uri="{C3380CC4-5D6E-409C-BE32-E72D297353CC}">
                  <c16:uniqueId val="{00000003-0296-4A45-A0B1-C65FDB87EC4C}"/>
                </c:ext>
                <c:ext xmlns:c15="http://schemas.microsoft.com/office/drawing/2012/chart" uri="{CE6537A1-D6FC-4f65-9D91-7224C49458BB}">
                  <c15:layout/>
                </c:ext>
              </c:extLst>
            </c:dLbl>
            <c:dLbl>
              <c:idx val="2"/>
              <c:layout>
                <c:manualLayout>
                  <c:x val="2.2195193332428084E-2"/>
                  <c:y val="4.6687200416728213E-2"/>
                </c:manualLayout>
              </c:layout>
              <c:dLblPos val="bestFit"/>
              <c:showLegendKey val="0"/>
              <c:showVal val="1"/>
              <c:showCatName val="1"/>
              <c:showSerName val="0"/>
              <c:showPercent val="0"/>
              <c:showBubbleSize val="0"/>
              <c:extLst xmlns:c16r2="http://schemas.microsoft.com/office/drawing/2015/06/chart">
                <c:ext xmlns:c16="http://schemas.microsoft.com/office/drawing/2014/chart" uri="{C3380CC4-5D6E-409C-BE32-E72D297353CC}">
                  <c16:uniqueId val="{00000005-0296-4A45-A0B1-C65FDB87EC4C}"/>
                </c:ext>
                <c:ext xmlns:c15="http://schemas.microsoft.com/office/drawing/2012/chart" uri="{CE6537A1-D6FC-4f65-9D91-7224C49458BB}">
                  <c15:layout/>
                </c:ext>
              </c:extLst>
            </c:dLbl>
            <c:dLbl>
              <c:idx val="3"/>
              <c:layout>
                <c:manualLayout>
                  <c:x val="0"/>
                  <c:y val="-7.0983015450492001E-2"/>
                </c:manualLayout>
              </c:layout>
              <c:dLblPos val="bestFit"/>
              <c:showLegendKey val="0"/>
              <c:showVal val="1"/>
              <c:showCatName val="1"/>
              <c:showSerName val="0"/>
              <c:showPercent val="0"/>
              <c:showBubbleSize val="0"/>
              <c:extLst xmlns:c16r2="http://schemas.microsoft.com/office/drawing/2015/06/chart">
                <c:ext xmlns:c16="http://schemas.microsoft.com/office/drawing/2014/chart" uri="{C3380CC4-5D6E-409C-BE32-E72D297353CC}">
                  <c16:uniqueId val="{00000007-0296-4A45-A0B1-C65FDB87EC4C}"/>
                </c:ext>
                <c:ext xmlns:c15="http://schemas.microsoft.com/office/drawing/2012/chart" uri="{CE6537A1-D6FC-4f65-9D91-7224C49458BB}">
                  <c15:layout/>
                </c:ext>
              </c:extLst>
            </c:dLbl>
            <c:dLbl>
              <c:idx val="4"/>
              <c:delete val="1"/>
              <c:extLst xmlns:c16r2="http://schemas.microsoft.com/office/drawing/2015/06/chart">
                <c:ext xmlns:c16="http://schemas.microsoft.com/office/drawing/2014/chart" uri="{C3380CC4-5D6E-409C-BE32-E72D297353CC}">
                  <c16:uniqueId val="{00000009-0296-4A45-A0B1-C65FDB87EC4C}"/>
                </c:ext>
                <c:ext xmlns:c15="http://schemas.microsoft.com/office/drawing/2012/chart" uri="{CE6537A1-D6FC-4f65-9D91-7224C49458BB}"/>
              </c:extLst>
            </c:dLbl>
            <c:dLbl>
              <c:idx val="5"/>
              <c:layout>
                <c:manualLayout>
                  <c:x val="-0.17927727680463487"/>
                  <c:y val="1.9897148054869238E-2"/>
                </c:manualLayout>
              </c:layout>
              <c:tx>
                <c:rich>
                  <a:bodyPr/>
                  <a:lstStyle/>
                  <a:p>
                    <a:r>
                      <a:rPr lang="pl-PL"/>
                      <a:t>Prace społ. użyt. +PAI; 1%</a:t>
                    </a:r>
                  </a:p>
                </c:rich>
              </c:tx>
              <c:dLblPos val="bestFit"/>
              <c:showLegendKey val="0"/>
              <c:showVal val="0"/>
              <c:showCatName val="0"/>
              <c:showSerName val="0"/>
              <c:showPercent val="0"/>
              <c:showBubbleSize val="0"/>
              <c:extLst xmlns:c16r2="http://schemas.microsoft.com/office/drawing/2015/06/chart">
                <c:ext xmlns:c16="http://schemas.microsoft.com/office/drawing/2014/chart" uri="{C3380CC4-5D6E-409C-BE32-E72D297353CC}">
                  <c16:uniqueId val="{0000000B-0296-4A45-A0B1-C65FDB87EC4C}"/>
                </c:ext>
                <c:ext xmlns:c15="http://schemas.microsoft.com/office/drawing/2012/chart" uri="{CE6537A1-D6FC-4f65-9D91-7224C49458BB}">
                  <c15:layout/>
                </c:ext>
              </c:extLst>
            </c:dLbl>
            <c:dLbl>
              <c:idx val="6"/>
              <c:layout>
                <c:manualLayout>
                  <c:x val="-0.14783274080657705"/>
                  <c:y val="-0.11219341692018796"/>
                </c:manualLayout>
              </c:layout>
              <c:tx>
                <c:rich>
                  <a:bodyPr/>
                  <a:lstStyle/>
                  <a:p>
                    <a:r>
                      <a:rPr lang="en-US" dirty="0"/>
                      <a:t>Bon </a:t>
                    </a:r>
                  </a:p>
                  <a:p>
                    <a:r>
                      <a:rPr lang="en-US" dirty="0" err="1"/>
                      <a:t>zasiedleniowy</a:t>
                    </a:r>
                    <a:r>
                      <a:rPr lang="en-US" dirty="0"/>
                      <a:t> </a:t>
                    </a:r>
                  </a:p>
                  <a:p>
                    <a:r>
                      <a:rPr lang="en-US" dirty="0"/>
                      <a:t>1%</a:t>
                    </a:r>
                  </a:p>
                </c:rich>
              </c:tx>
              <c:dLblPos val="bestFit"/>
              <c:showLegendKey val="0"/>
              <c:showVal val="0"/>
              <c:showCatName val="0"/>
              <c:showSerName val="0"/>
              <c:showPercent val="0"/>
              <c:showBubbleSize val="0"/>
              <c:extLst xmlns:c16r2="http://schemas.microsoft.com/office/drawing/2015/06/chart">
                <c:ext xmlns:c16="http://schemas.microsoft.com/office/drawing/2014/chart" uri="{C3380CC4-5D6E-409C-BE32-E72D297353CC}">
                  <c16:uniqueId val="{0000000D-0296-4A45-A0B1-C65FDB87EC4C}"/>
                </c:ext>
                <c:ext xmlns:c15="http://schemas.microsoft.com/office/drawing/2012/chart" uri="{CE6537A1-D6FC-4f65-9D91-7224C49458BB}">
                  <c15:layout>
                    <c:manualLayout>
                      <c:w val="0.15046953116320408"/>
                      <c:h val="0.13901651510057483"/>
                    </c:manualLayout>
                  </c15:layout>
                </c:ext>
              </c:extLst>
            </c:dLbl>
            <c:dLbl>
              <c:idx val="7"/>
              <c:layout>
                <c:manualLayout>
                  <c:x val="4.1881943672925227E-2"/>
                  <c:y val="-8.5502001602556443E-2"/>
                </c:manualLayout>
              </c:layout>
              <c:tx>
                <c:rich>
                  <a:bodyPr/>
                  <a:lstStyle/>
                  <a:p>
                    <a:r>
                      <a:rPr lang="en-US" dirty="0" err="1"/>
                      <a:t>Doposażenie</a:t>
                    </a:r>
                    <a:r>
                      <a:rPr lang="en-US" dirty="0"/>
                      <a:t> </a:t>
                    </a:r>
                    <a:r>
                      <a:rPr lang="en-US" dirty="0" err="1"/>
                      <a:t>stanowiska</a:t>
                    </a:r>
                    <a:r>
                      <a:rPr lang="en-US" dirty="0"/>
                      <a:t> </a:t>
                    </a:r>
                    <a:r>
                      <a:rPr lang="en-US" dirty="0" err="1"/>
                      <a:t>pracy</a:t>
                    </a:r>
                    <a:endParaRPr lang="en-US" dirty="0"/>
                  </a:p>
                  <a:p>
                    <a:r>
                      <a:rPr lang="en-US" dirty="0"/>
                      <a:t>5%</a:t>
                    </a:r>
                  </a:p>
                </c:rich>
              </c:tx>
              <c:dLblPos val="bestFit"/>
              <c:showLegendKey val="0"/>
              <c:showVal val="0"/>
              <c:showCatName val="0"/>
              <c:showSerName val="0"/>
              <c:showPercent val="0"/>
              <c:showBubbleSize val="0"/>
              <c:extLst xmlns:c16r2="http://schemas.microsoft.com/office/drawing/2015/06/chart">
                <c:ext xmlns:c16="http://schemas.microsoft.com/office/drawing/2014/chart" uri="{C3380CC4-5D6E-409C-BE32-E72D297353CC}">
                  <c16:uniqueId val="{0000000F-0296-4A45-A0B1-C65FDB87EC4C}"/>
                </c:ext>
                <c:ext xmlns:c15="http://schemas.microsoft.com/office/drawing/2012/chart" uri="{CE6537A1-D6FC-4f65-9D91-7224C49458BB}">
                  <c15:layout>
                    <c:manualLayout>
                      <c:w val="0.19808924008443504"/>
                      <c:h val="0.12079169633626285"/>
                    </c:manualLayout>
                  </c15:layout>
                </c:ext>
              </c:extLst>
            </c:dLbl>
            <c:dLbl>
              <c:idx val="8"/>
              <c:delete val="1"/>
              <c:extLst xmlns:c16r2="http://schemas.microsoft.com/office/drawing/2015/06/chart">
                <c:ext xmlns:c16="http://schemas.microsoft.com/office/drawing/2014/chart" uri="{C3380CC4-5D6E-409C-BE32-E72D297353CC}">
                  <c16:uniqueId val="{00000011-0296-4A45-A0B1-C65FDB87EC4C}"/>
                </c:ext>
                <c:ext xmlns:c15="http://schemas.microsoft.com/office/drawing/2012/chart" uri="{CE6537A1-D6FC-4f65-9D91-7224C49458BB}"/>
              </c:extLst>
            </c:dLbl>
            <c:dLbl>
              <c:idx val="9"/>
              <c:delete val="1"/>
              <c:extLst xmlns:c16r2="http://schemas.microsoft.com/office/drawing/2015/06/chart">
                <c:ext xmlns:c16="http://schemas.microsoft.com/office/drawing/2014/chart" uri="{C3380CC4-5D6E-409C-BE32-E72D297353CC}">
                  <c16:uniqueId val="{00000013-0296-4A45-A0B1-C65FDB87EC4C}"/>
                </c:ext>
                <c:ext xmlns:c15="http://schemas.microsoft.com/office/drawing/2012/chart" uri="{CE6537A1-D6FC-4f65-9D91-7224C49458BB}"/>
              </c:extLst>
            </c:dLbl>
            <c:dLbl>
              <c:idx val="10"/>
              <c:layout>
                <c:manualLayout>
                  <c:x val="0.19886690780567851"/>
                  <c:y val="-6.8928581295759087E-2"/>
                </c:manualLayout>
              </c:layout>
              <c:dLblPos val="bestFit"/>
              <c:showLegendKey val="0"/>
              <c:showVal val="1"/>
              <c:showCatName val="1"/>
              <c:showSerName val="0"/>
              <c:showPercent val="0"/>
              <c:showBubbleSize val="0"/>
              <c:extLst xmlns:c16r2="http://schemas.microsoft.com/office/drawing/2015/06/chart">
                <c:ext xmlns:c16="http://schemas.microsoft.com/office/drawing/2014/chart" uri="{C3380CC4-5D6E-409C-BE32-E72D297353CC}">
                  <c16:uniqueId val="{00000014-0296-4A45-A0B1-C65FDB87EC4C}"/>
                </c:ext>
                <c:ext xmlns:c15="http://schemas.microsoft.com/office/drawing/2012/chart" uri="{CE6537A1-D6FC-4f65-9D91-7224C49458BB}"/>
              </c:extLst>
            </c:dLbl>
            <c:spPr>
              <a:solidFill>
                <a:srgbClr val="F79646">
                  <a:lumMod val="40000"/>
                  <a:lumOff val="60000"/>
                </a:srgbClr>
              </a:solidFill>
              <a:ln>
                <a:noFill/>
              </a:ln>
              <a:effectLst/>
            </c:spPr>
            <c:txPr>
              <a:bodyPr rot="0" spcFirstLastPara="1" vertOverflow="ellipsis" vert="horz" wrap="square" anchor="ctr" anchorCtr="1"/>
              <a:lstStyle/>
              <a:p>
                <a:pPr>
                  <a:defRPr sz="1200" b="0" i="0" u="none" strike="noStrike" kern="1200" baseline="0">
                    <a:solidFill>
                      <a:schemeClr val="tx1"/>
                    </a:solidFill>
                    <a:latin typeface="Book Antiqua" panose="02040602050305030304" pitchFamily="18" charset="0"/>
                    <a:ea typeface="+mn-ea"/>
                    <a:cs typeface="+mn-cs"/>
                  </a:defRPr>
                </a:pPr>
                <a:endParaRPr lang="pl-PL"/>
              </a:p>
            </c:txPr>
            <c:showLegendKey val="0"/>
            <c:showVal val="1"/>
            <c:showCatName val="1"/>
            <c:showSerName val="0"/>
            <c:showPercent val="0"/>
            <c:showBubbleSize val="0"/>
            <c:showLeaderLines val="1"/>
            <c:leaderLines>
              <c:spPr>
                <a:ln w="6350" cap="flat" cmpd="sng" algn="ctr">
                  <a:solidFill>
                    <a:schemeClr val="tx1"/>
                  </a:solidFill>
                  <a:prstDash val="solid"/>
                  <a:round/>
                </a:ln>
                <a:effectLst/>
              </c:spPr>
            </c:leaderLines>
            <c:extLst xmlns:c16r2="http://schemas.microsoft.com/office/drawing/2015/06/chart">
              <c:ext xmlns:c15="http://schemas.microsoft.com/office/drawing/2012/chart" uri="{CE6537A1-D6FC-4f65-9D91-7224C49458BB}"/>
            </c:extLst>
          </c:dLbls>
          <c:cat>
            <c:strRef>
              <c:f>Arkusz1!$O$13:$O$22</c:f>
              <c:strCache>
                <c:ptCount val="8"/>
                <c:pt idx="0">
                  <c:v>Prace interwencyjne</c:v>
                </c:pt>
                <c:pt idx="1">
                  <c:v>Staże (w tym bony,koszty badań i dojazdów)</c:v>
                </c:pt>
                <c:pt idx="2">
                  <c:v>Szkolenia (w tym bony)</c:v>
                </c:pt>
                <c:pt idx="3">
                  <c:v>Dotacje-bezrobotni</c:v>
                </c:pt>
                <c:pt idx="5">
                  <c:v>Prace społ. użyt. +PAI</c:v>
                </c:pt>
                <c:pt idx="6">
                  <c:v>Bon zasiedleniowy</c:v>
                </c:pt>
                <c:pt idx="7">
                  <c:v>doposażenie</c:v>
                </c:pt>
              </c:strCache>
            </c:strRef>
          </c:cat>
          <c:val>
            <c:numRef>
              <c:f>Arkusz1!$P$13:$P$22</c:f>
              <c:numCache>
                <c:formatCode>0%</c:formatCode>
                <c:ptCount val="10"/>
                <c:pt idx="0">
                  <c:v>7.2999999999999995E-2</c:v>
                </c:pt>
                <c:pt idx="1">
                  <c:v>0.46</c:v>
                </c:pt>
                <c:pt idx="2">
                  <c:v>0.03</c:v>
                </c:pt>
                <c:pt idx="3">
                  <c:v>0.37</c:v>
                </c:pt>
                <c:pt idx="5">
                  <c:v>8.0000000000000002E-3</c:v>
                </c:pt>
                <c:pt idx="6">
                  <c:v>8.9999999999999993E-3</c:v>
                </c:pt>
                <c:pt idx="7">
                  <c:v>0.05</c:v>
                </c:pt>
              </c:numCache>
            </c:numRef>
          </c:val>
          <c:extLst xmlns:c16r2="http://schemas.microsoft.com/office/drawing/2015/06/chart">
            <c:ext xmlns:c16="http://schemas.microsoft.com/office/drawing/2014/chart" uri="{C3380CC4-5D6E-409C-BE32-E72D297353CC}">
              <c16:uniqueId val="{00000015-0296-4A45-A0B1-C65FDB87EC4C}"/>
            </c:ext>
          </c:extLst>
        </c:ser>
        <c:dLbls>
          <c:showLegendKey val="0"/>
          <c:showVal val="0"/>
          <c:showCatName val="0"/>
          <c:showSerName val="0"/>
          <c:showPercent val="0"/>
          <c:showBubbleSize val="0"/>
          <c:showLeaderLines val="1"/>
        </c:dLbls>
      </c:pie3DChart>
      <c:spPr>
        <a:noFill/>
        <a:ln w="25460">
          <a:noFill/>
        </a:ln>
        <a:effectLst/>
      </c:spPr>
    </c:plotArea>
    <c:plotVisOnly val="1"/>
    <c:dispBlanksAs val="zero"/>
    <c:showDLblsOverMax val="0"/>
  </c:chart>
  <c:spPr>
    <a:noFill/>
    <a:ln w="6350" cap="flat" cmpd="sng" algn="ctr">
      <a:noFill/>
      <a:prstDash val="solid"/>
      <a:miter lim="800000"/>
    </a:ln>
    <a:effectLst/>
  </c:spPr>
  <c:txPr>
    <a:bodyPr/>
    <a:lstStyle/>
    <a:p>
      <a:pPr>
        <a:defRPr sz="1200">
          <a:latin typeface="Book Antiqua" panose="02040602050305030304" pitchFamily="18" charset="0"/>
        </a:defRPr>
      </a:pPr>
      <a:endParaRPr lang="pl-PL"/>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800" b="1" i="0" u="none" strike="noStrike" kern="1200" spc="0" baseline="0">
              <a:solidFill>
                <a:schemeClr val="tx1"/>
              </a:solidFill>
              <a:latin typeface="Book Antiqua" panose="02040602050305030304" pitchFamily="18" charset="0"/>
              <a:ea typeface="+mn-ea"/>
              <a:cs typeface="+mn-cs"/>
            </a:defRPr>
          </a:pPr>
          <a:endParaRPr lang="pl-PL"/>
        </a:p>
      </c:txPr>
    </c:title>
    <c:autoTitleDeleted val="0"/>
    <c:plotArea>
      <c:layout/>
      <c:barChart>
        <c:barDir val="col"/>
        <c:grouping val="clustered"/>
        <c:varyColors val="0"/>
        <c:ser>
          <c:idx val="0"/>
          <c:order val="0"/>
          <c:tx>
            <c:strRef>
              <c:f>Arkusz1!$B$1</c:f>
              <c:strCache>
                <c:ptCount val="1"/>
                <c:pt idx="0">
                  <c:v>Liczba bezrobotnych w poszczególnych miesiącach</c:v>
                </c:pt>
              </c:strCache>
            </c:strRef>
          </c:tx>
          <c:spPr>
            <a:solidFill>
              <a:schemeClr val="accent1"/>
            </a:solidFill>
            <a:ln>
              <a:noFill/>
            </a:ln>
            <a:effectLst/>
          </c:spPr>
          <c:invertIfNegative val="0"/>
          <c:dLbls>
            <c:dLbl>
              <c:idx val="11"/>
              <c:layout/>
              <c:tx>
                <c:rich>
                  <a:bodyPr/>
                  <a:lstStyle/>
                  <a:p>
                    <a:r>
                      <a:rPr lang="en-US" dirty="0">
                        <a:solidFill>
                          <a:srgbClr val="002060"/>
                        </a:solidFill>
                      </a:rPr>
                      <a:t>605</a:t>
                    </a:r>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5-7C04-4FDE-9715-59D1CF69C8E7}"/>
                </c:ext>
                <c:ext xmlns:c15="http://schemas.microsoft.com/office/drawing/2012/chart" uri="{CE6537A1-D6FC-4f65-9D91-7224C49458BB}">
                  <c15:layout/>
                </c:ext>
              </c:extLst>
            </c:dLbl>
            <c:dLbl>
              <c:idx val="12"/>
              <c:layout/>
              <c:tx>
                <c:rich>
                  <a:bodyPr rot="0" spcFirstLastPara="1" vertOverflow="ellipsis" vert="horz" wrap="square" anchor="ctr" anchorCtr="1"/>
                  <a:lstStyle/>
                  <a:p>
                    <a:pPr>
                      <a:defRPr sz="1400" b="1" i="0" u="none" strike="noStrike" kern="1200" baseline="0">
                        <a:solidFill>
                          <a:srgbClr val="FF0000"/>
                        </a:solidFill>
                        <a:latin typeface="Book Antiqua" panose="02040602050305030304" pitchFamily="18" charset="0"/>
                        <a:ea typeface="+mn-ea"/>
                        <a:cs typeface="+mn-cs"/>
                      </a:defRPr>
                    </a:pPr>
                    <a:r>
                      <a:rPr lang="en-US" sz="1400" dirty="0">
                        <a:solidFill>
                          <a:srgbClr val="002060"/>
                        </a:solidFill>
                        <a:latin typeface="Book Antiqua" panose="02040602050305030304" pitchFamily="18" charset="0"/>
                      </a:rPr>
                      <a:t>630</a:t>
                    </a:r>
                  </a:p>
                </c:rich>
              </c:tx>
              <c:spPr>
                <a:noFill/>
                <a:ln>
                  <a:noFill/>
                </a:ln>
                <a:effectLst/>
              </c:spPr>
              <c:txPr>
                <a:bodyPr rot="0" spcFirstLastPara="1" vertOverflow="ellipsis" vert="horz" wrap="square" anchor="ctr" anchorCtr="1"/>
                <a:lstStyle/>
                <a:p>
                  <a:pPr>
                    <a:defRPr sz="1400" b="1" i="0" u="none" strike="noStrike" kern="1200" baseline="0">
                      <a:solidFill>
                        <a:srgbClr val="FF0000"/>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6-7C04-4FDE-9715-59D1CF69C8E7}"/>
                </c:ext>
                <c:ext xmlns:c15="http://schemas.microsoft.com/office/drawing/2012/chart" uri="{CE6537A1-D6FC-4f65-9D91-7224C49458BB}">
                  <c15:layout/>
                </c:ext>
              </c:extLst>
            </c:dLbl>
            <c:spPr>
              <a:noFill/>
              <a:ln>
                <a:noFill/>
              </a:ln>
              <a:effectLst/>
            </c:spPr>
            <c:txPr>
              <a:bodyPr rot="0" spcFirstLastPara="1" vertOverflow="ellipsis" vert="horz" wrap="square" anchor="ctr" anchorCtr="1"/>
              <a:lstStyle/>
              <a:p>
                <a:pPr>
                  <a:defRPr sz="1400" b="1" i="0" u="none" strike="noStrike" kern="1200" baseline="0">
                    <a:solidFill>
                      <a:srgbClr val="002060"/>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Arkusz1!$A$2:$A$14</c:f>
              <c:strCache>
                <c:ptCount val="13"/>
                <c:pt idx="0">
                  <c:v>XII2023</c:v>
                </c:pt>
                <c:pt idx="1">
                  <c:v>I</c:v>
                </c:pt>
                <c:pt idx="2">
                  <c:v>II</c:v>
                </c:pt>
                <c:pt idx="3">
                  <c:v>III</c:v>
                </c:pt>
                <c:pt idx="4">
                  <c:v>IV</c:v>
                </c:pt>
                <c:pt idx="5">
                  <c:v>V</c:v>
                </c:pt>
                <c:pt idx="6">
                  <c:v>VI</c:v>
                </c:pt>
                <c:pt idx="7">
                  <c:v>VII</c:v>
                </c:pt>
                <c:pt idx="8">
                  <c:v>VIII</c:v>
                </c:pt>
                <c:pt idx="9">
                  <c:v>IX</c:v>
                </c:pt>
                <c:pt idx="10">
                  <c:v>X</c:v>
                </c:pt>
                <c:pt idx="11">
                  <c:v>XI</c:v>
                </c:pt>
                <c:pt idx="12">
                  <c:v>XII2024</c:v>
                </c:pt>
              </c:strCache>
            </c:strRef>
          </c:cat>
          <c:val>
            <c:numRef>
              <c:f>Arkusz1!$B$2:$B$14</c:f>
              <c:numCache>
                <c:formatCode>General</c:formatCode>
                <c:ptCount val="13"/>
                <c:pt idx="0">
                  <c:v>578</c:v>
                </c:pt>
                <c:pt idx="1">
                  <c:v>652</c:v>
                </c:pt>
                <c:pt idx="2">
                  <c:v>705</c:v>
                </c:pt>
                <c:pt idx="3">
                  <c:v>689</c:v>
                </c:pt>
                <c:pt idx="4">
                  <c:v>676</c:v>
                </c:pt>
                <c:pt idx="5">
                  <c:v>638</c:v>
                </c:pt>
                <c:pt idx="6">
                  <c:v>617</c:v>
                </c:pt>
                <c:pt idx="7">
                  <c:v>627</c:v>
                </c:pt>
                <c:pt idx="8">
                  <c:v>608</c:v>
                </c:pt>
                <c:pt idx="9">
                  <c:v>631</c:v>
                </c:pt>
                <c:pt idx="10">
                  <c:v>611</c:v>
                </c:pt>
                <c:pt idx="11">
                  <c:v>567</c:v>
                </c:pt>
                <c:pt idx="12">
                  <c:v>578</c:v>
                </c:pt>
              </c:numCache>
            </c:numRef>
          </c:val>
          <c:extLst xmlns:c16r2="http://schemas.microsoft.com/office/drawing/2015/06/chart">
            <c:ext xmlns:c16="http://schemas.microsoft.com/office/drawing/2014/chart" uri="{C3380CC4-5D6E-409C-BE32-E72D297353CC}">
              <c16:uniqueId val="{00000000-0194-4E93-A7E9-B8EED9A14708}"/>
            </c:ext>
          </c:extLst>
        </c:ser>
        <c:dLbls>
          <c:showLegendKey val="0"/>
          <c:showVal val="0"/>
          <c:showCatName val="0"/>
          <c:showSerName val="0"/>
          <c:showPercent val="0"/>
          <c:showBubbleSize val="0"/>
        </c:dLbls>
        <c:gapWidth val="219"/>
        <c:overlap val="-27"/>
        <c:axId val="276012528"/>
        <c:axId val="276013312"/>
      </c:barChart>
      <c:catAx>
        <c:axId val="2760125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rgbClr val="00B050"/>
                </a:solidFill>
                <a:latin typeface="+mn-lt"/>
                <a:ea typeface="+mn-ea"/>
                <a:cs typeface="+mn-cs"/>
              </a:defRPr>
            </a:pPr>
            <a:endParaRPr lang="pl-PL"/>
          </a:p>
        </c:txPr>
        <c:crossAx val="276013312"/>
        <c:crosses val="autoZero"/>
        <c:auto val="1"/>
        <c:lblAlgn val="ctr"/>
        <c:lblOffset val="100"/>
        <c:noMultiLvlLbl val="0"/>
      </c:catAx>
      <c:valAx>
        <c:axId val="2760133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tx1"/>
                </a:solidFill>
                <a:latin typeface="Book Antiqua" panose="02040602050305030304" pitchFamily="18" charset="0"/>
                <a:ea typeface="+mn-ea"/>
                <a:cs typeface="+mn-cs"/>
              </a:defRPr>
            </a:pPr>
            <a:endParaRPr lang="pl-PL"/>
          </a:p>
        </c:txPr>
        <c:crossAx val="27601252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1" i="0" u="none" strike="noStrike" kern="1200" baseline="0">
              <a:solidFill>
                <a:schemeClr val="tx1"/>
              </a:solidFill>
              <a:latin typeface="Book Antiqua" panose="02040602050305030304" pitchFamily="18" charset="0"/>
              <a:ea typeface="+mn-ea"/>
              <a:cs typeface="+mn-cs"/>
            </a:defRPr>
          </a:pPr>
          <a:endParaRPr lang="pl-P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b="1">
          <a:solidFill>
            <a:schemeClr val="tx1"/>
          </a:solidFill>
        </a:defRPr>
      </a:pPr>
      <a:endParaRPr lang="pl-PL"/>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lumMod val="65000"/>
                    <a:lumOff val="35000"/>
                  </a:schemeClr>
                </a:solidFill>
                <a:latin typeface="Book Antiqua" panose="02040602050305030304" pitchFamily="18" charset="0"/>
                <a:ea typeface="+mn-ea"/>
                <a:cs typeface="+mn-cs"/>
              </a:defRPr>
            </a:pPr>
            <a:r>
              <a:rPr lang="pl-PL" sz="1600" b="1" dirty="0">
                <a:latin typeface="Book Antiqua" panose="02040602050305030304" pitchFamily="18" charset="0"/>
              </a:rPr>
              <a:t>PROCENTOWA</a:t>
            </a:r>
            <a:r>
              <a:rPr lang="pl-PL" sz="1600" b="1" baseline="0" dirty="0">
                <a:latin typeface="Book Antiqua" panose="02040602050305030304" pitchFamily="18" charset="0"/>
              </a:rPr>
              <a:t> STOPA BEZROBOCIA REJESTROWANEGO</a:t>
            </a:r>
            <a:endParaRPr lang="pl-PL" sz="1600" b="1" dirty="0">
              <a:latin typeface="Book Antiqua" panose="02040602050305030304" pitchFamily="18" charset="0"/>
            </a:endParaRPr>
          </a:p>
        </c:rich>
      </c:tx>
      <c:layout/>
      <c:overlay val="0"/>
      <c:spPr>
        <a:noFill/>
        <a:ln>
          <a:noFill/>
        </a:ln>
        <a:effectLst/>
      </c:spPr>
      <c:txPr>
        <a:bodyPr rot="0" spcFirstLastPara="1" vertOverflow="ellipsis" vert="horz" wrap="square" anchor="ctr" anchorCtr="1"/>
        <a:lstStyle/>
        <a:p>
          <a:pPr>
            <a:defRPr sz="1600" b="1"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manualLayout>
          <c:layoutTarget val="inner"/>
          <c:xMode val="edge"/>
          <c:yMode val="edge"/>
          <c:x val="3.5696554549494504E-2"/>
          <c:y val="0.17429711513535534"/>
          <c:w val="0.92777411417322841"/>
          <c:h val="0.60790748031496078"/>
        </c:manualLayout>
      </c:layout>
      <c:lineChart>
        <c:grouping val="standard"/>
        <c:varyColors val="0"/>
        <c:ser>
          <c:idx val="0"/>
          <c:order val="0"/>
          <c:tx>
            <c:strRef>
              <c:f>Arkusz1!$B$1</c:f>
              <c:strCache>
                <c:ptCount val="1"/>
                <c:pt idx="0">
                  <c:v>POWIAT</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dLbls>
            <c:dLbl>
              <c:idx val="0"/>
              <c:layout>
                <c:manualLayout>
                  <c:x val="-3.0594673154230038E-2"/>
                  <c:y val="3.7500000000000006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1-13BA-4A13-B7CC-DF5AA35E8C42}"/>
                </c:ext>
                <c:ext xmlns:c15="http://schemas.microsoft.com/office/drawing/2012/chart" uri="{CE6537A1-D6FC-4f65-9D91-7224C49458BB}">
                  <c15:layout/>
                </c:ext>
              </c:extLst>
            </c:dLbl>
            <c:dLbl>
              <c:idx val="1"/>
              <c:layout>
                <c:manualLayout>
                  <c:x val="-4.3642348270827053E-2"/>
                  <c:y val="-1.4203607006628894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2-13BA-4A13-B7CC-DF5AA35E8C42}"/>
                </c:ext>
                <c:ext xmlns:c15="http://schemas.microsoft.com/office/drawing/2012/chart" uri="{CE6537A1-D6FC-4f65-9D91-7224C49458BB}">
                  <c15:layout/>
                </c:ext>
              </c:extLst>
            </c:dLbl>
            <c:dLbl>
              <c:idx val="2"/>
              <c:layout>
                <c:manualLayout>
                  <c:x val="-2.7445239219451807E-2"/>
                  <c:y val="-2.753971780913236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3-13BA-4A13-B7CC-DF5AA35E8C42}"/>
                </c:ext>
                <c:ext xmlns:c15="http://schemas.microsoft.com/office/drawing/2012/chart" uri="{CE6537A1-D6FC-4f65-9D91-7224C49458BB}">
                  <c15:layout/>
                </c:ext>
              </c:extLst>
            </c:dLbl>
            <c:dLbl>
              <c:idx val="3"/>
              <c:layout>
                <c:manualLayout>
                  <c:x val="-3.374414251591093E-2"/>
                  <c:y val="-4.1617875791578711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4-13BA-4A13-B7CC-DF5AA35E8C42}"/>
                </c:ext>
                <c:ext xmlns:c15="http://schemas.microsoft.com/office/drawing/2012/chart" uri="{CE6537A1-D6FC-4f65-9D91-7224C49458BB}">
                  <c15:layout>
                    <c:manualLayout>
                      <c:w val="4.3304960163156478E-2"/>
                      <c:h val="4.6737955042032361E-2"/>
                    </c:manualLayout>
                  </c15:layout>
                </c:ext>
              </c:extLst>
            </c:dLbl>
            <c:dLbl>
              <c:idx val="4"/>
              <c:layout>
                <c:manualLayout>
                  <c:x val="-2.7445239219451807E-2"/>
                  <c:y val="-4.0102396030070736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5-13BA-4A13-B7CC-DF5AA35E8C42}"/>
                </c:ext>
                <c:ext xmlns:c15="http://schemas.microsoft.com/office/drawing/2012/chart" uri="{CE6537A1-D6FC-4f65-9D91-7224C49458BB}">
                  <c15:layout/>
                </c:ext>
              </c:extLst>
            </c:dLbl>
            <c:dLbl>
              <c:idx val="5"/>
              <c:layout>
                <c:manualLayout>
                  <c:x val="-3.0594690867681427E-2"/>
                  <c:y val="-3.5399214902047921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6-13BA-4A13-B7CC-DF5AA35E8C42}"/>
                </c:ext>
                <c:ext xmlns:c15="http://schemas.microsoft.com/office/drawing/2012/chart" uri="{CE6537A1-D6FC-4f65-9D91-7224C49458BB}">
                  <c15:layout/>
                </c:ext>
              </c:extLst>
            </c:dLbl>
            <c:dLbl>
              <c:idx val="6"/>
              <c:layout>
                <c:manualLayout>
                  <c:x val="-2.5870513395337143E-2"/>
                  <c:y val="4.303929193052624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7-13BA-4A13-B7CC-DF5AA35E8C42}"/>
                </c:ext>
                <c:ext xmlns:c15="http://schemas.microsoft.com/office/drawing/2012/chart" uri="{CE6537A1-D6FC-4f65-9D91-7224C49458BB}">
                  <c15:layout/>
                </c:ext>
              </c:extLst>
            </c:dLbl>
            <c:dLbl>
              <c:idx val="7"/>
              <c:layout>
                <c:manualLayout>
                  <c:x val="-2.6657876307394416E-2"/>
                  <c:y val="2.6515572343813694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8-13BA-4A13-B7CC-DF5AA35E8C42}"/>
                </c:ext>
                <c:ext xmlns:c15="http://schemas.microsoft.com/office/drawing/2012/chart" uri="{CE6537A1-D6FC-4f65-9D91-7224C49458BB}">
                  <c15:layout>
                    <c:manualLayout>
                      <c:w val="3.8580782690812131E-2"/>
                      <c:h val="7.0253860682146424E-2"/>
                    </c:manualLayout>
                  </c15:layout>
                </c:ext>
              </c:extLst>
            </c:dLbl>
            <c:dLbl>
              <c:idx val="8"/>
              <c:layout>
                <c:manualLayout>
                  <c:x val="-3.0594673154230027E-2"/>
                  <c:y val="3.125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9-13BA-4A13-B7CC-DF5AA35E8C42}"/>
                </c:ext>
                <c:ext xmlns:c15="http://schemas.microsoft.com/office/drawing/2012/chart" uri="{CE6537A1-D6FC-4f65-9D91-7224C49458BB}">
                  <c15:layout/>
                </c:ext>
              </c:extLst>
            </c:dLbl>
            <c:dLbl>
              <c:idx val="9"/>
              <c:layout>
                <c:manualLayout>
                  <c:x val="-1.7996884274763123E-2"/>
                  <c:y val="4.146113394807979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A-13BA-4A13-B7CC-DF5AA35E8C42}"/>
                </c:ext>
                <c:ext xmlns:c15="http://schemas.microsoft.com/office/drawing/2012/chart" uri="{CE6537A1-D6FC-4f65-9D91-7224C49458BB}">
                  <c15:layout/>
                </c:ext>
              </c:extLst>
            </c:dLbl>
            <c:dLbl>
              <c:idx val="10"/>
              <c:layout>
                <c:manualLayout>
                  <c:x val="-2.6095438800450742E-2"/>
                  <c:y val="3.988297596563344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B-13BA-4A13-B7CC-DF5AA35E8C42}"/>
                </c:ext>
                <c:ext xmlns:c15="http://schemas.microsoft.com/office/drawing/2012/chart" uri="{CE6537A1-D6FC-4f65-9D91-7224C49458BB}">
                  <c15:layout/>
                </c:ext>
              </c:extLst>
            </c:dLbl>
            <c:dLbl>
              <c:idx val="11"/>
              <c:layout>
                <c:manualLayout>
                  <c:x val="-2.5870513395337025E-2"/>
                  <c:y val="2.4999999999999956E-2"/>
                </c:manualLayout>
              </c:layout>
              <c:tx>
                <c:rich>
                  <a:bodyPr/>
                  <a:lstStyle/>
                  <a:p>
                    <a:r>
                      <a:rPr lang="en-US" dirty="0"/>
                      <a:t>4,8</a:t>
                    </a:r>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D-13BA-4A13-B7CC-DF5AA35E8C42}"/>
                </c:ext>
                <c:ext xmlns:c15="http://schemas.microsoft.com/office/drawing/2012/chart" uri="{CE6537A1-D6FC-4f65-9D91-7224C49458BB}">
                  <c15:layout/>
                </c:ext>
              </c:extLst>
            </c:dLbl>
            <c:dLbl>
              <c:idx val="12"/>
              <c:layout>
                <c:manualLayout>
                  <c:x val="-2.5870513395337143E-2"/>
                  <c:y val="2.4968707180683627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E-13BA-4A13-B7CC-DF5AA35E8C42}"/>
                </c:ex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Arkusz1!$A$2:$A$14</c:f>
              <c:strCache>
                <c:ptCount val="13"/>
                <c:pt idx="0">
                  <c:v>XII2023</c:v>
                </c:pt>
                <c:pt idx="1">
                  <c:v>I</c:v>
                </c:pt>
                <c:pt idx="2">
                  <c:v>II</c:v>
                </c:pt>
                <c:pt idx="3">
                  <c:v>III</c:v>
                </c:pt>
                <c:pt idx="4">
                  <c:v>IV</c:v>
                </c:pt>
                <c:pt idx="5">
                  <c:v>V</c:v>
                </c:pt>
                <c:pt idx="6">
                  <c:v>VI</c:v>
                </c:pt>
                <c:pt idx="7">
                  <c:v>VII</c:v>
                </c:pt>
                <c:pt idx="8">
                  <c:v>VIII</c:v>
                </c:pt>
                <c:pt idx="9">
                  <c:v>IX</c:v>
                </c:pt>
                <c:pt idx="10">
                  <c:v>X</c:v>
                </c:pt>
                <c:pt idx="11">
                  <c:v>XI</c:v>
                </c:pt>
                <c:pt idx="12">
                  <c:v>XII2024</c:v>
                </c:pt>
              </c:strCache>
            </c:strRef>
          </c:cat>
          <c:val>
            <c:numRef>
              <c:f>Arkusz1!$B$2:$B$14</c:f>
              <c:numCache>
                <c:formatCode>General</c:formatCode>
                <c:ptCount val="13"/>
                <c:pt idx="0">
                  <c:v>4.5999999999999996</c:v>
                </c:pt>
                <c:pt idx="1">
                  <c:v>5.2</c:v>
                </c:pt>
                <c:pt idx="2">
                  <c:v>5.6</c:v>
                </c:pt>
                <c:pt idx="3">
                  <c:v>5.4</c:v>
                </c:pt>
                <c:pt idx="4">
                  <c:v>5.3</c:v>
                </c:pt>
                <c:pt idx="5">
                  <c:v>5.0999999999999996</c:v>
                </c:pt>
                <c:pt idx="6">
                  <c:v>4.9000000000000004</c:v>
                </c:pt>
                <c:pt idx="7">
                  <c:v>5</c:v>
                </c:pt>
                <c:pt idx="8">
                  <c:v>4.8</c:v>
                </c:pt>
                <c:pt idx="9">
                  <c:v>5</c:v>
                </c:pt>
                <c:pt idx="10">
                  <c:v>5</c:v>
                </c:pt>
                <c:pt idx="11">
                  <c:v>4.5</c:v>
                </c:pt>
                <c:pt idx="12">
                  <c:v>4.5999999999999996</c:v>
                </c:pt>
              </c:numCache>
            </c:numRef>
          </c:val>
          <c:smooth val="0"/>
          <c:extLst xmlns:c16r2="http://schemas.microsoft.com/office/drawing/2015/06/chart">
            <c:ext xmlns:c16="http://schemas.microsoft.com/office/drawing/2014/chart" uri="{C3380CC4-5D6E-409C-BE32-E72D297353CC}">
              <c16:uniqueId val="{00000000-13BA-4A13-B7CC-DF5AA35E8C42}"/>
            </c:ext>
          </c:extLst>
        </c:ser>
        <c:ser>
          <c:idx val="1"/>
          <c:order val="1"/>
          <c:tx>
            <c:strRef>
              <c:f>Arkusz1!$C$1</c:f>
              <c:strCache>
                <c:ptCount val="1"/>
                <c:pt idx="0">
                  <c:v>WOJEWÓDZTWO</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dLbls>
            <c:dLbl>
              <c:idx val="0"/>
              <c:layout>
                <c:manualLayout>
                  <c:x val="-1.9894331468839066E-2"/>
                  <c:y val="4.0624999999999994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5-13BA-4A13-B7CC-DF5AA35E8C42}"/>
                </c:ext>
                <c:ext xmlns:c15="http://schemas.microsoft.com/office/drawing/2012/chart" uri="{CE6537A1-D6FC-4f65-9D91-7224C49458BB}">
                  <c15:layout/>
                </c:ext>
              </c:extLst>
            </c:dLbl>
            <c:dLbl>
              <c:idx val="1"/>
              <c:layout>
                <c:manualLayout>
                  <c:x val="-3.0594673154230027E-2"/>
                  <c:y val="3.7500000000000006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6-13BA-4A13-B7CC-DF5AA35E8C42}"/>
                </c:ext>
                <c:ext xmlns:c15="http://schemas.microsoft.com/office/drawing/2012/chart" uri="{CE6537A1-D6FC-4f65-9D91-7224C49458BB}">
                  <c15:layout/>
                </c:ext>
              </c:extLst>
            </c:dLbl>
            <c:dLbl>
              <c:idx val="2"/>
              <c:layout>
                <c:manualLayout>
                  <c:x val="-3.0594673154230027E-2"/>
                  <c:y val="4.3750000000000067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13BA-4A13-B7CC-DF5AA35E8C42}"/>
                </c:ext>
                <c:ext xmlns:c15="http://schemas.microsoft.com/office/drawing/2012/chart" uri="{CE6537A1-D6FC-4f65-9D91-7224C49458BB}">
                  <c15:layout>
                    <c:manualLayout>
                      <c:w val="4.8958333333333333E-2"/>
                      <c:h val="0.10273449803149606"/>
                    </c:manualLayout>
                  </c15:layout>
                </c:ext>
              </c:extLst>
            </c:dLbl>
            <c:dLbl>
              <c:idx val="3"/>
              <c:layout>
                <c:manualLayout>
                  <c:x val="-1.9796553217442964E-2"/>
                  <c:y val="3.125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8-13BA-4A13-B7CC-DF5AA35E8C42}"/>
                </c:ext>
                <c:ext xmlns:c15="http://schemas.microsoft.com/office/drawing/2012/chart" uri="{CE6537A1-D6FC-4f65-9D91-7224C49458BB}">
                  <c15:layout/>
                </c:ext>
              </c:extLst>
            </c:dLbl>
            <c:dLbl>
              <c:idx val="4"/>
              <c:layout>
                <c:manualLayout>
                  <c:x val="-1.9796553217442964E-2"/>
                  <c:y val="3.124999999999988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9-13BA-4A13-B7CC-DF5AA35E8C42}"/>
                </c:ext>
                <c:ext xmlns:c15="http://schemas.microsoft.com/office/drawing/2012/chart" uri="{CE6537A1-D6FC-4f65-9D91-7224C49458BB}">
                  <c15:layout/>
                </c:ext>
              </c:extLst>
            </c:dLbl>
            <c:dLbl>
              <c:idx val="5"/>
              <c:layout>
                <c:manualLayout>
                  <c:x val="-3.0878371790889519E-2"/>
                  <c:y val="4.0624999999999994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A-13BA-4A13-B7CC-DF5AA35E8C42}"/>
                </c:ext>
                <c:ext xmlns:c15="http://schemas.microsoft.com/office/drawing/2012/chart" uri="{CE6537A1-D6FC-4f65-9D91-7224C49458BB}">
                  <c15:layout/>
                </c:ext>
              </c:extLst>
            </c:dLbl>
            <c:dLbl>
              <c:idx val="6"/>
              <c:layout>
                <c:manualLayout>
                  <c:x val="-3.419397561268709E-2"/>
                  <c:y val="4.0625123031496062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B-13BA-4A13-B7CC-DF5AA35E8C42}"/>
                </c:ext>
                <c:ext xmlns:c15="http://schemas.microsoft.com/office/drawing/2012/chart" uri="{CE6537A1-D6FC-4f65-9D91-7224C49458BB}">
                  <c15:layout>
                    <c:manualLayout>
                      <c:w val="4.6875E-2"/>
                      <c:h val="0.10898449803149605"/>
                    </c:manualLayout>
                  </c15:layout>
                </c:ext>
              </c:extLst>
            </c:dLbl>
            <c:dLbl>
              <c:idx val="7"/>
              <c:layout>
                <c:manualLayout>
                  <c:x val="-3.059467315423009E-2"/>
                  <c:y val="3.7500000000000006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C-13BA-4A13-B7CC-DF5AA35E8C42}"/>
                </c:ext>
                <c:ext xmlns:c15="http://schemas.microsoft.com/office/drawing/2012/chart" uri="{CE6537A1-D6FC-4f65-9D91-7224C49458BB}">
                  <c15:layout>
                    <c:manualLayout>
                      <c:w val="4.7691696387476223E-2"/>
                      <c:h val="6.835949803149606E-2"/>
                    </c:manualLayout>
                  </c15:layout>
                </c:ext>
              </c:extLst>
            </c:dLbl>
            <c:dLbl>
              <c:idx val="8"/>
              <c:layout>
                <c:manualLayout>
                  <c:x val="-3.0594673154230027E-2"/>
                  <c:y val="3.7499999999999895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D-13BA-4A13-B7CC-DF5AA35E8C42}"/>
                </c:ext>
                <c:ext xmlns:c15="http://schemas.microsoft.com/office/drawing/2012/chart" uri="{CE6537A1-D6FC-4f65-9D91-7224C49458BB}">
                  <c15:layout>
                    <c:manualLayout>
                      <c:w val="6.9287936261050356E-2"/>
                      <c:h val="7.1484498031496063E-2"/>
                    </c:manualLayout>
                  </c15:layout>
                </c:ext>
              </c:extLst>
            </c:dLbl>
            <c:dLbl>
              <c:idx val="9"/>
              <c:layout>
                <c:manualLayout>
                  <c:x val="-1.97965532174431E-2"/>
                  <c:y val="3.4375123031495945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E-13BA-4A13-B7CC-DF5AA35E8C42}"/>
                </c:ext>
                <c:ext xmlns:c15="http://schemas.microsoft.com/office/drawing/2012/chart" uri="{CE6537A1-D6FC-4f65-9D91-7224C49458BB}">
                  <c15:layout>
                    <c:manualLayout>
                      <c:w val="4.2292636419082687E-2"/>
                      <c:h val="6.2109498031496055E-2"/>
                    </c:manualLayout>
                  </c15:layout>
                </c:ext>
              </c:extLst>
            </c:dLbl>
            <c:dLbl>
              <c:idx val="10"/>
              <c:layout>
                <c:manualLayout>
                  <c:x val="-1.9796553217442964E-2"/>
                  <c:y val="3.437500000000001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F-13BA-4A13-B7CC-DF5AA35E8C42}"/>
                </c:ext>
                <c:ext xmlns:c15="http://schemas.microsoft.com/office/drawing/2012/chart" uri="{CE6537A1-D6FC-4f65-9D91-7224C49458BB}">
                  <c15:layout/>
                </c:ext>
              </c:extLst>
            </c:dLbl>
            <c:dLbl>
              <c:idx val="11"/>
              <c:layout>
                <c:manualLayout>
                  <c:x val="-1.97965532174431E-2"/>
                  <c:y val="3.437500000000001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0-13BA-4A13-B7CC-DF5AA35E8C42}"/>
                </c:ext>
                <c:ext xmlns:c15="http://schemas.microsoft.com/office/drawing/2012/chart" uri="{CE6537A1-D6FC-4f65-9D91-7224C49458BB}">
                  <c15:layout/>
                </c:ext>
              </c:extLst>
            </c:dLbl>
            <c:dLbl>
              <c:idx val="12"/>
              <c:layout>
                <c:manualLayout>
                  <c:x val="-3.0594673154230027E-2"/>
                  <c:y val="3.125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C-13BA-4A13-B7CC-DF5AA35E8C42}"/>
                </c:ext>
                <c:ext xmlns:c15="http://schemas.microsoft.com/office/drawing/2012/chart" uri="{CE6537A1-D6FC-4f65-9D91-7224C49458BB}">
                  <c15:layout/>
                </c:ext>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Arkusz1!$A$2:$A$14</c:f>
              <c:strCache>
                <c:ptCount val="13"/>
                <c:pt idx="0">
                  <c:v>XII2023</c:v>
                </c:pt>
                <c:pt idx="1">
                  <c:v>I</c:v>
                </c:pt>
                <c:pt idx="2">
                  <c:v>II</c:v>
                </c:pt>
                <c:pt idx="3">
                  <c:v>III</c:v>
                </c:pt>
                <c:pt idx="4">
                  <c:v>IV</c:v>
                </c:pt>
                <c:pt idx="5">
                  <c:v>V</c:v>
                </c:pt>
                <c:pt idx="6">
                  <c:v>VI</c:v>
                </c:pt>
                <c:pt idx="7">
                  <c:v>VII</c:v>
                </c:pt>
                <c:pt idx="8">
                  <c:v>VIII</c:v>
                </c:pt>
                <c:pt idx="9">
                  <c:v>IX</c:v>
                </c:pt>
                <c:pt idx="10">
                  <c:v>X</c:v>
                </c:pt>
                <c:pt idx="11">
                  <c:v>XI</c:v>
                </c:pt>
                <c:pt idx="12">
                  <c:v>XII2024</c:v>
                </c:pt>
              </c:strCache>
            </c:strRef>
          </c:cat>
          <c:val>
            <c:numRef>
              <c:f>Arkusz1!$C$2:$C$14</c:f>
              <c:numCache>
                <c:formatCode>General</c:formatCode>
                <c:ptCount val="13"/>
                <c:pt idx="0">
                  <c:v>3</c:v>
                </c:pt>
                <c:pt idx="1">
                  <c:v>3.2</c:v>
                </c:pt>
                <c:pt idx="2">
                  <c:v>3.3</c:v>
                </c:pt>
                <c:pt idx="3">
                  <c:v>3.2</c:v>
                </c:pt>
                <c:pt idx="4">
                  <c:v>3.1</c:v>
                </c:pt>
                <c:pt idx="5">
                  <c:v>3</c:v>
                </c:pt>
                <c:pt idx="6">
                  <c:v>2.9</c:v>
                </c:pt>
                <c:pt idx="7">
                  <c:v>2.9</c:v>
                </c:pt>
                <c:pt idx="8">
                  <c:v>3</c:v>
                </c:pt>
                <c:pt idx="9">
                  <c:v>3</c:v>
                </c:pt>
                <c:pt idx="10">
                  <c:v>3</c:v>
                </c:pt>
                <c:pt idx="11">
                  <c:v>2.9</c:v>
                </c:pt>
                <c:pt idx="12">
                  <c:v>3</c:v>
                </c:pt>
              </c:numCache>
            </c:numRef>
          </c:val>
          <c:smooth val="0"/>
          <c:extLst xmlns:c16r2="http://schemas.microsoft.com/office/drawing/2015/06/chart">
            <c:ext xmlns:c16="http://schemas.microsoft.com/office/drawing/2014/chart" uri="{C3380CC4-5D6E-409C-BE32-E72D297353CC}">
              <c16:uniqueId val="{00000001-13BA-4A13-B7CC-DF5AA35E8C42}"/>
            </c:ext>
          </c:extLst>
        </c:ser>
        <c:ser>
          <c:idx val="2"/>
          <c:order val="2"/>
          <c:tx>
            <c:strRef>
              <c:f>Arkusz1!$D$1</c:f>
              <c:strCache>
                <c:ptCount val="1"/>
                <c:pt idx="0">
                  <c:v>KRAJ</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dLbls>
            <c:dLbl>
              <c:idx val="0"/>
              <c:layout>
                <c:manualLayout>
                  <c:x val="-3.7343444974367944E-2"/>
                  <c:y val="-3.5399214902047921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1F-13BA-4A13-B7CC-DF5AA35E8C42}"/>
                </c:ext>
                <c:ext xmlns:c15="http://schemas.microsoft.com/office/drawing/2012/chart" uri="{CE6537A1-D6FC-4f65-9D91-7224C49458BB}">
                  <c15:layout/>
                </c:ext>
              </c:extLst>
            </c:dLbl>
            <c:dLbl>
              <c:idx val="1"/>
              <c:layout>
                <c:manualLayout>
                  <c:x val="-3.5318868340025726E-2"/>
                  <c:y val="-2.6734992408250936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0-13BA-4A13-B7CC-DF5AA35E8C42}"/>
                </c:ext>
                <c:ext xmlns:c15="http://schemas.microsoft.com/office/drawing/2012/chart" uri="{CE6537A1-D6FC-4f65-9D91-7224C49458BB}">
                  <c15:layout/>
                </c:ext>
              </c:extLst>
            </c:dLbl>
            <c:dLbl>
              <c:idx val="2"/>
              <c:layout>
                <c:manualLayout>
                  <c:x val="-2.7445239219451807E-2"/>
                  <c:y val="2.7351590564011406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1-13BA-4A13-B7CC-DF5AA35E8C42}"/>
                </c:ext>
                <c:ext xmlns:c15="http://schemas.microsoft.com/office/drawing/2012/chart" uri="{CE6537A1-D6FC-4f65-9D91-7224C49458BB}">
                  <c15:layout/>
                </c:ext>
              </c:extLst>
            </c:dLbl>
            <c:dLbl>
              <c:idx val="3"/>
              <c:layout>
                <c:manualLayout>
                  <c:x val="-3.374414251591093E-2"/>
                  <c:y val="4.2234566529644857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2-13BA-4A13-B7CC-DF5AA35E8C42}"/>
                </c:ext>
                <c:ext xmlns:c15="http://schemas.microsoft.com/office/drawing/2012/chart" uri="{CE6537A1-D6FC-4f65-9D91-7224C49458BB}">
                  <c15:layout/>
                </c:ext>
              </c:extLst>
            </c:dLbl>
            <c:dLbl>
              <c:idx val="4"/>
              <c:layout>
                <c:manualLayout>
                  <c:x val="-2.7670164624565584E-2"/>
                  <c:y val="1.246870718068363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3-13BA-4A13-B7CC-DF5AA35E8C42}"/>
                </c:ext>
                <c:ext xmlns:c15="http://schemas.microsoft.com/office/drawing/2012/chart" uri="{CE6537A1-D6FC-4f65-9D91-7224C49458BB}">
                  <c15:layout>
                    <c:manualLayout>
                      <c:w val="3.7006056866697348E-2"/>
                      <c:h val="0.19253657001073954"/>
                    </c:manualLayout>
                  </c15:layout>
                </c:ext>
              </c:extLst>
            </c:dLbl>
            <c:dLbl>
              <c:idx val="5"/>
              <c:layout>
                <c:manualLayout>
                  <c:x val="-3.6218693954639961E-2"/>
                  <c:y val="3.9977039588193902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0247-4827-BC94-F5C97AE6441F}"/>
                </c:ext>
                <c:ext xmlns:c15="http://schemas.microsoft.com/office/drawing/2012/chart" uri="{CE6537A1-D6FC-4f65-9D91-7224C49458BB}">
                  <c15:layout/>
                </c:ext>
              </c:extLst>
            </c:dLbl>
            <c:dLbl>
              <c:idx val="6"/>
              <c:layout>
                <c:manualLayout>
                  <c:x val="-4.4992148689828114E-2"/>
                  <c:y val="-6.1977558049105652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4-13BA-4A13-B7CC-DF5AA35E8C42}"/>
                </c:ext>
                <c:ext xmlns:c15="http://schemas.microsoft.com/office/drawing/2012/chart" uri="{CE6537A1-D6FC-4f65-9D91-7224C49458BB}">
                  <c15:layout/>
                </c:ext>
              </c:extLst>
            </c:dLbl>
            <c:dLbl>
              <c:idx val="7"/>
              <c:layout>
                <c:manualLayout>
                  <c:x val="-2.6095438800450742E-2"/>
                  <c:y val="-9.9634207310298858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5-13BA-4A13-B7CC-DF5AA35E8C42}"/>
                </c:ext>
                <c:ext xmlns:c15="http://schemas.microsoft.com/office/drawing/2012/chart" uri="{CE6537A1-D6FC-4f65-9D91-7224C49458BB}">
                  <c15:layout>
                    <c:manualLayout>
                      <c:w val="5.2753315107845158E-2"/>
                      <c:h val="2.7925230529941111E-2"/>
                    </c:manualLayout>
                  </c15:layout>
                </c:ext>
              </c:extLst>
            </c:dLbl>
            <c:dLbl>
              <c:idx val="8"/>
              <c:layout>
                <c:manualLayout>
                  <c:x val="-2.7670164624565539E-2"/>
                  <c:y val="-3.2242898937155137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6-13BA-4A13-B7CC-DF5AA35E8C42}"/>
                </c:ext>
                <c:ext xmlns:c15="http://schemas.microsoft.com/office/drawing/2012/chart" uri="{CE6537A1-D6FC-4f65-9D91-7224C49458BB}">
                  <c15:layout/>
                </c:ext>
              </c:extLst>
            </c:dLbl>
            <c:dLbl>
              <c:idx val="9"/>
              <c:layout>
                <c:manualLayout>
                  <c:x val="-1.6647083855762062E-2"/>
                  <c:y val="-4.8735418286857062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7-13BA-4A13-B7CC-DF5AA35E8C42}"/>
                </c:ext>
                <c:ext xmlns:c15="http://schemas.microsoft.com/office/drawing/2012/chart" uri="{CE6537A1-D6FC-4f65-9D91-7224C49458BB}">
                  <c15:layout>
                    <c:manualLayout>
                      <c:w val="5.2753315107845158E-2"/>
                      <c:h val="4.6737955042032361E-2"/>
                    </c:manualLayout>
                  </c15:layout>
                </c:ext>
              </c:extLst>
            </c:dLbl>
            <c:dLbl>
              <c:idx val="10"/>
              <c:layout>
                <c:manualLayout>
                  <c:x val="-1.8221809679876837E-2"/>
                  <c:y val="-4.8704032885234977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8-13BA-4A13-B7CC-DF5AA35E8C42}"/>
                </c:ext>
                <c:ext xmlns:c15="http://schemas.microsoft.com/office/drawing/2012/chart" uri="{CE6537A1-D6FC-4f65-9D91-7224C49458BB}">
                  <c15:layout/>
                </c:ext>
              </c:extLst>
            </c:dLbl>
            <c:dLbl>
              <c:idx val="11"/>
              <c:layout>
                <c:manualLayout>
                  <c:x val="-2.6095438800450742E-2"/>
                  <c:y val="-4.5145261637595829E-2"/>
                </c:manualLayout>
              </c:layout>
              <c:spPr>
                <a:noFill/>
                <a:ln>
                  <a:noFill/>
                </a:ln>
                <a:effectLst/>
              </c:spPr>
              <c:txPr>
                <a:bodyPr rot="0" spcFirstLastPara="1" vertOverflow="ellipsis" vert="horz" wrap="square" lIns="38100" tIns="19050" rIns="38100" bIns="19050" anchor="ctr" anchorCtr="1">
                  <a:noAutofit/>
                </a:bodyPr>
                <a:lstStyle/>
                <a:p>
                  <a:pPr>
                    <a:defRPr sz="1400" b="1" i="0" u="none" strike="noStrike" kern="1200" baseline="0">
                      <a:solidFill>
                        <a:schemeClr val="tx1"/>
                      </a:solidFill>
                      <a:latin typeface="Book Antiqua" panose="02040602050305030304" pitchFamily="18" charset="0"/>
                      <a:ea typeface="+mn-ea"/>
                      <a:cs typeface="+mn-cs"/>
                    </a:defRPr>
                  </a:pPr>
                  <a:endParaRPr lang="pl-PL"/>
                </a:p>
              </c:tx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29-13BA-4A13-B7CC-DF5AA35E8C42}"/>
                </c:ext>
                <c:ext xmlns:c15="http://schemas.microsoft.com/office/drawing/2012/chart" uri="{CE6537A1-D6FC-4f65-9D91-7224C49458BB}">
                  <c15:layout>
                    <c:manualLayout>
                      <c:w val="3.7006056866697348E-2"/>
                      <c:h val="5.3792726734066584E-2"/>
                    </c:manualLayout>
                  </c15:layout>
                </c:ext>
              </c:extLst>
            </c:dLbl>
            <c:dLbl>
              <c:idx val="12"/>
              <c:delete val="1"/>
              <c:extLst xmlns:c16r2="http://schemas.microsoft.com/office/drawing/2015/06/chart">
                <c:ext xmlns:c16="http://schemas.microsoft.com/office/drawing/2014/chart" uri="{C3380CC4-5D6E-409C-BE32-E72D297353CC}">
                  <c16:uniqueId val="{0000002A-13BA-4A13-B7CC-DF5AA35E8C42}"/>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Arkusz1!$A$2:$A$14</c:f>
              <c:strCache>
                <c:ptCount val="13"/>
                <c:pt idx="0">
                  <c:v>XII2023</c:v>
                </c:pt>
                <c:pt idx="1">
                  <c:v>I</c:v>
                </c:pt>
                <c:pt idx="2">
                  <c:v>II</c:v>
                </c:pt>
                <c:pt idx="3">
                  <c:v>III</c:v>
                </c:pt>
                <c:pt idx="4">
                  <c:v>IV</c:v>
                </c:pt>
                <c:pt idx="5">
                  <c:v>V</c:v>
                </c:pt>
                <c:pt idx="6">
                  <c:v>VI</c:v>
                </c:pt>
                <c:pt idx="7">
                  <c:v>VII</c:v>
                </c:pt>
                <c:pt idx="8">
                  <c:v>VIII</c:v>
                </c:pt>
                <c:pt idx="9">
                  <c:v>IX</c:v>
                </c:pt>
                <c:pt idx="10">
                  <c:v>X</c:v>
                </c:pt>
                <c:pt idx="11">
                  <c:v>XI</c:v>
                </c:pt>
                <c:pt idx="12">
                  <c:v>XII2024</c:v>
                </c:pt>
              </c:strCache>
            </c:strRef>
          </c:cat>
          <c:val>
            <c:numRef>
              <c:f>Arkusz1!$D$2:$D$14</c:f>
              <c:numCache>
                <c:formatCode>General</c:formatCode>
                <c:ptCount val="13"/>
                <c:pt idx="0">
                  <c:v>5.0999999999999996</c:v>
                </c:pt>
                <c:pt idx="1">
                  <c:v>5.4</c:v>
                </c:pt>
                <c:pt idx="2">
                  <c:v>5.4</c:v>
                </c:pt>
                <c:pt idx="3">
                  <c:v>5.3</c:v>
                </c:pt>
                <c:pt idx="4">
                  <c:v>5.0999999999999996</c:v>
                </c:pt>
                <c:pt idx="5">
                  <c:v>5</c:v>
                </c:pt>
                <c:pt idx="6">
                  <c:v>4.9000000000000004</c:v>
                </c:pt>
                <c:pt idx="7">
                  <c:v>5</c:v>
                </c:pt>
                <c:pt idx="8">
                  <c:v>5</c:v>
                </c:pt>
                <c:pt idx="9">
                  <c:v>5.0999999999999996</c:v>
                </c:pt>
                <c:pt idx="10">
                  <c:v>5.0999999999999996</c:v>
                </c:pt>
                <c:pt idx="11">
                  <c:v>5</c:v>
                </c:pt>
                <c:pt idx="12">
                  <c:v>5.0999999999999996</c:v>
                </c:pt>
              </c:numCache>
            </c:numRef>
          </c:val>
          <c:smooth val="0"/>
          <c:extLst xmlns:c16r2="http://schemas.microsoft.com/office/drawing/2015/06/chart">
            <c:ext xmlns:c16="http://schemas.microsoft.com/office/drawing/2014/chart" uri="{C3380CC4-5D6E-409C-BE32-E72D297353CC}">
              <c16:uniqueId val="{00000002-13BA-4A13-B7CC-DF5AA35E8C42}"/>
            </c:ext>
          </c:extLst>
        </c:ser>
        <c:dLbls>
          <c:showLegendKey val="0"/>
          <c:showVal val="0"/>
          <c:showCatName val="0"/>
          <c:showSerName val="0"/>
          <c:showPercent val="0"/>
          <c:showBubbleSize val="0"/>
        </c:dLbls>
        <c:marker val="1"/>
        <c:smooth val="0"/>
        <c:axId val="335738912"/>
        <c:axId val="335739304"/>
      </c:lineChart>
      <c:catAx>
        <c:axId val="3357389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35739304"/>
        <c:crosses val="autoZero"/>
        <c:auto val="1"/>
        <c:lblAlgn val="ctr"/>
        <c:lblOffset val="100"/>
        <c:noMultiLvlLbl val="0"/>
      </c:catAx>
      <c:valAx>
        <c:axId val="33573930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crossAx val="335738912"/>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pl-PL"/>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lumMod val="65000"/>
                    <a:lumOff val="35000"/>
                  </a:schemeClr>
                </a:solidFill>
                <a:latin typeface="Book Antiqua" panose="02040602050305030304" pitchFamily="18" charset="0"/>
                <a:ea typeface="+mn-ea"/>
                <a:cs typeface="+mn-cs"/>
              </a:defRPr>
            </a:pPr>
            <a:r>
              <a:rPr lang="pl-PL" sz="1600" b="1" dirty="0">
                <a:latin typeface="Book Antiqua" panose="02040602050305030304" pitchFamily="18" charset="0"/>
              </a:rPr>
              <a:t>STRUKTURA BEZROBOTNYCH ZE WZGLĘDU NA PŁEĆ</a:t>
            </a:r>
          </a:p>
        </c:rich>
      </c:tx>
      <c:layout>
        <c:manualLayout>
          <c:xMode val="edge"/>
          <c:yMode val="edge"/>
          <c:x val="0.13151033464566933"/>
          <c:y val="6.2500000000000012E-3"/>
        </c:manualLayout>
      </c:layout>
      <c:overlay val="0"/>
      <c:spPr>
        <a:noFill/>
        <a:ln>
          <a:noFill/>
        </a:ln>
        <a:effectLst/>
      </c:spPr>
      <c:txPr>
        <a:bodyPr rot="0" spcFirstLastPara="1" vertOverflow="ellipsis" vert="horz" wrap="square" anchor="ctr" anchorCtr="1"/>
        <a:lstStyle/>
        <a:p>
          <a:pPr>
            <a:defRPr sz="1600" b="1"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barChart>
        <c:barDir val="col"/>
        <c:grouping val="stacked"/>
        <c:varyColors val="0"/>
        <c:ser>
          <c:idx val="0"/>
          <c:order val="0"/>
          <c:tx>
            <c:strRef>
              <c:f>Arkusz1!$B$1</c:f>
              <c:strCache>
                <c:ptCount val="1"/>
                <c:pt idx="0">
                  <c:v>MĘŻCZYŹNI</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Arkusz1!$A$2:$A$5</c:f>
              <c:strCache>
                <c:ptCount val="4"/>
                <c:pt idx="0">
                  <c:v>I KWARTAŁ</c:v>
                </c:pt>
                <c:pt idx="1">
                  <c:v>II KWARTAŁ</c:v>
                </c:pt>
                <c:pt idx="2">
                  <c:v>III KWARTAŁ</c:v>
                </c:pt>
                <c:pt idx="3">
                  <c:v>IV KWARTAŁ</c:v>
                </c:pt>
              </c:strCache>
            </c:strRef>
          </c:cat>
          <c:val>
            <c:numRef>
              <c:f>Arkusz1!$B$2:$B$5</c:f>
              <c:numCache>
                <c:formatCode>General</c:formatCode>
                <c:ptCount val="4"/>
                <c:pt idx="0">
                  <c:v>44</c:v>
                </c:pt>
                <c:pt idx="1">
                  <c:v>41</c:v>
                </c:pt>
                <c:pt idx="2">
                  <c:v>42</c:v>
                </c:pt>
                <c:pt idx="3">
                  <c:v>37</c:v>
                </c:pt>
              </c:numCache>
            </c:numRef>
          </c:val>
          <c:extLst xmlns:c16r2="http://schemas.microsoft.com/office/drawing/2015/06/chart">
            <c:ext xmlns:c16="http://schemas.microsoft.com/office/drawing/2014/chart" uri="{C3380CC4-5D6E-409C-BE32-E72D297353CC}">
              <c16:uniqueId val="{00000000-9628-4E0D-AF94-CCFE705FDA92}"/>
            </c:ext>
          </c:extLst>
        </c:ser>
        <c:ser>
          <c:idx val="1"/>
          <c:order val="1"/>
          <c:tx>
            <c:strRef>
              <c:f>Arkusz1!$C$1</c:f>
              <c:strCache>
                <c:ptCount val="1"/>
                <c:pt idx="0">
                  <c:v>KOBIETY</c:v>
                </c:pt>
              </c:strCache>
            </c:strRef>
          </c:tx>
          <c:spPr>
            <a:solidFill>
              <a:schemeClr val="accent5"/>
            </a:solidFill>
            <a:ln>
              <a:noFill/>
            </a:ln>
            <a:effectLst/>
          </c:spPr>
          <c:invertIfNegative val="0"/>
          <c:dLbls>
            <c:numFmt formatCode="General" sourceLinked="0"/>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Arkusz1!$A$2:$A$5</c:f>
              <c:strCache>
                <c:ptCount val="4"/>
                <c:pt idx="0">
                  <c:v>I KWARTAŁ</c:v>
                </c:pt>
                <c:pt idx="1">
                  <c:v>II KWARTAŁ</c:v>
                </c:pt>
                <c:pt idx="2">
                  <c:v>III KWARTAŁ</c:v>
                </c:pt>
                <c:pt idx="3">
                  <c:v>IV KWARTAŁ</c:v>
                </c:pt>
              </c:strCache>
            </c:strRef>
          </c:cat>
          <c:val>
            <c:numRef>
              <c:f>Arkusz1!$C$2:$C$5</c:f>
              <c:numCache>
                <c:formatCode>General</c:formatCode>
                <c:ptCount val="4"/>
                <c:pt idx="0">
                  <c:v>56</c:v>
                </c:pt>
                <c:pt idx="1">
                  <c:v>59</c:v>
                </c:pt>
                <c:pt idx="2">
                  <c:v>58</c:v>
                </c:pt>
                <c:pt idx="3">
                  <c:v>57.8</c:v>
                </c:pt>
              </c:numCache>
            </c:numRef>
          </c:val>
          <c:extLst xmlns:c16r2="http://schemas.microsoft.com/office/drawing/2015/06/chart">
            <c:ext xmlns:c16="http://schemas.microsoft.com/office/drawing/2014/chart" uri="{C3380CC4-5D6E-409C-BE32-E72D297353CC}">
              <c16:uniqueId val="{00000001-9628-4E0D-AF94-CCFE705FDA92}"/>
            </c:ext>
          </c:extLst>
        </c:ser>
        <c:dLbls>
          <c:showLegendKey val="0"/>
          <c:showVal val="0"/>
          <c:showCatName val="0"/>
          <c:showSerName val="0"/>
          <c:showPercent val="0"/>
          <c:showBubbleSize val="0"/>
        </c:dLbls>
        <c:gapWidth val="150"/>
        <c:overlap val="100"/>
        <c:axId val="335742832"/>
        <c:axId val="335742048"/>
      </c:barChart>
      <c:catAx>
        <c:axId val="3357428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35742048"/>
        <c:crosses val="autoZero"/>
        <c:auto val="1"/>
        <c:lblAlgn val="ctr"/>
        <c:lblOffset val="100"/>
        <c:noMultiLvlLbl val="0"/>
      </c:catAx>
      <c:valAx>
        <c:axId val="3357420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0"/>
        <c:majorTickMark val="none"/>
        <c:minorTickMark val="none"/>
        <c:tickLblPos val="low"/>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pl-PL"/>
          </a:p>
        </c:txPr>
        <c:crossAx val="335742832"/>
        <c:crosses val="autoZero"/>
        <c:crossBetween val="between"/>
      </c:valAx>
      <c:spPr>
        <a:noFill/>
        <a:ln>
          <a:noFill/>
        </a:ln>
        <a:effectLst/>
      </c:spPr>
    </c:plotArea>
    <c:legend>
      <c:legendPos val="b"/>
      <c:layout>
        <c:manualLayout>
          <c:xMode val="edge"/>
          <c:yMode val="edge"/>
          <c:x val="0.30538336614173234"/>
          <c:y val="0.93528276399624011"/>
          <c:w val="0.38923326771653544"/>
          <c:h val="5.6318698275147572E-2"/>
        </c:manualLayout>
      </c:layout>
      <c:overlay val="0"/>
      <c:spPr>
        <a:noFill/>
        <a:ln>
          <a:noFill/>
        </a:ln>
        <a:effectLst/>
      </c:spPr>
      <c:txPr>
        <a:bodyPr rot="0" spcFirstLastPara="1" vertOverflow="ellipsis" vert="horz" wrap="square" anchor="ctr" anchorCtr="1"/>
        <a:lstStyle/>
        <a:p>
          <a:pPr>
            <a:defRPr sz="12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pl-PL"/>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600" b="1" i="0" u="none" strike="noStrike" kern="1200" cap="all" spc="120" normalizeH="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manualLayout>
          <c:layoutTarget val="inner"/>
          <c:xMode val="edge"/>
          <c:yMode val="edge"/>
          <c:x val="8.7541783383291827E-2"/>
          <c:y val="9.6373094695268599E-2"/>
          <c:w val="0.87584301181102364"/>
          <c:h val="0.4957625991478255"/>
        </c:manualLayout>
      </c:layout>
      <c:barChart>
        <c:barDir val="col"/>
        <c:grouping val="clustered"/>
        <c:varyColors val="0"/>
        <c:ser>
          <c:idx val="0"/>
          <c:order val="0"/>
          <c:tx>
            <c:strRef>
              <c:f>Arkusz1!$B$1</c:f>
              <c:strCache>
                <c:ptCount val="1"/>
                <c:pt idx="0">
                  <c:v>Kobiety</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200" b="1" i="0" u="none" strike="noStrike" kern="1200" baseline="0">
                    <a:solidFill>
                      <a:srgbClr val="00B050"/>
                    </a:solidFill>
                    <a:latin typeface="Book Antiqua" panose="02040602050305030304" pitchFamily="18" charset="0"/>
                    <a:ea typeface="+mn-ea"/>
                    <a:cs typeface="+mn-cs"/>
                  </a:defRPr>
                </a:pPr>
                <a:endParaRPr lang="pl-PL"/>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Arkusz1!$A$2:$A$8</c:f>
              <c:strCache>
                <c:ptCount val="7"/>
                <c:pt idx="0">
                  <c:v>do 30 roku życia</c:v>
                </c:pt>
                <c:pt idx="1">
                  <c:v>długotrwale bezrobotne</c:v>
                </c:pt>
                <c:pt idx="2">
                  <c:v>powyżej 50 roku życia</c:v>
                </c:pt>
                <c:pt idx="3">
                  <c:v>korzystające z pomocy społecznej</c:v>
                </c:pt>
                <c:pt idx="4">
                  <c:v>posiadające dziecko do 6 roku życia</c:v>
                </c:pt>
                <c:pt idx="5">
                  <c:v>dziecko niepełnosprawne</c:v>
                </c:pt>
                <c:pt idx="6">
                  <c:v>niepełnosprawne</c:v>
                </c:pt>
              </c:strCache>
            </c:strRef>
          </c:cat>
          <c:val>
            <c:numRef>
              <c:f>Arkusz1!$B$2:$B$8</c:f>
              <c:numCache>
                <c:formatCode>General</c:formatCode>
                <c:ptCount val="7"/>
                <c:pt idx="0">
                  <c:v>139</c:v>
                </c:pt>
                <c:pt idx="1">
                  <c:v>142</c:v>
                </c:pt>
                <c:pt idx="2">
                  <c:v>66</c:v>
                </c:pt>
                <c:pt idx="3">
                  <c:v>23</c:v>
                </c:pt>
                <c:pt idx="4">
                  <c:v>141</c:v>
                </c:pt>
                <c:pt idx="5">
                  <c:v>0</c:v>
                </c:pt>
                <c:pt idx="6">
                  <c:v>24</c:v>
                </c:pt>
              </c:numCache>
            </c:numRef>
          </c:val>
          <c:extLst xmlns:c16r2="http://schemas.microsoft.com/office/drawing/2015/06/chart">
            <c:ext xmlns:c16="http://schemas.microsoft.com/office/drawing/2014/chart" uri="{C3380CC4-5D6E-409C-BE32-E72D297353CC}">
              <c16:uniqueId val="{00000000-6C30-4EA5-AB57-0C0F076B793D}"/>
            </c:ext>
          </c:extLst>
        </c:ser>
        <c:dLbls>
          <c:dLblPos val="outEnd"/>
          <c:showLegendKey val="0"/>
          <c:showVal val="1"/>
          <c:showCatName val="0"/>
          <c:showSerName val="0"/>
          <c:showPercent val="0"/>
          <c:showBubbleSize val="0"/>
        </c:dLbls>
        <c:gapWidth val="444"/>
        <c:overlap val="-90"/>
        <c:axId val="335738128"/>
        <c:axId val="335738520"/>
      </c:barChart>
      <c:catAx>
        <c:axId val="33573812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1" i="0" u="none" strike="noStrike" kern="1200" cap="all" spc="120" normalizeH="0" baseline="0">
                <a:solidFill>
                  <a:schemeClr val="tx1">
                    <a:lumMod val="65000"/>
                    <a:lumOff val="35000"/>
                  </a:schemeClr>
                </a:solidFill>
                <a:latin typeface="Book Antiqua" panose="02040602050305030304" pitchFamily="18" charset="0"/>
                <a:ea typeface="+mn-ea"/>
                <a:cs typeface="+mn-cs"/>
              </a:defRPr>
            </a:pPr>
            <a:endParaRPr lang="pl-PL"/>
          </a:p>
        </c:txPr>
        <c:crossAx val="335738520"/>
        <c:crosses val="autoZero"/>
        <c:auto val="1"/>
        <c:lblAlgn val="ctr"/>
        <c:lblOffset val="100"/>
        <c:noMultiLvlLbl val="0"/>
      </c:catAx>
      <c:valAx>
        <c:axId val="335738520"/>
        <c:scaling>
          <c:orientation val="minMax"/>
        </c:scaling>
        <c:delete val="1"/>
        <c:axPos val="l"/>
        <c:numFmt formatCode="General" sourceLinked="1"/>
        <c:majorTickMark val="none"/>
        <c:minorTickMark val="none"/>
        <c:tickLblPos val="nextTo"/>
        <c:crossAx val="335738128"/>
        <c:crosses val="autoZero"/>
        <c:crossBetween val="between"/>
      </c:valAx>
      <c:spPr>
        <a:noFill/>
        <a:ln>
          <a:noFill/>
        </a:ln>
        <a:effectLst/>
      </c:spPr>
    </c:plotArea>
    <c:legend>
      <c:legendPos val="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pl-PL"/>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Book Antiqua" panose="02040602050305030304" pitchFamily="18" charset="0"/>
                <a:ea typeface="+mn-ea"/>
                <a:cs typeface="+mn-cs"/>
              </a:defRPr>
            </a:pPr>
            <a:r>
              <a:rPr lang="en-US" sz="1600" b="1" dirty="0">
                <a:latin typeface="Book Antiqua" panose="02040602050305030304" pitchFamily="18" charset="0"/>
              </a:rPr>
              <a:t>BEZROBOTNI WEDŁUG GRUP RYZYKA</a:t>
            </a:r>
          </a:p>
        </c:rich>
      </c:tx>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barChart>
        <c:barDir val="bar"/>
        <c:grouping val="clustered"/>
        <c:varyColors val="0"/>
        <c:ser>
          <c:idx val="0"/>
          <c:order val="0"/>
          <c:tx>
            <c:strRef>
              <c:f>Arkusz1!$B$1</c:f>
              <c:strCache>
                <c:ptCount val="1"/>
                <c:pt idx="0">
                  <c:v>BEZROBOTNI WEDŁUG GRUP RYZYKA</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Arkusz1!$A$2:$A$9</c:f>
              <c:strCache>
                <c:ptCount val="8"/>
                <c:pt idx="0">
                  <c:v>DŁUGOTRWALE BEZROBOTNI-32% </c:v>
                </c:pt>
                <c:pt idx="1">
                  <c:v>OSOBY DO 30 R.Ż - 33%</c:v>
                </c:pt>
                <c:pt idx="2">
                  <c:v>POSIADAJĄCE DZIECKO DO 6 R.Ż-24%</c:v>
                </c:pt>
                <c:pt idx="3">
                  <c:v>BEZ KWALIF. ZAWOD.- 26%</c:v>
                </c:pt>
                <c:pt idx="4">
                  <c:v>BEZ DOŚW. ZAWOD. -17%</c:v>
                </c:pt>
                <c:pt idx="5">
                  <c:v>OSOBY 50+ -23%</c:v>
                </c:pt>
                <c:pt idx="6">
                  <c:v>KORZYSTAJĄCY ZE ŚWIADCZEŃ OPS - 3%</c:v>
                </c:pt>
                <c:pt idx="7">
                  <c:v>NIEPEŁNOSPRAWNI- 7%</c:v>
                </c:pt>
              </c:strCache>
            </c:strRef>
          </c:cat>
          <c:val>
            <c:numRef>
              <c:f>Arkusz1!$B$2:$B$9</c:f>
              <c:numCache>
                <c:formatCode>General</c:formatCode>
                <c:ptCount val="8"/>
                <c:pt idx="0">
                  <c:v>202</c:v>
                </c:pt>
                <c:pt idx="1">
                  <c:v>207</c:v>
                </c:pt>
                <c:pt idx="2">
                  <c:v>153</c:v>
                </c:pt>
                <c:pt idx="3">
                  <c:v>162</c:v>
                </c:pt>
                <c:pt idx="4">
                  <c:v>109</c:v>
                </c:pt>
                <c:pt idx="5">
                  <c:v>144</c:v>
                </c:pt>
                <c:pt idx="6">
                  <c:v>25</c:v>
                </c:pt>
                <c:pt idx="7">
                  <c:v>43</c:v>
                </c:pt>
              </c:numCache>
            </c:numRef>
          </c:val>
          <c:extLst xmlns:c16r2="http://schemas.microsoft.com/office/drawing/2015/06/chart">
            <c:ext xmlns:c16="http://schemas.microsoft.com/office/drawing/2014/chart" uri="{C3380CC4-5D6E-409C-BE32-E72D297353CC}">
              <c16:uniqueId val="{00000000-055A-46DB-80B3-D9F6B84C7BF9}"/>
            </c:ext>
          </c:extLst>
        </c:ser>
        <c:dLbls>
          <c:showLegendKey val="0"/>
          <c:showVal val="0"/>
          <c:showCatName val="0"/>
          <c:showSerName val="0"/>
          <c:showPercent val="0"/>
          <c:showBubbleSize val="0"/>
        </c:dLbls>
        <c:gapWidth val="182"/>
        <c:axId val="335740872"/>
        <c:axId val="335741264"/>
      </c:barChart>
      <c:catAx>
        <c:axId val="335740872"/>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35741264"/>
        <c:crosses val="autoZero"/>
        <c:auto val="1"/>
        <c:lblAlgn val="ctr"/>
        <c:lblOffset val="100"/>
        <c:noMultiLvlLbl val="0"/>
      </c:catAx>
      <c:valAx>
        <c:axId val="335741264"/>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one"/>
        <c:crossAx val="335740872"/>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pl-PL"/>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pl-PL" sz="1600" b="1" dirty="0">
                <a:latin typeface="Book Antiqua" panose="02040602050305030304" pitchFamily="18" charset="0"/>
              </a:rPr>
              <a:t>STRUKTURA BEZROBOCIA ZE WZGLĘDU NA WYKSZTAŁCENIE</a:t>
            </a:r>
            <a:r>
              <a:rPr lang="pl-PL" sz="1600" b="1" baseline="0" dirty="0">
                <a:latin typeface="Book Antiqua" panose="02040602050305030304" pitchFamily="18" charset="0"/>
              </a:rPr>
              <a:t>  (PORÓWNANIE DO 2022r., 2023r.</a:t>
            </a:r>
            <a:r>
              <a:rPr lang="pl-PL" sz="1600" baseline="0" dirty="0">
                <a:latin typeface="Book Antiqua" panose="02040602050305030304" pitchFamily="18" charset="0"/>
              </a:rPr>
              <a:t>)</a:t>
            </a:r>
            <a:endParaRPr lang="pl-PL" sz="1600" dirty="0">
              <a:latin typeface="Book Antiqua" panose="02040602050305030304" pitchFamily="18" charset="0"/>
            </a:endParaRPr>
          </a:p>
        </c:rich>
      </c:tx>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barChart>
        <c:barDir val="bar"/>
        <c:grouping val="stacked"/>
        <c:varyColors val="0"/>
        <c:ser>
          <c:idx val="0"/>
          <c:order val="0"/>
          <c:tx>
            <c:strRef>
              <c:f>Arkusz1!$B$1</c:f>
              <c:strCache>
                <c:ptCount val="1"/>
                <c:pt idx="0">
                  <c:v>WYŻSZE</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2024r</c:v>
                </c:pt>
                <c:pt idx="1">
                  <c:v>2023r</c:v>
                </c:pt>
                <c:pt idx="2">
                  <c:v>2022r</c:v>
                </c:pt>
              </c:strCache>
            </c:strRef>
          </c:cat>
          <c:val>
            <c:numRef>
              <c:f>Arkusz1!$B$2:$B$4</c:f>
              <c:numCache>
                <c:formatCode>General</c:formatCode>
                <c:ptCount val="3"/>
                <c:pt idx="0" formatCode="0">
                  <c:v>38</c:v>
                </c:pt>
                <c:pt idx="1">
                  <c:v>44</c:v>
                </c:pt>
                <c:pt idx="2">
                  <c:v>38</c:v>
                </c:pt>
              </c:numCache>
            </c:numRef>
          </c:val>
          <c:extLst xmlns:c16r2="http://schemas.microsoft.com/office/drawing/2015/06/chart">
            <c:ext xmlns:c16="http://schemas.microsoft.com/office/drawing/2014/chart" uri="{C3380CC4-5D6E-409C-BE32-E72D297353CC}">
              <c16:uniqueId val="{00000000-E4B5-4FCA-A28F-872FF40FFDE3}"/>
            </c:ext>
          </c:extLst>
        </c:ser>
        <c:ser>
          <c:idx val="1"/>
          <c:order val="1"/>
          <c:tx>
            <c:strRef>
              <c:f>Arkusz1!$C$1</c:f>
              <c:strCache>
                <c:ptCount val="1"/>
                <c:pt idx="0">
                  <c:v>ŚREDNIE OGÓLNOKSZTAŁCĄCE</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2024r</c:v>
                </c:pt>
                <c:pt idx="1">
                  <c:v>2023r</c:v>
                </c:pt>
                <c:pt idx="2">
                  <c:v>2022r</c:v>
                </c:pt>
              </c:strCache>
            </c:strRef>
          </c:cat>
          <c:val>
            <c:numRef>
              <c:f>Arkusz1!$C$2:$C$4</c:f>
              <c:numCache>
                <c:formatCode>0</c:formatCode>
                <c:ptCount val="3"/>
                <c:pt idx="0">
                  <c:v>50</c:v>
                </c:pt>
                <c:pt idx="1">
                  <c:v>48</c:v>
                </c:pt>
                <c:pt idx="2" formatCode="General">
                  <c:v>54</c:v>
                </c:pt>
              </c:numCache>
            </c:numRef>
          </c:val>
          <c:extLst xmlns:c16r2="http://schemas.microsoft.com/office/drawing/2015/06/chart">
            <c:ext xmlns:c16="http://schemas.microsoft.com/office/drawing/2014/chart" uri="{C3380CC4-5D6E-409C-BE32-E72D297353CC}">
              <c16:uniqueId val="{00000001-E4B5-4FCA-A28F-872FF40FFDE3}"/>
            </c:ext>
          </c:extLst>
        </c:ser>
        <c:ser>
          <c:idx val="2"/>
          <c:order val="2"/>
          <c:tx>
            <c:strRef>
              <c:f>Arkusz1!$D$1</c:f>
              <c:strCache>
                <c:ptCount val="1"/>
                <c:pt idx="0">
                  <c:v>POLICEALNE ORAZ ŚREDNIE ZAWODOWE</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2024r</c:v>
                </c:pt>
                <c:pt idx="1">
                  <c:v>2023r</c:v>
                </c:pt>
                <c:pt idx="2">
                  <c:v>2022r</c:v>
                </c:pt>
              </c:strCache>
            </c:strRef>
          </c:cat>
          <c:val>
            <c:numRef>
              <c:f>Arkusz1!$D$2:$D$4</c:f>
              <c:numCache>
                <c:formatCode>General</c:formatCode>
                <c:ptCount val="3"/>
                <c:pt idx="0">
                  <c:v>157</c:v>
                </c:pt>
                <c:pt idx="1">
                  <c:v>113</c:v>
                </c:pt>
                <c:pt idx="2">
                  <c:v>115</c:v>
                </c:pt>
              </c:numCache>
            </c:numRef>
          </c:val>
          <c:extLst xmlns:c16r2="http://schemas.microsoft.com/office/drawing/2015/06/chart">
            <c:ext xmlns:c16="http://schemas.microsoft.com/office/drawing/2014/chart" uri="{C3380CC4-5D6E-409C-BE32-E72D297353CC}">
              <c16:uniqueId val="{00000002-E4B5-4FCA-A28F-872FF40FFDE3}"/>
            </c:ext>
          </c:extLst>
        </c:ser>
        <c:ser>
          <c:idx val="3"/>
          <c:order val="3"/>
          <c:tx>
            <c:strRef>
              <c:f>Arkusz1!$E$1</c:f>
              <c:strCache>
                <c:ptCount val="1"/>
                <c:pt idx="0">
                  <c:v>ZASADNICZE ZAWODOWE</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2024r</c:v>
                </c:pt>
                <c:pt idx="1">
                  <c:v>2023r</c:v>
                </c:pt>
                <c:pt idx="2">
                  <c:v>2022r</c:v>
                </c:pt>
              </c:strCache>
            </c:strRef>
          </c:cat>
          <c:val>
            <c:numRef>
              <c:f>Arkusz1!$E$2:$E$4</c:f>
              <c:numCache>
                <c:formatCode>General</c:formatCode>
                <c:ptCount val="3"/>
                <c:pt idx="0">
                  <c:v>197</c:v>
                </c:pt>
                <c:pt idx="1">
                  <c:v>191</c:v>
                </c:pt>
                <c:pt idx="2">
                  <c:v>196</c:v>
                </c:pt>
              </c:numCache>
            </c:numRef>
          </c:val>
          <c:extLst xmlns:c16r2="http://schemas.microsoft.com/office/drawing/2015/06/chart">
            <c:ext xmlns:c16="http://schemas.microsoft.com/office/drawing/2014/chart" uri="{C3380CC4-5D6E-409C-BE32-E72D297353CC}">
              <c16:uniqueId val="{00000003-E4B5-4FCA-A28F-872FF40FFDE3}"/>
            </c:ext>
          </c:extLst>
        </c:ser>
        <c:ser>
          <c:idx val="4"/>
          <c:order val="4"/>
          <c:tx>
            <c:strRef>
              <c:f>Arkusz1!$F$1</c:f>
              <c:strCache>
                <c:ptCount val="1"/>
                <c:pt idx="0">
                  <c:v>GIMNAZJALNE I NIŻSZE</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FFC000"/>
                    </a:solidFill>
                    <a:highlight>
                      <a:srgbClr val="000080"/>
                    </a:highlight>
                    <a:latin typeface="+mn-lt"/>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Arkusz1!$A$2:$A$4</c:f>
              <c:strCache>
                <c:ptCount val="3"/>
                <c:pt idx="0">
                  <c:v>2024r</c:v>
                </c:pt>
                <c:pt idx="1">
                  <c:v>2023r</c:v>
                </c:pt>
                <c:pt idx="2">
                  <c:v>2022r</c:v>
                </c:pt>
              </c:strCache>
            </c:strRef>
          </c:cat>
          <c:val>
            <c:numRef>
              <c:f>Arkusz1!$F$2:$F$4</c:f>
              <c:numCache>
                <c:formatCode>General</c:formatCode>
                <c:ptCount val="3"/>
                <c:pt idx="0">
                  <c:v>188</c:v>
                </c:pt>
                <c:pt idx="1">
                  <c:v>182</c:v>
                </c:pt>
                <c:pt idx="2">
                  <c:v>207</c:v>
                </c:pt>
              </c:numCache>
            </c:numRef>
          </c:val>
          <c:extLst xmlns:c16r2="http://schemas.microsoft.com/office/drawing/2015/06/chart">
            <c:ext xmlns:c16="http://schemas.microsoft.com/office/drawing/2014/chart" uri="{C3380CC4-5D6E-409C-BE32-E72D297353CC}">
              <c16:uniqueId val="{00000005-E4B5-4FCA-A28F-872FF40FFDE3}"/>
            </c:ext>
          </c:extLst>
        </c:ser>
        <c:dLbls>
          <c:showLegendKey val="0"/>
          <c:showVal val="0"/>
          <c:showCatName val="0"/>
          <c:showSerName val="0"/>
          <c:showPercent val="0"/>
          <c:showBubbleSize val="0"/>
        </c:dLbls>
        <c:gapWidth val="150"/>
        <c:overlap val="100"/>
        <c:axId val="335743224"/>
        <c:axId val="335743616"/>
      </c:barChart>
      <c:catAx>
        <c:axId val="33574322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35743616"/>
        <c:crosses val="autoZero"/>
        <c:auto val="1"/>
        <c:lblAlgn val="ctr"/>
        <c:lblOffset val="100"/>
        <c:noMultiLvlLbl val="0"/>
      </c:catAx>
      <c:valAx>
        <c:axId val="335743616"/>
        <c:scaling>
          <c:orientation val="minMax"/>
        </c:scaling>
        <c:delete val="1"/>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one"/>
        <c:crossAx val="335743224"/>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pl-PL"/>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r>
              <a:rPr lang="pl-PL" sz="1600" b="1" dirty="0">
                <a:latin typeface="Book Antiqua" panose="02040602050305030304" pitchFamily="18" charset="0"/>
              </a:rPr>
              <a:t>STRUKTURA BEZROBOTNYCH ZE WZGLĘDU NA WIEK (PORÓWNANIE DO 2023r.)</a:t>
            </a:r>
          </a:p>
        </c:rich>
      </c:tx>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barChart>
        <c:barDir val="bar"/>
        <c:grouping val="stacked"/>
        <c:varyColors val="0"/>
        <c:ser>
          <c:idx val="0"/>
          <c:order val="0"/>
          <c:tx>
            <c:strRef>
              <c:f>Arkusz1!$B$1</c:f>
              <c:strCache>
                <c:ptCount val="1"/>
                <c:pt idx="0">
                  <c:v>18-24</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2023r</c:v>
                </c:pt>
                <c:pt idx="1">
                  <c:v>2024r</c:v>
                </c:pt>
              </c:strCache>
            </c:strRef>
          </c:cat>
          <c:val>
            <c:numRef>
              <c:f>Arkusz1!$B$2:$B$3</c:f>
              <c:numCache>
                <c:formatCode>General</c:formatCode>
                <c:ptCount val="2"/>
                <c:pt idx="0">
                  <c:v>100</c:v>
                </c:pt>
                <c:pt idx="1">
                  <c:v>125</c:v>
                </c:pt>
              </c:numCache>
            </c:numRef>
          </c:val>
          <c:extLst xmlns:c16r2="http://schemas.microsoft.com/office/drawing/2015/06/chart">
            <c:ext xmlns:c16="http://schemas.microsoft.com/office/drawing/2014/chart" uri="{C3380CC4-5D6E-409C-BE32-E72D297353CC}">
              <c16:uniqueId val="{00000000-BACD-4035-9146-235004BDE59E}"/>
            </c:ext>
          </c:extLst>
        </c:ser>
        <c:ser>
          <c:idx val="1"/>
          <c:order val="1"/>
          <c:tx>
            <c:strRef>
              <c:f>Arkusz1!$C$1</c:f>
              <c:strCache>
                <c:ptCount val="1"/>
                <c:pt idx="0">
                  <c:v>25-34</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2023r</c:v>
                </c:pt>
                <c:pt idx="1">
                  <c:v>2024r</c:v>
                </c:pt>
              </c:strCache>
            </c:strRef>
          </c:cat>
          <c:val>
            <c:numRef>
              <c:f>Arkusz1!$C$2:$C$3</c:f>
              <c:numCache>
                <c:formatCode>General</c:formatCode>
                <c:ptCount val="2"/>
                <c:pt idx="0">
                  <c:v>141</c:v>
                </c:pt>
                <c:pt idx="1">
                  <c:v>158</c:v>
                </c:pt>
              </c:numCache>
            </c:numRef>
          </c:val>
          <c:extLst xmlns:c16r2="http://schemas.microsoft.com/office/drawing/2015/06/chart">
            <c:ext xmlns:c16="http://schemas.microsoft.com/office/drawing/2014/chart" uri="{C3380CC4-5D6E-409C-BE32-E72D297353CC}">
              <c16:uniqueId val="{00000001-BACD-4035-9146-235004BDE59E}"/>
            </c:ext>
          </c:extLst>
        </c:ser>
        <c:ser>
          <c:idx val="2"/>
          <c:order val="2"/>
          <c:tx>
            <c:strRef>
              <c:f>Arkusz1!$D$1</c:f>
              <c:strCache>
                <c:ptCount val="1"/>
                <c:pt idx="0">
                  <c:v>35-44</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2023r</c:v>
                </c:pt>
                <c:pt idx="1">
                  <c:v>2024r</c:v>
                </c:pt>
              </c:strCache>
            </c:strRef>
          </c:cat>
          <c:val>
            <c:numRef>
              <c:f>Arkusz1!$D$2:$D$3</c:f>
              <c:numCache>
                <c:formatCode>General</c:formatCode>
                <c:ptCount val="2"/>
                <c:pt idx="0">
                  <c:v>132</c:v>
                </c:pt>
                <c:pt idx="1">
                  <c:v>133</c:v>
                </c:pt>
              </c:numCache>
            </c:numRef>
          </c:val>
          <c:extLst xmlns:c16r2="http://schemas.microsoft.com/office/drawing/2015/06/chart">
            <c:ext xmlns:c16="http://schemas.microsoft.com/office/drawing/2014/chart" uri="{C3380CC4-5D6E-409C-BE32-E72D297353CC}">
              <c16:uniqueId val="{00000002-BACD-4035-9146-235004BDE59E}"/>
            </c:ext>
          </c:extLst>
        </c:ser>
        <c:ser>
          <c:idx val="3"/>
          <c:order val="3"/>
          <c:tx>
            <c:strRef>
              <c:f>Arkusz1!$E$1</c:f>
              <c:strCache>
                <c:ptCount val="1"/>
                <c:pt idx="0">
                  <c:v>45-54</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2023r</c:v>
                </c:pt>
                <c:pt idx="1">
                  <c:v>2024r</c:v>
                </c:pt>
              </c:strCache>
            </c:strRef>
          </c:cat>
          <c:val>
            <c:numRef>
              <c:f>Arkusz1!$E$2:$E$3</c:f>
              <c:numCache>
                <c:formatCode>General</c:formatCode>
                <c:ptCount val="2"/>
                <c:pt idx="0">
                  <c:v>114</c:v>
                </c:pt>
                <c:pt idx="1">
                  <c:v>140</c:v>
                </c:pt>
              </c:numCache>
            </c:numRef>
          </c:val>
          <c:extLst xmlns:c16r2="http://schemas.microsoft.com/office/drawing/2015/06/chart">
            <c:ext xmlns:c16="http://schemas.microsoft.com/office/drawing/2014/chart" uri="{C3380CC4-5D6E-409C-BE32-E72D297353CC}">
              <c16:uniqueId val="{00000003-BACD-4035-9146-235004BDE59E}"/>
            </c:ext>
          </c:extLst>
        </c:ser>
        <c:ser>
          <c:idx val="4"/>
          <c:order val="4"/>
          <c:tx>
            <c:strRef>
              <c:f>Arkusz1!$F$1</c:f>
              <c:strCache>
                <c:ptCount val="1"/>
                <c:pt idx="0">
                  <c:v>55-59</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2023r</c:v>
                </c:pt>
                <c:pt idx="1">
                  <c:v>2024r</c:v>
                </c:pt>
              </c:strCache>
            </c:strRef>
          </c:cat>
          <c:val>
            <c:numRef>
              <c:f>Arkusz1!$F$2:$F$3</c:f>
              <c:numCache>
                <c:formatCode>General</c:formatCode>
                <c:ptCount val="2"/>
                <c:pt idx="0">
                  <c:v>51</c:v>
                </c:pt>
                <c:pt idx="1">
                  <c:v>46</c:v>
                </c:pt>
              </c:numCache>
            </c:numRef>
          </c:val>
          <c:extLst xmlns:c16r2="http://schemas.microsoft.com/office/drawing/2015/06/chart">
            <c:ext xmlns:c16="http://schemas.microsoft.com/office/drawing/2014/chart" uri="{C3380CC4-5D6E-409C-BE32-E72D297353CC}">
              <c16:uniqueId val="{00000006-BACD-4035-9146-235004BDE59E}"/>
            </c:ext>
          </c:extLst>
        </c:ser>
        <c:ser>
          <c:idx val="5"/>
          <c:order val="5"/>
          <c:tx>
            <c:strRef>
              <c:f>Arkusz1!$G$1</c:f>
              <c:strCache>
                <c:ptCount val="1"/>
                <c:pt idx="0">
                  <c:v>60 i więcej</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FFFF00"/>
                    </a:solidFill>
                    <a:latin typeface="+mn-lt"/>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Arkusz1!$A$2:$A$3</c:f>
              <c:strCache>
                <c:ptCount val="2"/>
                <c:pt idx="0">
                  <c:v>2023r</c:v>
                </c:pt>
                <c:pt idx="1">
                  <c:v>2024r</c:v>
                </c:pt>
              </c:strCache>
            </c:strRef>
          </c:cat>
          <c:val>
            <c:numRef>
              <c:f>Arkusz1!$G$2:$G$3</c:f>
              <c:numCache>
                <c:formatCode>General</c:formatCode>
                <c:ptCount val="2"/>
                <c:pt idx="0">
                  <c:v>40</c:v>
                </c:pt>
                <c:pt idx="1">
                  <c:v>28</c:v>
                </c:pt>
              </c:numCache>
            </c:numRef>
          </c:val>
          <c:extLst xmlns:c16r2="http://schemas.microsoft.com/office/drawing/2015/06/chart">
            <c:ext xmlns:c16="http://schemas.microsoft.com/office/drawing/2014/chart" uri="{C3380CC4-5D6E-409C-BE32-E72D297353CC}">
              <c16:uniqueId val="{00000007-BACD-4035-9146-235004BDE59E}"/>
            </c:ext>
          </c:extLst>
        </c:ser>
        <c:dLbls>
          <c:showLegendKey val="0"/>
          <c:showVal val="0"/>
          <c:showCatName val="0"/>
          <c:showSerName val="0"/>
          <c:showPercent val="0"/>
          <c:showBubbleSize val="0"/>
        </c:dLbls>
        <c:gapWidth val="150"/>
        <c:overlap val="100"/>
        <c:axId val="335744792"/>
        <c:axId val="335745184"/>
      </c:barChart>
      <c:catAx>
        <c:axId val="3357447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35745184"/>
        <c:crosses val="autoZero"/>
        <c:auto val="1"/>
        <c:lblAlgn val="ctr"/>
        <c:lblOffset val="100"/>
        <c:noMultiLvlLbl val="0"/>
      </c:catAx>
      <c:valAx>
        <c:axId val="335745184"/>
        <c:scaling>
          <c:orientation val="minMax"/>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one"/>
        <c:crossAx val="335744792"/>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pl-PL"/>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1" i="0" u="none" strike="noStrike" kern="1200" spc="0" baseline="0">
                <a:solidFill>
                  <a:schemeClr val="tx1">
                    <a:lumMod val="65000"/>
                    <a:lumOff val="35000"/>
                  </a:schemeClr>
                </a:solidFill>
                <a:latin typeface="Book Antiqua" panose="02040602050305030304" pitchFamily="18" charset="0"/>
                <a:ea typeface="+mn-ea"/>
                <a:cs typeface="+mn-cs"/>
              </a:defRPr>
            </a:pPr>
            <a:r>
              <a:rPr lang="pl-PL" b="1"/>
              <a:t>BEZROBOTNI WEDŁUG CZASU POZOSTAWANIA BEZ PRACY (PORÓWNANIE DO 2023r.)</a:t>
            </a:r>
          </a:p>
        </c:rich>
      </c:tx>
      <c:layout/>
      <c:overlay val="0"/>
      <c:spPr>
        <a:noFill/>
        <a:ln>
          <a:noFill/>
        </a:ln>
        <a:effectLst/>
      </c:spPr>
      <c:txPr>
        <a:bodyPr rot="0" spcFirstLastPara="1" vertOverflow="ellipsis" vert="horz" wrap="square" anchor="ctr" anchorCtr="1"/>
        <a:lstStyle/>
        <a:p>
          <a:pPr>
            <a:defRPr sz="1680" b="1"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barChart>
        <c:barDir val="col"/>
        <c:grouping val="clustered"/>
        <c:varyColors val="0"/>
        <c:ser>
          <c:idx val="0"/>
          <c:order val="0"/>
          <c:tx>
            <c:strRef>
              <c:f>Arkusz1!$B$1</c:f>
              <c:strCache>
                <c:ptCount val="1"/>
                <c:pt idx="0">
                  <c:v>2024</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do 1 m-ca </c:v>
                </c:pt>
                <c:pt idx="1">
                  <c:v>1-3 m-cy </c:v>
                </c:pt>
                <c:pt idx="2">
                  <c:v>3-6 m-cy </c:v>
                </c:pt>
                <c:pt idx="3">
                  <c:v>6-12 m-cy </c:v>
                </c:pt>
                <c:pt idx="4">
                  <c:v>12-24 m-cy </c:v>
                </c:pt>
                <c:pt idx="5">
                  <c:v>pow. 24 m-cy </c:v>
                </c:pt>
              </c:strCache>
            </c:strRef>
          </c:cat>
          <c:val>
            <c:numRef>
              <c:f>Arkusz1!$B$2:$B$7</c:f>
              <c:numCache>
                <c:formatCode>General</c:formatCode>
                <c:ptCount val="6"/>
                <c:pt idx="0">
                  <c:v>73</c:v>
                </c:pt>
                <c:pt idx="1">
                  <c:v>143</c:v>
                </c:pt>
                <c:pt idx="2">
                  <c:v>137</c:v>
                </c:pt>
                <c:pt idx="3">
                  <c:v>128</c:v>
                </c:pt>
                <c:pt idx="4">
                  <c:v>82</c:v>
                </c:pt>
                <c:pt idx="5">
                  <c:v>67</c:v>
                </c:pt>
              </c:numCache>
            </c:numRef>
          </c:val>
          <c:extLst xmlns:c16r2="http://schemas.microsoft.com/office/drawing/2015/06/chart">
            <c:ext xmlns:c16="http://schemas.microsoft.com/office/drawing/2014/chart" uri="{C3380CC4-5D6E-409C-BE32-E72D297353CC}">
              <c16:uniqueId val="{00000000-0933-48D5-8CF7-CBABE11D8698}"/>
            </c:ext>
          </c:extLst>
        </c:ser>
        <c:ser>
          <c:idx val="1"/>
          <c:order val="1"/>
          <c:tx>
            <c:strRef>
              <c:f>Arkusz1!$C$1</c:f>
              <c:strCache>
                <c:ptCount val="1"/>
                <c:pt idx="0">
                  <c:v>2023</c:v>
                </c:pt>
              </c:strCache>
            </c:strRef>
          </c:tx>
          <c:spPr>
            <a:solidFill>
              <a:schemeClr val="accent3"/>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do 1 m-ca </c:v>
                </c:pt>
                <c:pt idx="1">
                  <c:v>1-3 m-cy </c:v>
                </c:pt>
                <c:pt idx="2">
                  <c:v>3-6 m-cy </c:v>
                </c:pt>
                <c:pt idx="3">
                  <c:v>6-12 m-cy </c:v>
                </c:pt>
                <c:pt idx="4">
                  <c:v>12-24 m-cy </c:v>
                </c:pt>
                <c:pt idx="5">
                  <c:v>pow. 24 m-cy </c:v>
                </c:pt>
              </c:strCache>
            </c:strRef>
          </c:cat>
          <c:val>
            <c:numRef>
              <c:f>Arkusz1!$C$2:$C$7</c:f>
              <c:numCache>
                <c:formatCode>General</c:formatCode>
                <c:ptCount val="6"/>
                <c:pt idx="0">
                  <c:v>71</c:v>
                </c:pt>
                <c:pt idx="1">
                  <c:v>165</c:v>
                </c:pt>
                <c:pt idx="2">
                  <c:v>117</c:v>
                </c:pt>
                <c:pt idx="3">
                  <c:v>90</c:v>
                </c:pt>
                <c:pt idx="4">
                  <c:v>63</c:v>
                </c:pt>
                <c:pt idx="5">
                  <c:v>72</c:v>
                </c:pt>
              </c:numCache>
            </c:numRef>
          </c:val>
          <c:extLst xmlns:c16r2="http://schemas.microsoft.com/office/drawing/2015/06/chart">
            <c:ext xmlns:c16="http://schemas.microsoft.com/office/drawing/2014/chart" uri="{C3380CC4-5D6E-409C-BE32-E72D297353CC}">
              <c16:uniqueId val="{00000001-0933-48D5-8CF7-CBABE11D8698}"/>
            </c:ext>
          </c:extLst>
        </c:ser>
        <c:dLbls>
          <c:showLegendKey val="0"/>
          <c:showVal val="0"/>
          <c:showCatName val="0"/>
          <c:showSerName val="0"/>
          <c:showPercent val="0"/>
          <c:showBubbleSize val="0"/>
        </c:dLbls>
        <c:gapWidth val="219"/>
        <c:overlap val="-27"/>
        <c:axId val="336716960"/>
        <c:axId val="336712648"/>
      </c:barChart>
      <c:catAx>
        <c:axId val="3367169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36712648"/>
        <c:crosses val="autoZero"/>
        <c:auto val="1"/>
        <c:lblAlgn val="ctr"/>
        <c:lblOffset val="100"/>
        <c:noMultiLvlLbl val="0"/>
      </c:catAx>
      <c:valAx>
        <c:axId val="3367126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3671696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Book Antiqua" panose="02040602050305030304" pitchFamily="18" charset="0"/>
        </a:defRPr>
      </a:pPr>
      <a:endParaRPr lang="pl-PL"/>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rot="0" spcFirstLastPara="1" vertOverflow="ellipsis" vert="horz" wrap="square" anchor="ctr" anchorCtr="1"/>
          <a:lstStyle/>
          <a:p>
            <a:pPr>
              <a:defRPr sz="1600" b="1" i="0" u="none" strike="noStrike" kern="1200" spc="0" baseline="0">
                <a:solidFill>
                  <a:schemeClr val="tx1">
                    <a:lumMod val="65000"/>
                    <a:lumOff val="35000"/>
                  </a:schemeClr>
                </a:solidFill>
                <a:latin typeface="Book Antiqua" panose="02040602050305030304" pitchFamily="18" charset="0"/>
                <a:ea typeface="+mn-ea"/>
                <a:cs typeface="+mn-cs"/>
              </a:defRPr>
            </a:pPr>
            <a:r>
              <a:rPr lang="en-US" sz="1600" b="1" dirty="0">
                <a:latin typeface="Book Antiqua" panose="02040602050305030304" pitchFamily="18" charset="0"/>
              </a:rPr>
              <a:t>OFERTY PRACY 202</a:t>
            </a:r>
            <a:r>
              <a:rPr lang="pl-PL" sz="1600" b="1" dirty="0">
                <a:latin typeface="Book Antiqua" panose="02040602050305030304" pitchFamily="18" charset="0"/>
              </a:rPr>
              <a:t>4</a:t>
            </a:r>
            <a:r>
              <a:rPr lang="en-US" sz="1600" b="1" dirty="0">
                <a:latin typeface="Book Antiqua" panose="02040602050305030304" pitchFamily="18" charset="0"/>
              </a:rPr>
              <a:t>r</a:t>
            </a:r>
            <a:r>
              <a:rPr lang="pl-PL" sz="1600" b="1" dirty="0">
                <a:latin typeface="Book Antiqua" panose="02040602050305030304" pitchFamily="18" charset="0"/>
              </a:rPr>
              <a:t>.</a:t>
            </a:r>
            <a:endParaRPr lang="en-US" sz="1600" b="1" dirty="0">
              <a:latin typeface="Book Antiqua" panose="02040602050305030304" pitchFamily="18" charset="0"/>
            </a:endParaRPr>
          </a:p>
        </c:rich>
      </c:tx>
      <c:layout>
        <c:manualLayout>
          <c:xMode val="edge"/>
          <c:yMode val="edge"/>
          <c:x val="0.38643206310409967"/>
          <c:y val="1.5588592096461061E-2"/>
        </c:manualLayout>
      </c:layout>
      <c:overlay val="0"/>
      <c:spPr>
        <a:noFill/>
        <a:ln>
          <a:noFill/>
        </a:ln>
        <a:effectLst/>
      </c:spPr>
      <c:txPr>
        <a:bodyPr rot="0" spcFirstLastPara="1" vertOverflow="ellipsis" vert="horz" wrap="square" anchor="ctr" anchorCtr="1"/>
        <a:lstStyle/>
        <a:p>
          <a:pPr>
            <a:defRPr sz="1600" b="1" i="0" u="none" strike="noStrike" kern="1200" spc="0" baseline="0">
              <a:solidFill>
                <a:schemeClr val="tx1">
                  <a:lumMod val="65000"/>
                  <a:lumOff val="35000"/>
                </a:schemeClr>
              </a:solidFill>
              <a:latin typeface="Book Antiqua" panose="02040602050305030304" pitchFamily="18" charset="0"/>
              <a:ea typeface="+mn-ea"/>
              <a:cs typeface="+mn-cs"/>
            </a:defRPr>
          </a:pPr>
          <a:endParaRPr lang="pl-PL"/>
        </a:p>
      </c:txPr>
    </c:title>
    <c:autoTitleDeleted val="0"/>
    <c:plotArea>
      <c:layout/>
      <c:barChart>
        <c:barDir val="bar"/>
        <c:grouping val="clustered"/>
        <c:varyColors val="0"/>
        <c:ser>
          <c:idx val="0"/>
          <c:order val="0"/>
          <c:tx>
            <c:strRef>
              <c:f>Arkusz1!$B$1</c:f>
              <c:strCache>
                <c:ptCount val="1"/>
                <c:pt idx="0">
                  <c:v>OFERTY PRACY 2022r</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rgbClr val="002060"/>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Arkusz1!$A$2:$A$13</c:f>
              <c:strCache>
                <c:ptCount val="12"/>
                <c:pt idx="0">
                  <c:v>XII</c:v>
                </c:pt>
                <c:pt idx="1">
                  <c:v>XI</c:v>
                </c:pt>
                <c:pt idx="2">
                  <c:v>X</c:v>
                </c:pt>
                <c:pt idx="3">
                  <c:v>IX</c:v>
                </c:pt>
                <c:pt idx="4">
                  <c:v>VIII</c:v>
                </c:pt>
                <c:pt idx="5">
                  <c:v>VII</c:v>
                </c:pt>
                <c:pt idx="6">
                  <c:v>VI</c:v>
                </c:pt>
                <c:pt idx="7">
                  <c:v>V</c:v>
                </c:pt>
                <c:pt idx="8">
                  <c:v>IV</c:v>
                </c:pt>
                <c:pt idx="9">
                  <c:v>III</c:v>
                </c:pt>
                <c:pt idx="10">
                  <c:v>II</c:v>
                </c:pt>
                <c:pt idx="11">
                  <c:v>I</c:v>
                </c:pt>
              </c:strCache>
            </c:strRef>
          </c:cat>
          <c:val>
            <c:numRef>
              <c:f>Arkusz1!$B$2:$B$13</c:f>
              <c:numCache>
                <c:formatCode>General</c:formatCode>
                <c:ptCount val="12"/>
                <c:pt idx="0">
                  <c:v>10</c:v>
                </c:pt>
                <c:pt idx="1">
                  <c:v>23</c:v>
                </c:pt>
                <c:pt idx="2">
                  <c:v>61</c:v>
                </c:pt>
                <c:pt idx="3">
                  <c:v>58</c:v>
                </c:pt>
                <c:pt idx="4">
                  <c:v>56</c:v>
                </c:pt>
                <c:pt idx="5">
                  <c:v>52</c:v>
                </c:pt>
                <c:pt idx="6">
                  <c:v>52</c:v>
                </c:pt>
                <c:pt idx="7">
                  <c:v>43</c:v>
                </c:pt>
                <c:pt idx="8">
                  <c:v>60</c:v>
                </c:pt>
                <c:pt idx="9">
                  <c:v>62</c:v>
                </c:pt>
                <c:pt idx="10">
                  <c:v>84</c:v>
                </c:pt>
                <c:pt idx="11">
                  <c:v>57</c:v>
                </c:pt>
              </c:numCache>
            </c:numRef>
          </c:val>
          <c:extLst xmlns:c16r2="http://schemas.microsoft.com/office/drawing/2015/06/chart">
            <c:ext xmlns:c16="http://schemas.microsoft.com/office/drawing/2014/chart" uri="{C3380CC4-5D6E-409C-BE32-E72D297353CC}">
              <c16:uniqueId val="{00000000-F1BC-49A0-9CFC-4DA17F6688CE}"/>
            </c:ext>
          </c:extLst>
        </c:ser>
        <c:dLbls>
          <c:showLegendKey val="0"/>
          <c:showVal val="0"/>
          <c:showCatName val="0"/>
          <c:showSerName val="0"/>
          <c:showPercent val="0"/>
          <c:showBubbleSize val="0"/>
        </c:dLbls>
        <c:gapWidth val="182"/>
        <c:axId val="336717352"/>
        <c:axId val="336715784"/>
      </c:barChart>
      <c:catAx>
        <c:axId val="33671735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36715784"/>
        <c:crosses val="autoZero"/>
        <c:auto val="1"/>
        <c:lblAlgn val="ctr"/>
        <c:lblOffset val="100"/>
        <c:noMultiLvlLbl val="0"/>
      </c:catAx>
      <c:valAx>
        <c:axId val="33671578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pl-PL"/>
          </a:p>
        </c:txPr>
        <c:crossAx val="336717352"/>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pl-PL"/>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0" i="0" u="none" strike="noStrike" kern="1200" spc="0" baseline="0">
                <a:solidFill>
                  <a:schemeClr val="tx1">
                    <a:lumMod val="65000"/>
                    <a:lumOff val="35000"/>
                  </a:schemeClr>
                </a:solidFill>
                <a:latin typeface="+mn-lt"/>
                <a:ea typeface="+mn-ea"/>
                <a:cs typeface="+mn-cs"/>
              </a:defRPr>
            </a:pPr>
            <a:r>
              <a:rPr lang="pl-PL" sz="1600" b="1" dirty="0">
                <a:latin typeface="Book Antiqua" panose="02040602050305030304" pitchFamily="18" charset="0"/>
              </a:rPr>
              <a:t>Struktura zatrudnionych cudzoziemców w ramach oświadczeń o powierzeniu wykonywania pracy wg obywatelstwa </a:t>
            </a:r>
            <a:endParaRPr lang="en-US" sz="1600" b="1" dirty="0">
              <a:latin typeface="Book Antiqua" panose="02040602050305030304" pitchFamily="18" charset="0"/>
            </a:endParaRPr>
          </a:p>
        </c:rich>
      </c:tx>
      <c:layout>
        <c:manualLayout>
          <c:xMode val="edge"/>
          <c:yMode val="edge"/>
          <c:x val="0.15728567007293975"/>
          <c:y val="1.256143792345041E-2"/>
        </c:manualLayout>
      </c:layout>
      <c:overlay val="0"/>
      <c:spPr>
        <a:noFill/>
        <a:ln>
          <a:noFill/>
        </a:ln>
        <a:effectLst/>
      </c:spPr>
      <c:txPr>
        <a:bodyPr rot="0" spcFirstLastPara="1" vertOverflow="ellipsis" vert="horz" wrap="square" anchor="ctr" anchorCtr="1"/>
        <a:lstStyle/>
        <a:p>
          <a:pPr>
            <a:defRPr sz="1680" b="0" i="0" u="none" strike="noStrike" kern="1200" spc="0" baseline="0">
              <a:solidFill>
                <a:schemeClr val="tx1">
                  <a:lumMod val="65000"/>
                  <a:lumOff val="35000"/>
                </a:schemeClr>
              </a:solidFill>
              <a:latin typeface="+mn-lt"/>
              <a:ea typeface="+mn-ea"/>
              <a:cs typeface="+mn-cs"/>
            </a:defRPr>
          </a:pPr>
          <a:endParaRPr lang="pl-PL"/>
        </a:p>
      </c:txPr>
    </c:title>
    <c:autoTitleDeleted val="0"/>
    <c:plotArea>
      <c:layout>
        <c:manualLayout>
          <c:layoutTarget val="inner"/>
          <c:xMode val="edge"/>
          <c:yMode val="edge"/>
          <c:x val="8.0740320236527011E-2"/>
          <c:y val="0.17221618191096438"/>
          <c:w val="0.90486218651442352"/>
          <c:h val="0.74415562582874684"/>
        </c:manualLayout>
      </c:layout>
      <c:barChart>
        <c:barDir val="col"/>
        <c:grouping val="clustered"/>
        <c:varyColors val="0"/>
        <c:ser>
          <c:idx val="0"/>
          <c:order val="0"/>
          <c:tx>
            <c:strRef>
              <c:f>Arkusz1!$B$1</c:f>
              <c:strCache>
                <c:ptCount val="1"/>
                <c:pt idx="0">
                  <c:v>Seria 1</c:v>
                </c:pt>
              </c:strCache>
            </c:strRef>
          </c:tx>
          <c:spPr>
            <a:solidFill>
              <a:schemeClr val="accent1"/>
            </a:solidFill>
            <a:ln>
              <a:noFill/>
            </a:ln>
            <a:effectLst/>
          </c:spPr>
          <c:invertIfNegative val="0"/>
          <c:dLbls>
            <c:dLbl>
              <c:idx val="2"/>
              <c:layout>
                <c:manualLayout>
                  <c:x val="-1.7996866561312442E-3"/>
                  <c:y val="3.2025604344588297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3300-48BF-AEA0-F2712AAC0E1E}"/>
                </c:ext>
                <c:ext xmlns:c15="http://schemas.microsoft.com/office/drawing/2012/chart" uri="{CE6537A1-D6FC-4f65-9D91-7224C49458BB}">
                  <c15:layout/>
                </c:ext>
              </c:extLst>
            </c:dLbl>
            <c:dLbl>
              <c:idx val="4"/>
              <c:layout>
                <c:manualLayout>
                  <c:x val="1.7996866561311782E-3"/>
                  <c:y val="4.803840651688266E-3"/>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2-3300-48BF-AEA0-F2712AAC0E1E}"/>
                </c:ext>
                <c:ext xmlns:c15="http://schemas.microsoft.com/office/drawing/2012/chart" uri="{CE6537A1-D6FC-4f65-9D91-7224C49458BB}">
                  <c15:layout>
                    <c:manualLayout>
                      <c:w val="4.3192479747148273E-2"/>
                      <c:h val="3.992004190058597E-2"/>
                    </c:manualLayout>
                  </c15:layout>
                </c:ext>
              </c:extLst>
            </c:dLbl>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Arkusz1!$A$2:$A$7</c:f>
              <c:strCache>
                <c:ptCount val="5"/>
                <c:pt idx="0">
                  <c:v>BIAŁORUŚ</c:v>
                </c:pt>
                <c:pt idx="1">
                  <c:v>ARMENIA</c:v>
                </c:pt>
                <c:pt idx="2">
                  <c:v>UKRAINA</c:v>
                </c:pt>
                <c:pt idx="3">
                  <c:v>MOŁDAWIA</c:v>
                </c:pt>
                <c:pt idx="4">
                  <c:v>GRUZJA</c:v>
                </c:pt>
              </c:strCache>
            </c:strRef>
          </c:cat>
          <c:val>
            <c:numRef>
              <c:f>Arkusz1!$B$2:$B$7</c:f>
              <c:numCache>
                <c:formatCode>General</c:formatCode>
                <c:ptCount val="6"/>
                <c:pt idx="0">
                  <c:v>61</c:v>
                </c:pt>
                <c:pt idx="1">
                  <c:v>1</c:v>
                </c:pt>
                <c:pt idx="2">
                  <c:v>164</c:v>
                </c:pt>
                <c:pt idx="3">
                  <c:v>11</c:v>
                </c:pt>
                <c:pt idx="4">
                  <c:v>24</c:v>
                </c:pt>
              </c:numCache>
            </c:numRef>
          </c:val>
          <c:extLst xmlns:c16r2="http://schemas.microsoft.com/office/drawing/2015/06/chart">
            <c:ext xmlns:c16="http://schemas.microsoft.com/office/drawing/2014/chart" uri="{C3380CC4-5D6E-409C-BE32-E72D297353CC}">
              <c16:uniqueId val="{00000000-36C0-40AA-A968-0C4BF948D5E4}"/>
            </c:ext>
          </c:extLst>
        </c:ser>
        <c:dLbls>
          <c:showLegendKey val="0"/>
          <c:showVal val="0"/>
          <c:showCatName val="0"/>
          <c:showSerName val="0"/>
          <c:showPercent val="0"/>
          <c:showBubbleSize val="0"/>
        </c:dLbls>
        <c:gapWidth val="219"/>
        <c:overlap val="-27"/>
        <c:axId val="336715392"/>
        <c:axId val="336711864"/>
      </c:barChart>
      <c:catAx>
        <c:axId val="3367153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36711864"/>
        <c:crosses val="autoZero"/>
        <c:auto val="1"/>
        <c:lblAlgn val="ctr"/>
        <c:lblOffset val="100"/>
        <c:noMultiLvlLbl val="0"/>
      </c:catAx>
      <c:valAx>
        <c:axId val="3367118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36715392"/>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pPr>
      <a:endParaRPr lang="pl-PL"/>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r>
              <a:rPr lang="pl-PL" sz="1600" b="1" dirty="0">
                <a:solidFill>
                  <a:schemeClr val="tx1"/>
                </a:solidFill>
                <a:latin typeface="Book Antiqua" panose="02040602050305030304" pitchFamily="18" charset="0"/>
              </a:rPr>
              <a:t>Zarejestrowane oświadczenia o powierzeniu wykonywania pracy cudzoziemcom według branży</a:t>
            </a:r>
            <a:endParaRPr lang="en-US" sz="1600" b="1" dirty="0">
              <a:solidFill>
                <a:schemeClr val="tx1"/>
              </a:solidFill>
              <a:latin typeface="Book Antiqua" panose="02040602050305030304" pitchFamily="18" charset="0"/>
            </a:endParaRPr>
          </a:p>
        </c:rich>
      </c:tx>
      <c:layout/>
      <c:overlay val="0"/>
      <c:spPr>
        <a:noFill/>
        <a:ln>
          <a:noFill/>
        </a:ln>
        <a:effectLst/>
      </c:spPr>
      <c:txPr>
        <a:bodyPr rot="0" spcFirstLastPara="1" vertOverflow="ellipsis" vert="horz" wrap="square" anchor="ctr" anchorCtr="1"/>
        <a:lstStyle/>
        <a:p>
          <a:pPr>
            <a:defRPr sz="1600" b="0" i="0" u="none" strike="noStrike" kern="1200" spc="0" baseline="0">
              <a:solidFill>
                <a:schemeClr val="tx1"/>
              </a:solidFill>
              <a:latin typeface="+mn-lt"/>
              <a:ea typeface="+mn-ea"/>
              <a:cs typeface="+mn-cs"/>
            </a:defRPr>
          </a:pPr>
          <a:endParaRPr lang="pl-PL"/>
        </a:p>
      </c:txPr>
    </c:title>
    <c:autoTitleDeleted val="0"/>
    <c:plotArea>
      <c:layout>
        <c:manualLayout>
          <c:layoutTarget val="inner"/>
          <c:xMode val="edge"/>
          <c:yMode val="edge"/>
          <c:x val="0.37603971676103076"/>
          <c:y val="0.15773215941694968"/>
          <c:w val="0.5904667563142878"/>
          <c:h val="0.76244594243901931"/>
        </c:manualLayout>
      </c:layout>
      <c:barChart>
        <c:barDir val="bar"/>
        <c:grouping val="clustered"/>
        <c:varyColors val="0"/>
        <c:ser>
          <c:idx val="0"/>
          <c:order val="0"/>
          <c:tx>
            <c:strRef>
              <c:f>Arkusz1!$B$1</c:f>
              <c:strCache>
                <c:ptCount val="1"/>
                <c:pt idx="0">
                  <c:v>Seria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tx1">
                        <a:lumMod val="75000"/>
                        <a:lumOff val="25000"/>
                      </a:schemeClr>
                    </a:solidFill>
                    <a:latin typeface="Book Antiqua" panose="02040602050305030304" pitchFamily="18" charset="0"/>
                    <a:ea typeface="+mn-ea"/>
                    <a:cs typeface="+mn-cs"/>
                  </a:defRPr>
                </a:pPr>
                <a:endParaRPr lang="pl-PL"/>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Arkusz1!$A$2:$A$7</c:f>
              <c:strCache>
                <c:ptCount val="6"/>
                <c:pt idx="0">
                  <c:v>przemysł</c:v>
                </c:pt>
                <c:pt idx="1">
                  <c:v>budownictwo</c:v>
                </c:pt>
                <c:pt idx="2">
                  <c:v>transport i gospodarka magazynowa</c:v>
                </c:pt>
                <c:pt idx="3">
                  <c:v>handel hurtowy i detaliczny</c:v>
                </c:pt>
                <c:pt idx="4">
                  <c:v>rolnictwo, leśnictwo,łowiectwo i rybactwo</c:v>
                </c:pt>
                <c:pt idx="5">
                  <c:v>pozostałe</c:v>
                </c:pt>
              </c:strCache>
            </c:strRef>
          </c:cat>
          <c:val>
            <c:numRef>
              <c:f>Arkusz1!$B$2:$B$7</c:f>
              <c:numCache>
                <c:formatCode>General</c:formatCode>
                <c:ptCount val="6"/>
                <c:pt idx="0">
                  <c:v>131</c:v>
                </c:pt>
                <c:pt idx="1">
                  <c:v>5</c:v>
                </c:pt>
                <c:pt idx="2">
                  <c:v>39</c:v>
                </c:pt>
                <c:pt idx="3">
                  <c:v>39</c:v>
                </c:pt>
                <c:pt idx="4">
                  <c:v>1</c:v>
                </c:pt>
                <c:pt idx="5">
                  <c:v>46</c:v>
                </c:pt>
              </c:numCache>
            </c:numRef>
          </c:val>
          <c:extLst xmlns:c16r2="http://schemas.microsoft.com/office/drawing/2015/06/chart">
            <c:ext xmlns:c16="http://schemas.microsoft.com/office/drawing/2014/chart" uri="{C3380CC4-5D6E-409C-BE32-E72D297353CC}">
              <c16:uniqueId val="{00000000-E508-4269-BE31-1835944A6A85}"/>
            </c:ext>
          </c:extLst>
        </c:ser>
        <c:dLbls>
          <c:showLegendKey val="0"/>
          <c:showVal val="0"/>
          <c:showCatName val="0"/>
          <c:showSerName val="0"/>
          <c:showPercent val="0"/>
          <c:showBubbleSize val="0"/>
        </c:dLbls>
        <c:gapWidth val="182"/>
        <c:axId val="336716568"/>
        <c:axId val="336713824"/>
      </c:barChart>
      <c:catAx>
        <c:axId val="33671656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36713824"/>
        <c:crosses val="autoZero"/>
        <c:auto val="1"/>
        <c:lblAlgn val="ctr"/>
        <c:lblOffset val="100"/>
        <c:noMultiLvlLbl val="0"/>
      </c:catAx>
      <c:valAx>
        <c:axId val="33671382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crossAx val="336716568"/>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pl-PL"/>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pieChart>
        <c:varyColors val="1"/>
        <c:dLbls>
          <c:showLegendKey val="0"/>
          <c:showVal val="0"/>
          <c:showCatName val="0"/>
          <c:showSerName val="0"/>
          <c:showPercent val="0"/>
          <c:showBubbleSize val="0"/>
          <c:showLeaderLines val="0"/>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1" i="0" u="none" strike="noStrike" kern="1200" baseline="0">
              <a:solidFill>
                <a:schemeClr val="tx1">
                  <a:lumMod val="65000"/>
                  <a:lumOff val="35000"/>
                </a:schemeClr>
              </a:solidFill>
              <a:latin typeface="Book Antiqua" panose="02040602050305030304" pitchFamily="18" charset="0"/>
              <a:ea typeface="+mn-ea"/>
              <a:cs typeface="+mn-cs"/>
            </a:defRPr>
          </a:pPr>
          <a:endParaRPr lang="pl-PL"/>
        </a:p>
      </c:txPr>
    </c:legend>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b="1">
          <a:latin typeface="Book Antiqua" panose="02040602050305030304" pitchFamily="18" charset="0"/>
        </a:defRPr>
      </a:pPr>
      <a:endParaRPr lang="pl-PL"/>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pl-P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pl-PL"/>
              <a:t>WYŁĄCZENIA  Z EWIDENCJI BEZROBOTNYCH WEDŁUG PRZYCZYN</a:t>
            </a:r>
          </a:p>
        </c:rich>
      </c:tx>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pl-PL"/>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9.9680313298522408E-2"/>
          <c:y val="0.23016291840589145"/>
          <c:w val="0.82916666666666661"/>
          <c:h val="0.53520374015748029"/>
        </c:manualLayout>
      </c:layout>
      <c:pie3DChart>
        <c:varyColors val="1"/>
        <c:ser>
          <c:idx val="0"/>
          <c:order val="0"/>
          <c:tx>
            <c:strRef>
              <c:f>Arkusz1!$B$1</c:f>
              <c:strCache>
                <c:ptCount val="1"/>
                <c:pt idx="0">
                  <c:v>WYŁACZENIA  Z EWIDENCJI BEZROBOTNYCH WEDŁUG PRZYCZYN</c:v>
                </c:pt>
              </c:strCache>
            </c:strRef>
          </c:tx>
          <c:dPt>
            <c:idx val="0"/>
            <c:bubble3D val="0"/>
            <c:spPr>
              <a:solidFill>
                <a:schemeClr val="accent1"/>
              </a:solidFill>
              <a:ln>
                <a:noFill/>
              </a:ln>
              <a:effectLst>
                <a:outerShdw blurRad="254000" sx="102000" sy="102000" algn="ctr" rotWithShape="0">
                  <a:prstClr val="black">
                    <a:alpha val="20000"/>
                  </a:prstClr>
                </a:outerShdw>
              </a:effectLst>
              <a:sp3d/>
            </c:spPr>
            <c:extLst xmlns:c16r2="http://schemas.microsoft.com/office/drawing/2015/06/chart">
              <c:ext xmlns:c16="http://schemas.microsoft.com/office/drawing/2014/chart" uri="{C3380CC4-5D6E-409C-BE32-E72D297353CC}">
                <c16:uniqueId val="{00000003-D12B-4A19-ADA6-D7C760CC62D7}"/>
              </c:ext>
            </c:extLst>
          </c:dPt>
          <c:dPt>
            <c:idx val="1"/>
            <c:bubble3D val="0"/>
            <c:spPr>
              <a:solidFill>
                <a:schemeClr val="accent2"/>
              </a:solidFill>
              <a:ln>
                <a:noFill/>
              </a:ln>
              <a:effectLst>
                <a:outerShdw blurRad="254000" sx="102000" sy="102000" algn="ctr" rotWithShape="0">
                  <a:prstClr val="black">
                    <a:alpha val="20000"/>
                  </a:prstClr>
                </a:outerShdw>
              </a:effectLst>
              <a:sp3d/>
            </c:spPr>
            <c:extLst xmlns:c16r2="http://schemas.microsoft.com/office/drawing/2015/06/chart">
              <c:ext xmlns:c16="http://schemas.microsoft.com/office/drawing/2014/chart" uri="{C3380CC4-5D6E-409C-BE32-E72D297353CC}">
                <c16:uniqueId val="{00000004-D12B-4A19-ADA6-D7C760CC62D7}"/>
              </c:ext>
            </c:extLst>
          </c:dPt>
          <c:dPt>
            <c:idx val="2"/>
            <c:bubble3D val="0"/>
            <c:spPr>
              <a:solidFill>
                <a:schemeClr val="accent3"/>
              </a:solidFill>
              <a:ln>
                <a:noFill/>
              </a:ln>
              <a:effectLst>
                <a:outerShdw blurRad="254000" sx="102000" sy="102000" algn="ctr" rotWithShape="0">
                  <a:prstClr val="black">
                    <a:alpha val="20000"/>
                  </a:prstClr>
                </a:outerShdw>
              </a:effectLst>
              <a:sp3d/>
            </c:spPr>
            <c:extLst xmlns:c16r2="http://schemas.microsoft.com/office/drawing/2015/06/chart">
              <c:ext xmlns:c16="http://schemas.microsoft.com/office/drawing/2014/chart" uri="{C3380CC4-5D6E-409C-BE32-E72D297353CC}">
                <c16:uniqueId val="{00000001-D12B-4A19-ADA6-D7C760CC62D7}"/>
              </c:ext>
            </c:extLst>
          </c:dPt>
          <c:dPt>
            <c:idx val="3"/>
            <c:bubble3D val="0"/>
            <c:spPr>
              <a:solidFill>
                <a:schemeClr val="accent4"/>
              </a:solidFill>
              <a:ln>
                <a:noFill/>
              </a:ln>
              <a:effectLst>
                <a:outerShdw blurRad="254000" sx="102000" sy="102000" algn="ctr" rotWithShape="0">
                  <a:prstClr val="black">
                    <a:alpha val="20000"/>
                  </a:prstClr>
                </a:outerShdw>
              </a:effectLst>
              <a:sp3d/>
            </c:spPr>
            <c:extLst xmlns:c16r2="http://schemas.microsoft.com/office/drawing/2015/06/chart">
              <c:ext xmlns:c16="http://schemas.microsoft.com/office/drawing/2014/chart" uri="{C3380CC4-5D6E-409C-BE32-E72D297353CC}">
                <c16:uniqueId val="{00000002-D12B-4A19-ADA6-D7C760CC62D7}"/>
              </c:ext>
            </c:extLst>
          </c:dPt>
          <c:dPt>
            <c:idx val="4"/>
            <c:bubble3D val="0"/>
            <c:spPr>
              <a:solidFill>
                <a:schemeClr val="accent5"/>
              </a:solidFill>
              <a:ln>
                <a:noFill/>
              </a:ln>
              <a:effectLst>
                <a:outerShdw blurRad="254000" sx="102000" sy="102000" algn="ctr" rotWithShape="0">
                  <a:prstClr val="black">
                    <a:alpha val="20000"/>
                  </a:prstClr>
                </a:outerShdw>
              </a:effectLst>
              <a:sp3d/>
            </c:spPr>
            <c:extLst xmlns:c16r2="http://schemas.microsoft.com/office/drawing/2015/06/chart">
              <c:ext xmlns:c16="http://schemas.microsoft.com/office/drawing/2014/chart" uri="{C3380CC4-5D6E-409C-BE32-E72D297353CC}">
                <c16:uniqueId val="{00000009-F10E-42E7-AB02-0485372D873F}"/>
              </c:ext>
            </c:extLst>
          </c:dPt>
          <c:dLbls>
            <c:spPr>
              <a:pattFill prst="pct75">
                <a:fgClr>
                  <a:prstClr val="black">
                    <a:lumMod val="75000"/>
                    <a:lumOff val="25000"/>
                  </a:prstClr>
                </a:fgClr>
                <a:bgClr>
                  <a:prstClr val="black">
                    <a:lumMod val="65000"/>
                    <a:lumOff val="35000"/>
                  </a:prst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pl-PL"/>
              </a:p>
            </c:txPr>
            <c:dLblPos val="bestFit"/>
            <c:showLegendKey val="0"/>
            <c:showVal val="1"/>
            <c:showCatName val="0"/>
            <c:showSerName val="0"/>
            <c:showPercent val="0"/>
            <c:showBubbleSize val="0"/>
            <c:showLeaderLines val="1"/>
            <c:leaderLines>
              <c:spPr>
                <a:ln w="9525">
                  <a:solidFill>
                    <a:schemeClr val="dk1">
                      <a:lumMod val="50000"/>
                      <a:lumOff val="50000"/>
                    </a:schemeClr>
                  </a:solidFill>
                </a:ln>
                <a:effectLst/>
              </c:spPr>
            </c:leaderLines>
            <c:extLst xmlns:c16r2="http://schemas.microsoft.com/office/drawing/2015/06/chart">
              <c:ext xmlns:c15="http://schemas.microsoft.com/office/drawing/2012/chart" uri="{CE6537A1-D6FC-4f65-9D91-7224C49458BB}">
                <c15:layout/>
              </c:ext>
            </c:extLst>
          </c:dLbls>
          <c:cat>
            <c:strRef>
              <c:f>Arkusz1!$A$2:$A$6</c:f>
              <c:strCache>
                <c:ptCount val="5"/>
                <c:pt idx="0">
                  <c:v>PODJĘCIE PRACY- 743</c:v>
                </c:pt>
                <c:pt idx="1">
                  <c:v>BRAK GOTOWOŚCI -214</c:v>
                </c:pt>
                <c:pt idx="2">
                  <c:v>ODMOWA PODJĘCIA PRACY- 24</c:v>
                </c:pt>
                <c:pt idx="3">
                  <c:v>REZYGNACJA- 100</c:v>
                </c:pt>
                <c:pt idx="4">
                  <c:v>INNE-86</c:v>
                </c:pt>
              </c:strCache>
            </c:strRef>
          </c:cat>
          <c:val>
            <c:numRef>
              <c:f>Arkusz1!$B$2:$B$6</c:f>
              <c:numCache>
                <c:formatCode>General</c:formatCode>
                <c:ptCount val="5"/>
                <c:pt idx="0">
                  <c:v>743</c:v>
                </c:pt>
                <c:pt idx="1">
                  <c:v>214</c:v>
                </c:pt>
                <c:pt idx="2">
                  <c:v>24</c:v>
                </c:pt>
                <c:pt idx="3">
                  <c:v>100</c:v>
                </c:pt>
                <c:pt idx="4">
                  <c:v>86</c:v>
                </c:pt>
              </c:numCache>
            </c:numRef>
          </c:val>
          <c:extLst xmlns:c16r2="http://schemas.microsoft.com/office/drawing/2015/06/chart">
            <c:ext xmlns:c16="http://schemas.microsoft.com/office/drawing/2014/chart" uri="{C3380CC4-5D6E-409C-BE32-E72D297353CC}">
              <c16:uniqueId val="{00000000-D12B-4A19-ADA6-D7C760CC62D7}"/>
            </c:ext>
          </c:extLst>
        </c:ser>
        <c:dLbls>
          <c:showLegendKey val="0"/>
          <c:showVal val="1"/>
          <c:showCatName val="0"/>
          <c:showSerName val="0"/>
          <c:showPercent val="0"/>
          <c:showBubbleSize val="0"/>
          <c:showLeaderLines val="1"/>
        </c:dLbls>
      </c:pie3DChart>
      <c:spPr>
        <a:noFill/>
        <a:ln>
          <a:noFill/>
        </a:ln>
        <a:effectLst/>
      </c:spPr>
    </c:plotArea>
    <c:legend>
      <c:legendPos val="r"/>
      <c:layout>
        <c:manualLayout>
          <c:xMode val="edge"/>
          <c:yMode val="edge"/>
          <c:x val="0.6483815687145873"/>
          <c:y val="0.67182178170679463"/>
          <c:w val="0.34103627374736145"/>
          <c:h val="0.31323106956369928"/>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pl-PL"/>
        </a:p>
      </c:txPr>
    </c:legend>
    <c:plotVisOnly val="1"/>
    <c:dispBlanksAs val="zero"/>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pl-PL"/>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withinLinear" id="16">
  <a:schemeClr val="accent3"/>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102">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95000"/>
      </a:schem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5000"/>
      </a:schem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9.983"/>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40.160"/>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6.465"/>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6.872"/>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7.040"/>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0 0,'0'0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8.209"/>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2-15T07:49:38.376"/>
    </inkml:context>
    <inkml:brush xml:id="br0">
      <inkml:brushProperty name="width" value="0.1" units="cm"/>
      <inkml:brushProperty name="height" value="0.6" units="cm"/>
      <inkml:brushProperty name="color" value="#849398"/>
      <inkml:brushProperty name="ignorePressure" value="1"/>
      <inkml:brushProperty name="inkEffects" value="pencil"/>
    </inkml:brush>
  </inkml:definitions>
  <inkml:trace contextRef="#ctx0" brushRef="#br0">1 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2"/>
            <a:ext cx="2946400" cy="498395"/>
          </a:xfrm>
          <a:prstGeom prst="rect">
            <a:avLst/>
          </a:prstGeom>
        </p:spPr>
        <p:txBody>
          <a:bodyPr vert="horz" lIns="91430" tIns="45716" rIns="91430" bIns="45716" rtlCol="0"/>
          <a:lstStyle>
            <a:lvl1pPr algn="l">
              <a:defRPr sz="1200"/>
            </a:lvl1pPr>
          </a:lstStyle>
          <a:p>
            <a:endParaRPr lang="pl-PL"/>
          </a:p>
        </p:txBody>
      </p:sp>
      <p:sp>
        <p:nvSpPr>
          <p:cNvPr id="3" name="Symbol zastępczy daty 2"/>
          <p:cNvSpPr>
            <a:spLocks noGrp="1"/>
          </p:cNvSpPr>
          <p:nvPr>
            <p:ph type="dt" idx="1"/>
          </p:nvPr>
        </p:nvSpPr>
        <p:spPr>
          <a:xfrm>
            <a:off x="3849688" y="2"/>
            <a:ext cx="2946400" cy="498395"/>
          </a:xfrm>
          <a:prstGeom prst="rect">
            <a:avLst/>
          </a:prstGeom>
        </p:spPr>
        <p:txBody>
          <a:bodyPr vert="horz" lIns="91430" tIns="45716" rIns="91430" bIns="45716" rtlCol="0"/>
          <a:lstStyle>
            <a:lvl1pPr algn="r">
              <a:defRPr sz="1200"/>
            </a:lvl1pPr>
          </a:lstStyle>
          <a:p>
            <a:fld id="{F430DA02-747E-45FE-804C-A944502E32DC}" type="datetimeFigureOut">
              <a:rPr lang="pl-PL" smtClean="0"/>
              <a:pPr/>
              <a:t>17.01.2025</a:t>
            </a:fld>
            <a:endParaRPr lang="pl-PL"/>
          </a:p>
        </p:txBody>
      </p:sp>
      <p:sp>
        <p:nvSpPr>
          <p:cNvPr id="4" name="Symbol zastępczy obrazu slajdu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30" tIns="45716" rIns="91430" bIns="45716" rtlCol="0" anchor="ctr"/>
          <a:lstStyle/>
          <a:p>
            <a:endParaRPr lang="pl-PL"/>
          </a:p>
        </p:txBody>
      </p:sp>
      <p:sp>
        <p:nvSpPr>
          <p:cNvPr id="5" name="Symbol zastępczy notatek 4"/>
          <p:cNvSpPr>
            <a:spLocks noGrp="1"/>
          </p:cNvSpPr>
          <p:nvPr>
            <p:ph type="body" sz="quarter" idx="3"/>
          </p:nvPr>
        </p:nvSpPr>
        <p:spPr>
          <a:xfrm>
            <a:off x="679451" y="4777613"/>
            <a:ext cx="5438775" cy="3907800"/>
          </a:xfrm>
          <a:prstGeom prst="rect">
            <a:avLst/>
          </a:prstGeom>
        </p:spPr>
        <p:txBody>
          <a:bodyPr vert="horz" lIns="91430" tIns="45716" rIns="91430" bIns="45716" rtlCol="0"/>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6" name="Symbol zastępczy stopki 5"/>
          <p:cNvSpPr>
            <a:spLocks noGrp="1"/>
          </p:cNvSpPr>
          <p:nvPr>
            <p:ph type="ftr" sz="quarter" idx="4"/>
          </p:nvPr>
        </p:nvSpPr>
        <p:spPr>
          <a:xfrm>
            <a:off x="0" y="9428244"/>
            <a:ext cx="2946400" cy="498395"/>
          </a:xfrm>
          <a:prstGeom prst="rect">
            <a:avLst/>
          </a:prstGeom>
        </p:spPr>
        <p:txBody>
          <a:bodyPr vert="horz" lIns="91430" tIns="45716" rIns="91430" bIns="45716" rtlCol="0" anchor="b"/>
          <a:lstStyle>
            <a:lvl1pPr algn="l">
              <a:defRPr sz="1200"/>
            </a:lvl1pPr>
          </a:lstStyle>
          <a:p>
            <a:endParaRPr lang="pl-PL"/>
          </a:p>
        </p:txBody>
      </p:sp>
      <p:sp>
        <p:nvSpPr>
          <p:cNvPr id="7" name="Symbol zastępczy numeru slajdu 6"/>
          <p:cNvSpPr>
            <a:spLocks noGrp="1"/>
          </p:cNvSpPr>
          <p:nvPr>
            <p:ph type="sldNum" sz="quarter" idx="5"/>
          </p:nvPr>
        </p:nvSpPr>
        <p:spPr>
          <a:xfrm>
            <a:off x="3849688" y="9428244"/>
            <a:ext cx="2946400" cy="498395"/>
          </a:xfrm>
          <a:prstGeom prst="rect">
            <a:avLst/>
          </a:prstGeom>
        </p:spPr>
        <p:txBody>
          <a:bodyPr vert="horz" lIns="91430" tIns="45716" rIns="91430" bIns="45716" rtlCol="0" anchor="b"/>
          <a:lstStyle>
            <a:lvl1pPr algn="r">
              <a:defRPr sz="1200"/>
            </a:lvl1pPr>
          </a:lstStyle>
          <a:p>
            <a:fld id="{EF5A619D-1F75-4530-8F83-E763008CFA55}" type="slidenum">
              <a:rPr lang="pl-PL" smtClean="0"/>
              <a:pPr/>
              <a:t>‹#›</a:t>
            </a:fld>
            <a:endParaRPr lang="pl-PL"/>
          </a:p>
        </p:txBody>
      </p:sp>
    </p:spTree>
    <p:extLst>
      <p:ext uri="{BB962C8B-B14F-4D97-AF65-F5344CB8AC3E}">
        <p14:creationId xmlns:p14="http://schemas.microsoft.com/office/powerpoint/2010/main" val="35461915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3</a:t>
            </a:fld>
            <a:endParaRPr lang="pl-PL"/>
          </a:p>
        </p:txBody>
      </p:sp>
    </p:spTree>
    <p:extLst>
      <p:ext uri="{BB962C8B-B14F-4D97-AF65-F5344CB8AC3E}">
        <p14:creationId xmlns:p14="http://schemas.microsoft.com/office/powerpoint/2010/main" val="3397124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5</a:t>
            </a:fld>
            <a:endParaRPr lang="pl-PL"/>
          </a:p>
        </p:txBody>
      </p:sp>
    </p:spTree>
    <p:extLst>
      <p:ext uri="{BB962C8B-B14F-4D97-AF65-F5344CB8AC3E}">
        <p14:creationId xmlns:p14="http://schemas.microsoft.com/office/powerpoint/2010/main" val="20206850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9</a:t>
            </a:fld>
            <a:endParaRPr lang="pl-PL"/>
          </a:p>
        </p:txBody>
      </p:sp>
    </p:spTree>
    <p:extLst>
      <p:ext uri="{BB962C8B-B14F-4D97-AF65-F5344CB8AC3E}">
        <p14:creationId xmlns:p14="http://schemas.microsoft.com/office/powerpoint/2010/main" val="3435197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10</a:t>
            </a:fld>
            <a:endParaRPr lang="pl-PL"/>
          </a:p>
        </p:txBody>
      </p:sp>
    </p:spTree>
    <p:extLst>
      <p:ext uri="{BB962C8B-B14F-4D97-AF65-F5344CB8AC3E}">
        <p14:creationId xmlns:p14="http://schemas.microsoft.com/office/powerpoint/2010/main" val="7056963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15</a:t>
            </a:fld>
            <a:endParaRPr lang="pl-PL"/>
          </a:p>
        </p:txBody>
      </p:sp>
    </p:spTree>
    <p:extLst>
      <p:ext uri="{BB962C8B-B14F-4D97-AF65-F5344CB8AC3E}">
        <p14:creationId xmlns:p14="http://schemas.microsoft.com/office/powerpoint/2010/main" val="3082502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16</a:t>
            </a:fld>
            <a:endParaRPr lang="pl-PL"/>
          </a:p>
        </p:txBody>
      </p:sp>
    </p:spTree>
    <p:extLst>
      <p:ext uri="{BB962C8B-B14F-4D97-AF65-F5344CB8AC3E}">
        <p14:creationId xmlns:p14="http://schemas.microsoft.com/office/powerpoint/2010/main" val="41199953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17</a:t>
            </a:fld>
            <a:endParaRPr lang="pl-PL"/>
          </a:p>
        </p:txBody>
      </p:sp>
    </p:spTree>
    <p:extLst>
      <p:ext uri="{BB962C8B-B14F-4D97-AF65-F5344CB8AC3E}">
        <p14:creationId xmlns:p14="http://schemas.microsoft.com/office/powerpoint/2010/main" val="1653810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24</a:t>
            </a:fld>
            <a:endParaRPr lang="pl-PL"/>
          </a:p>
        </p:txBody>
      </p:sp>
    </p:spTree>
    <p:extLst>
      <p:ext uri="{BB962C8B-B14F-4D97-AF65-F5344CB8AC3E}">
        <p14:creationId xmlns:p14="http://schemas.microsoft.com/office/powerpoint/2010/main" val="34226201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EF5A619D-1F75-4530-8F83-E763008CFA55}" type="slidenum">
              <a:rPr lang="pl-PL" smtClean="0"/>
              <a:pPr/>
              <a:t>29</a:t>
            </a:fld>
            <a:endParaRPr lang="pl-PL"/>
          </a:p>
        </p:txBody>
      </p:sp>
    </p:spTree>
    <p:extLst>
      <p:ext uri="{BB962C8B-B14F-4D97-AF65-F5344CB8AC3E}">
        <p14:creationId xmlns:p14="http://schemas.microsoft.com/office/powerpoint/2010/main" val="4095575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pl-PL"/>
              <a:t>Kliknij, aby edytować styl</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endParaRPr lang="en-US" dirty="0"/>
          </a:p>
        </p:txBody>
      </p:sp>
      <p:sp>
        <p:nvSpPr>
          <p:cNvPr id="4" name="Date Placeholder 3"/>
          <p:cNvSpPr>
            <a:spLocks noGrp="1"/>
          </p:cNvSpPr>
          <p:nvPr>
            <p:ph type="dt" sz="half" idx="10"/>
          </p:nvPr>
        </p:nvSpPr>
        <p:spPr/>
        <p:txBody>
          <a:bodyPr/>
          <a:lstStyle/>
          <a:p>
            <a:fld id="{FD17FA3B-C404-4317-B0BC-953931111309}" type="datetimeFigureOut">
              <a:rPr lang="pl-PL" smtClean="0"/>
              <a:pPr/>
              <a:t>17.01.2025</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0931897F-8F23-433E-A660-EFF8D3EDA506}" type="slidenum">
              <a:rPr lang="pl-PL" smtClean="0"/>
              <a:pPr/>
              <a:t>‹#›</a:t>
            </a:fld>
            <a:endParaRPr lang="pl-PL"/>
          </a:p>
        </p:txBody>
      </p:sp>
    </p:spTree>
    <p:extLst>
      <p:ext uri="{BB962C8B-B14F-4D97-AF65-F5344CB8AC3E}">
        <p14:creationId xmlns:p14="http://schemas.microsoft.com/office/powerpoint/2010/main" val="2713627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Content Placeholder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FD17FA3B-C404-4317-B0BC-953931111309}" type="datetimeFigureOut">
              <a:rPr lang="pl-PL" smtClean="0"/>
              <a:pPr/>
              <a:t>17.01.2025</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0931897F-8F23-433E-A660-EFF8D3EDA506}" type="slidenum">
              <a:rPr lang="pl-PL" smtClean="0"/>
              <a:pPr/>
              <a:t>‹#›</a:t>
            </a:fld>
            <a:endParaRPr lang="pl-PL"/>
          </a:p>
        </p:txBody>
      </p:sp>
    </p:spTree>
    <p:extLst>
      <p:ext uri="{BB962C8B-B14F-4D97-AF65-F5344CB8AC3E}">
        <p14:creationId xmlns:p14="http://schemas.microsoft.com/office/powerpoint/2010/main" val="2152965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pl-PL"/>
              <a:t>Kliknij, aby edytować styl</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l-PL"/>
              <a:t>Kliknij, aby edytować style wzorca tekstu</a:t>
            </a:r>
          </a:p>
        </p:txBody>
      </p:sp>
      <p:sp>
        <p:nvSpPr>
          <p:cNvPr id="4" name="Date Placeholder 3"/>
          <p:cNvSpPr>
            <a:spLocks noGrp="1"/>
          </p:cNvSpPr>
          <p:nvPr>
            <p:ph type="dt" sz="half" idx="10"/>
          </p:nvPr>
        </p:nvSpPr>
        <p:spPr/>
        <p:txBody>
          <a:bodyPr/>
          <a:lstStyle/>
          <a:p>
            <a:fld id="{FD17FA3B-C404-4317-B0BC-953931111309}" type="datetimeFigureOut">
              <a:rPr lang="pl-PL" smtClean="0"/>
              <a:pPr/>
              <a:t>17.01.2025</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0931897F-8F23-433E-A660-EFF8D3EDA506}" type="slidenum">
              <a:rPr lang="pl-PL" smtClean="0"/>
              <a:pPr/>
              <a:t>‹#›</a:t>
            </a:fld>
            <a:endParaRPr lang="pl-PL"/>
          </a:p>
        </p:txBody>
      </p:sp>
    </p:spTree>
    <p:extLst>
      <p:ext uri="{BB962C8B-B14F-4D97-AF65-F5344CB8AC3E}">
        <p14:creationId xmlns:p14="http://schemas.microsoft.com/office/powerpoint/2010/main" val="40969976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Date Placeholder 4"/>
          <p:cNvSpPr>
            <a:spLocks noGrp="1"/>
          </p:cNvSpPr>
          <p:nvPr>
            <p:ph type="dt" sz="half" idx="10"/>
          </p:nvPr>
        </p:nvSpPr>
        <p:spPr/>
        <p:txBody>
          <a:bodyPr/>
          <a:lstStyle/>
          <a:p>
            <a:fld id="{FD17FA3B-C404-4317-B0BC-953931111309}" type="datetimeFigureOut">
              <a:rPr lang="pl-PL" smtClean="0"/>
              <a:pPr/>
              <a:t>17.01.2025</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0931897F-8F23-433E-A660-EFF8D3EDA506}" type="slidenum">
              <a:rPr lang="pl-PL" smtClean="0"/>
              <a:pPr/>
              <a:t>‹#›</a:t>
            </a:fld>
            <a:endParaRPr lang="pl-PL"/>
          </a:p>
        </p:txBody>
      </p:sp>
    </p:spTree>
    <p:extLst>
      <p:ext uri="{BB962C8B-B14F-4D97-AF65-F5344CB8AC3E}">
        <p14:creationId xmlns:p14="http://schemas.microsoft.com/office/powerpoint/2010/main" val="7264847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pl-PL"/>
              <a:t>Kliknij, aby edytować styl</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Content Placeholder 3"/>
          <p:cNvSpPr>
            <a:spLocks noGrp="1"/>
          </p:cNvSpPr>
          <p:nvPr>
            <p:ph sz="half" idx="2"/>
          </p:nvPr>
        </p:nvSpPr>
        <p:spPr>
          <a:xfrm>
            <a:off x="629842" y="2505075"/>
            <a:ext cx="3868340"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Content Placeholder 5"/>
          <p:cNvSpPr>
            <a:spLocks noGrp="1"/>
          </p:cNvSpPr>
          <p:nvPr>
            <p:ph sz="quarter" idx="4"/>
          </p:nvPr>
        </p:nvSpPr>
        <p:spPr>
          <a:xfrm>
            <a:off x="4629150" y="2505075"/>
            <a:ext cx="3887391"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7" name="Date Placeholder 6"/>
          <p:cNvSpPr>
            <a:spLocks noGrp="1"/>
          </p:cNvSpPr>
          <p:nvPr>
            <p:ph type="dt" sz="half" idx="10"/>
          </p:nvPr>
        </p:nvSpPr>
        <p:spPr/>
        <p:txBody>
          <a:bodyPr/>
          <a:lstStyle/>
          <a:p>
            <a:fld id="{FD17FA3B-C404-4317-B0BC-953931111309}" type="datetimeFigureOut">
              <a:rPr lang="pl-PL" smtClean="0"/>
              <a:pPr/>
              <a:t>17.01.2025</a:t>
            </a:fld>
            <a:endParaRPr lang="pl-PL"/>
          </a:p>
        </p:txBody>
      </p:sp>
      <p:sp>
        <p:nvSpPr>
          <p:cNvPr id="8" name="Footer Placeholder 7"/>
          <p:cNvSpPr>
            <a:spLocks noGrp="1"/>
          </p:cNvSpPr>
          <p:nvPr>
            <p:ph type="ftr" sz="quarter" idx="11"/>
          </p:nvPr>
        </p:nvSpPr>
        <p:spPr/>
        <p:txBody>
          <a:bodyPr/>
          <a:lstStyle/>
          <a:p>
            <a:endParaRPr lang="pl-PL"/>
          </a:p>
        </p:txBody>
      </p:sp>
      <p:sp>
        <p:nvSpPr>
          <p:cNvPr id="9" name="Slide Number Placeholder 8"/>
          <p:cNvSpPr>
            <a:spLocks noGrp="1"/>
          </p:cNvSpPr>
          <p:nvPr>
            <p:ph type="sldNum" sz="quarter" idx="12"/>
          </p:nvPr>
        </p:nvSpPr>
        <p:spPr/>
        <p:txBody>
          <a:bodyPr/>
          <a:lstStyle/>
          <a:p>
            <a:fld id="{0931897F-8F23-433E-A660-EFF8D3EDA506}" type="slidenum">
              <a:rPr lang="pl-PL" smtClean="0"/>
              <a:pPr/>
              <a:t>‹#›</a:t>
            </a:fld>
            <a:endParaRPr lang="pl-PL"/>
          </a:p>
        </p:txBody>
      </p:sp>
    </p:spTree>
    <p:extLst>
      <p:ext uri="{BB962C8B-B14F-4D97-AF65-F5344CB8AC3E}">
        <p14:creationId xmlns:p14="http://schemas.microsoft.com/office/powerpoint/2010/main" val="1699698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Date Placeholder 2"/>
          <p:cNvSpPr>
            <a:spLocks noGrp="1"/>
          </p:cNvSpPr>
          <p:nvPr>
            <p:ph type="dt" sz="half" idx="10"/>
          </p:nvPr>
        </p:nvSpPr>
        <p:spPr/>
        <p:txBody>
          <a:bodyPr/>
          <a:lstStyle/>
          <a:p>
            <a:fld id="{FD17FA3B-C404-4317-B0BC-953931111309}" type="datetimeFigureOut">
              <a:rPr lang="pl-PL" smtClean="0"/>
              <a:pPr/>
              <a:t>17.01.2025</a:t>
            </a:fld>
            <a:endParaRPr lang="pl-PL"/>
          </a:p>
        </p:txBody>
      </p:sp>
      <p:sp>
        <p:nvSpPr>
          <p:cNvPr id="4" name="Footer Placeholder 3"/>
          <p:cNvSpPr>
            <a:spLocks noGrp="1"/>
          </p:cNvSpPr>
          <p:nvPr>
            <p:ph type="ftr" sz="quarter" idx="11"/>
          </p:nvPr>
        </p:nvSpPr>
        <p:spPr/>
        <p:txBody>
          <a:bodyPr/>
          <a:lstStyle/>
          <a:p>
            <a:endParaRPr lang="pl-PL"/>
          </a:p>
        </p:txBody>
      </p:sp>
      <p:sp>
        <p:nvSpPr>
          <p:cNvPr id="5" name="Slide Number Placeholder 4"/>
          <p:cNvSpPr>
            <a:spLocks noGrp="1"/>
          </p:cNvSpPr>
          <p:nvPr>
            <p:ph type="sldNum" sz="quarter" idx="12"/>
          </p:nvPr>
        </p:nvSpPr>
        <p:spPr/>
        <p:txBody>
          <a:bodyPr/>
          <a:lstStyle/>
          <a:p>
            <a:fld id="{0931897F-8F23-433E-A660-EFF8D3EDA506}" type="slidenum">
              <a:rPr lang="pl-PL" smtClean="0"/>
              <a:pPr/>
              <a:t>‹#›</a:t>
            </a:fld>
            <a:endParaRPr lang="pl-PL"/>
          </a:p>
        </p:txBody>
      </p:sp>
    </p:spTree>
    <p:extLst>
      <p:ext uri="{BB962C8B-B14F-4D97-AF65-F5344CB8AC3E}">
        <p14:creationId xmlns:p14="http://schemas.microsoft.com/office/powerpoint/2010/main" val="3724790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17FA3B-C404-4317-B0BC-953931111309}" type="datetimeFigureOut">
              <a:rPr lang="pl-PL" smtClean="0"/>
              <a:pPr/>
              <a:t>17.01.2025</a:t>
            </a:fld>
            <a:endParaRPr lang="pl-PL"/>
          </a:p>
        </p:txBody>
      </p:sp>
      <p:sp>
        <p:nvSpPr>
          <p:cNvPr id="3" name="Footer Placeholder 2"/>
          <p:cNvSpPr>
            <a:spLocks noGrp="1"/>
          </p:cNvSpPr>
          <p:nvPr>
            <p:ph type="ftr" sz="quarter" idx="11"/>
          </p:nvPr>
        </p:nvSpPr>
        <p:spPr/>
        <p:txBody>
          <a:bodyPr/>
          <a:lstStyle/>
          <a:p>
            <a:endParaRPr lang="pl-PL"/>
          </a:p>
        </p:txBody>
      </p:sp>
      <p:sp>
        <p:nvSpPr>
          <p:cNvPr id="4" name="Slide Number Placeholder 3"/>
          <p:cNvSpPr>
            <a:spLocks noGrp="1"/>
          </p:cNvSpPr>
          <p:nvPr>
            <p:ph type="sldNum" sz="quarter" idx="12"/>
          </p:nvPr>
        </p:nvSpPr>
        <p:spPr/>
        <p:txBody>
          <a:bodyPr/>
          <a:lstStyle/>
          <a:p>
            <a:fld id="{0931897F-8F23-433E-A660-EFF8D3EDA506}" type="slidenum">
              <a:rPr lang="pl-PL" smtClean="0"/>
              <a:pPr/>
              <a:t>‹#›</a:t>
            </a:fld>
            <a:endParaRPr lang="pl-PL"/>
          </a:p>
        </p:txBody>
      </p:sp>
    </p:spTree>
    <p:extLst>
      <p:ext uri="{BB962C8B-B14F-4D97-AF65-F5344CB8AC3E}">
        <p14:creationId xmlns:p14="http://schemas.microsoft.com/office/powerpoint/2010/main" val="39643963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l-PL"/>
              <a:t>Kliknij, aby edytować styl</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Date Placeholder 4"/>
          <p:cNvSpPr>
            <a:spLocks noGrp="1"/>
          </p:cNvSpPr>
          <p:nvPr>
            <p:ph type="dt" sz="half" idx="10"/>
          </p:nvPr>
        </p:nvSpPr>
        <p:spPr/>
        <p:txBody>
          <a:bodyPr/>
          <a:lstStyle/>
          <a:p>
            <a:fld id="{FD17FA3B-C404-4317-B0BC-953931111309}" type="datetimeFigureOut">
              <a:rPr lang="pl-PL" smtClean="0"/>
              <a:pPr/>
              <a:t>17.01.2025</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0931897F-8F23-433E-A660-EFF8D3EDA506}" type="slidenum">
              <a:rPr lang="pl-PL" smtClean="0"/>
              <a:pPr/>
              <a:t>‹#›</a:t>
            </a:fld>
            <a:endParaRPr lang="pl-PL"/>
          </a:p>
        </p:txBody>
      </p:sp>
    </p:spTree>
    <p:extLst>
      <p:ext uri="{BB962C8B-B14F-4D97-AF65-F5344CB8AC3E}">
        <p14:creationId xmlns:p14="http://schemas.microsoft.com/office/powerpoint/2010/main" val="30004983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l-PL"/>
              <a:t>Kliknij, aby edytować styl</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l-PL"/>
              <a:t>Kliknij ikonę, aby dodać obraz</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Date Placeholder 4"/>
          <p:cNvSpPr>
            <a:spLocks noGrp="1"/>
          </p:cNvSpPr>
          <p:nvPr>
            <p:ph type="dt" sz="half" idx="10"/>
          </p:nvPr>
        </p:nvSpPr>
        <p:spPr/>
        <p:txBody>
          <a:bodyPr/>
          <a:lstStyle/>
          <a:p>
            <a:fld id="{FD17FA3B-C404-4317-B0BC-953931111309}" type="datetimeFigureOut">
              <a:rPr lang="pl-PL" smtClean="0"/>
              <a:pPr/>
              <a:t>17.01.2025</a:t>
            </a:fld>
            <a:endParaRPr lang="pl-PL"/>
          </a:p>
        </p:txBody>
      </p:sp>
      <p:sp>
        <p:nvSpPr>
          <p:cNvPr id="6" name="Footer Placeholder 5"/>
          <p:cNvSpPr>
            <a:spLocks noGrp="1"/>
          </p:cNvSpPr>
          <p:nvPr>
            <p:ph type="ftr" sz="quarter" idx="11"/>
          </p:nvPr>
        </p:nvSpPr>
        <p:spPr/>
        <p:txBody>
          <a:bodyPr/>
          <a:lstStyle/>
          <a:p>
            <a:endParaRPr lang="pl-PL"/>
          </a:p>
        </p:txBody>
      </p:sp>
      <p:sp>
        <p:nvSpPr>
          <p:cNvPr id="7" name="Slide Number Placeholder 6"/>
          <p:cNvSpPr>
            <a:spLocks noGrp="1"/>
          </p:cNvSpPr>
          <p:nvPr>
            <p:ph type="sldNum" sz="quarter" idx="12"/>
          </p:nvPr>
        </p:nvSpPr>
        <p:spPr/>
        <p:txBody>
          <a:bodyPr/>
          <a:lstStyle/>
          <a:p>
            <a:fld id="{0931897F-8F23-433E-A660-EFF8D3EDA506}" type="slidenum">
              <a:rPr lang="pl-PL" smtClean="0"/>
              <a:pPr/>
              <a:t>‹#›</a:t>
            </a:fld>
            <a:endParaRPr lang="pl-PL"/>
          </a:p>
        </p:txBody>
      </p:sp>
    </p:spTree>
    <p:extLst>
      <p:ext uri="{BB962C8B-B14F-4D97-AF65-F5344CB8AC3E}">
        <p14:creationId xmlns:p14="http://schemas.microsoft.com/office/powerpoint/2010/main" val="2562487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l-PL"/>
              <a:t>Kliknij, aby edytować styl</a:t>
            </a:r>
            <a:endParaRPr lang="en-US" dirty="0"/>
          </a:p>
        </p:txBody>
      </p:sp>
      <p:sp>
        <p:nvSpPr>
          <p:cNvPr id="3" name="Vertical Text Placeholder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FD17FA3B-C404-4317-B0BC-953931111309}" type="datetimeFigureOut">
              <a:rPr lang="pl-PL" smtClean="0"/>
              <a:pPr/>
              <a:t>17.01.2025</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0931897F-8F23-433E-A660-EFF8D3EDA506}" type="slidenum">
              <a:rPr lang="pl-PL" smtClean="0"/>
              <a:pPr/>
              <a:t>‹#›</a:t>
            </a:fld>
            <a:endParaRPr lang="pl-PL"/>
          </a:p>
        </p:txBody>
      </p:sp>
    </p:spTree>
    <p:extLst>
      <p:ext uri="{BB962C8B-B14F-4D97-AF65-F5344CB8AC3E}">
        <p14:creationId xmlns:p14="http://schemas.microsoft.com/office/powerpoint/2010/main" val="2186879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pl-PL"/>
              <a:t>Kliknij, aby edytować styl</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10"/>
          </p:nvPr>
        </p:nvSpPr>
        <p:spPr/>
        <p:txBody>
          <a:bodyPr/>
          <a:lstStyle/>
          <a:p>
            <a:fld id="{FD17FA3B-C404-4317-B0BC-953931111309}" type="datetimeFigureOut">
              <a:rPr lang="pl-PL" smtClean="0"/>
              <a:pPr/>
              <a:t>17.01.2025</a:t>
            </a:fld>
            <a:endParaRPr lang="pl-PL"/>
          </a:p>
        </p:txBody>
      </p:sp>
      <p:sp>
        <p:nvSpPr>
          <p:cNvPr id="5" name="Footer Placeholder 4"/>
          <p:cNvSpPr>
            <a:spLocks noGrp="1"/>
          </p:cNvSpPr>
          <p:nvPr>
            <p:ph type="ftr" sz="quarter" idx="11"/>
          </p:nvPr>
        </p:nvSpPr>
        <p:spPr/>
        <p:txBody>
          <a:bodyPr/>
          <a:lstStyle/>
          <a:p>
            <a:endParaRPr lang="pl-PL"/>
          </a:p>
        </p:txBody>
      </p:sp>
      <p:sp>
        <p:nvSpPr>
          <p:cNvPr id="6" name="Slide Number Placeholder 5"/>
          <p:cNvSpPr>
            <a:spLocks noGrp="1"/>
          </p:cNvSpPr>
          <p:nvPr>
            <p:ph type="sldNum" sz="quarter" idx="12"/>
          </p:nvPr>
        </p:nvSpPr>
        <p:spPr/>
        <p:txBody>
          <a:bodyPr/>
          <a:lstStyle/>
          <a:p>
            <a:fld id="{0931897F-8F23-433E-A660-EFF8D3EDA506}" type="slidenum">
              <a:rPr lang="pl-PL" smtClean="0"/>
              <a:pPr/>
              <a:t>‹#›</a:t>
            </a:fld>
            <a:endParaRPr lang="pl-PL"/>
          </a:p>
        </p:txBody>
      </p:sp>
    </p:spTree>
    <p:extLst>
      <p:ext uri="{BB962C8B-B14F-4D97-AF65-F5344CB8AC3E}">
        <p14:creationId xmlns:p14="http://schemas.microsoft.com/office/powerpoint/2010/main" val="3721916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pl-PL"/>
              <a:t>Kliknij, aby edytować styl</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17FA3B-C404-4317-B0BC-953931111309}" type="datetimeFigureOut">
              <a:rPr lang="pl-PL" smtClean="0"/>
              <a:pPr/>
              <a:t>17.01.2025</a:t>
            </a:fld>
            <a:endParaRPr lang="pl-PL"/>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31897F-8F23-433E-A660-EFF8D3EDA506}" type="slidenum">
              <a:rPr lang="pl-PL" smtClean="0"/>
              <a:pPr/>
              <a:t>‹#›</a:t>
            </a:fld>
            <a:endParaRPr lang="pl-PL"/>
          </a:p>
        </p:txBody>
      </p:sp>
    </p:spTree>
    <p:extLst>
      <p:ext uri="{BB962C8B-B14F-4D97-AF65-F5344CB8AC3E}">
        <p14:creationId xmlns:p14="http://schemas.microsoft.com/office/powerpoint/2010/main" val="31328423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customXml" Target="../ink/ink1.xml"/><Relationship Id="rId1" Type="http://schemas.openxmlformats.org/officeDocument/2006/relationships/slideLayout" Target="../slideLayouts/slideLayout6.xml"/><Relationship Id="rId5" Type="http://schemas.openxmlformats.org/officeDocument/2006/relationships/chart" Target="../charts/chart14.xml"/><Relationship Id="rId4" Type="http://schemas.openxmlformats.org/officeDocument/2006/relationships/customXml" Target="../ink/ink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customXml" Target="../ink/ink6.xml"/><Relationship Id="rId3" Type="http://schemas.openxmlformats.org/officeDocument/2006/relationships/customXml" Target="../ink/ink3.xml"/><Relationship Id="rId7" Type="http://schemas.openxmlformats.org/officeDocument/2006/relationships/customXml" Target="../ink/ink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customXml" Target="../ink/ink4.xml"/><Relationship Id="rId10" Type="http://schemas.openxmlformats.org/officeDocument/2006/relationships/customXml" Target="../ink/ink7.xml"/><Relationship Id="rId4" Type="http://schemas.openxmlformats.org/officeDocument/2006/relationships/image" Target="../media/image3.png"/><Relationship Id="rId9" Type="http://schemas.openxmlformats.org/officeDocument/2006/relationships/image" Target="../media/image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4DA960B6-6D59-41D6-9C89-80ECB393DACB}"/>
              </a:ext>
            </a:extLst>
          </p:cNvPr>
          <p:cNvSpPr>
            <a:spLocks noGrp="1"/>
          </p:cNvSpPr>
          <p:nvPr>
            <p:ph type="ctrTitle"/>
          </p:nvPr>
        </p:nvSpPr>
        <p:spPr>
          <a:xfrm>
            <a:off x="683568" y="260648"/>
            <a:ext cx="8352928" cy="5040560"/>
          </a:xfrm>
        </p:spPr>
        <p:txBody>
          <a:bodyPr>
            <a:normAutofit/>
          </a:bodyPr>
          <a:lstStyle/>
          <a:p>
            <a:pPr algn="l"/>
            <a:r>
              <a:rPr lang="pl-PL" sz="1600" b="1" dirty="0">
                <a:latin typeface="Book Antiqua" panose="02040602050305030304" pitchFamily="18" charset="0"/>
              </a:rPr>
              <a:t>SPRAWOZDANIE Z DZIAŁALNOŚCI</a:t>
            </a:r>
            <a:br>
              <a:rPr lang="pl-PL" sz="1600" b="1" dirty="0">
                <a:latin typeface="Book Antiqua" panose="02040602050305030304" pitchFamily="18" charset="0"/>
              </a:rPr>
            </a:br>
            <a:r>
              <a:rPr lang="pl-PL" sz="1600" b="1" dirty="0">
                <a:latin typeface="Book Antiqua" panose="02040602050305030304" pitchFamily="18" charset="0"/>
              </a:rPr>
              <a:t>POWIATOWEGO URZĘDU PRACY W MIĘDZYCHODZIE W 2024r.</a:t>
            </a:r>
            <a:br>
              <a:rPr lang="pl-PL" sz="1600" b="1" dirty="0">
                <a:latin typeface="Book Antiqua" panose="02040602050305030304" pitchFamily="18" charset="0"/>
              </a:rPr>
            </a:br>
            <a:r>
              <a:rPr lang="pl-PL" sz="1600" b="1" dirty="0">
                <a:latin typeface="Book Antiqua" panose="02040602050305030304" pitchFamily="18" charset="0"/>
              </a:rPr>
              <a:t/>
            </a:r>
            <a:br>
              <a:rPr lang="pl-PL" sz="1600" b="1" dirty="0">
                <a:latin typeface="Book Antiqua" panose="02040602050305030304" pitchFamily="18" charset="0"/>
              </a:rPr>
            </a:br>
            <a:r>
              <a:rPr lang="pl-PL" sz="1600" b="1" dirty="0">
                <a:latin typeface="Book Antiqua" panose="02040602050305030304" pitchFamily="18" charset="0"/>
              </a:rPr>
              <a:t/>
            </a:r>
            <a:br>
              <a:rPr lang="pl-PL" sz="1600" b="1" dirty="0">
                <a:latin typeface="Book Antiqua" panose="02040602050305030304" pitchFamily="18" charset="0"/>
              </a:rPr>
            </a:br>
            <a:r>
              <a:rPr kumimoji="0" lang="pl-PL" sz="1400" b="0" i="0" u="none" strike="noStrike" kern="1200" cap="none" spc="0" normalizeH="0" baseline="0" noProof="0" dirty="0">
                <a:ln>
                  <a:noFill/>
                </a:ln>
                <a:solidFill>
                  <a:prstClr val="black"/>
                </a:solidFill>
                <a:effectLst/>
                <a:uLnTx/>
                <a:uFillTx/>
                <a:latin typeface="Book Antiqua" panose="02040602050305030304" pitchFamily="18" charset="0"/>
                <a:ea typeface="+mj-ea"/>
                <a:cs typeface="+mj-cs"/>
              </a:rPr>
              <a:t>Powiatowy Urząd Pracy w Międzychodzie realizuje zadania państwa mające na celu promocję zatrudnienia, łagodzenie skutków bezrobocia, aktywizację zawodową </a:t>
            </a:r>
            <a:r>
              <a:rPr kumimoji="0" lang="pl-PL" sz="1400" b="0" i="0" u="none" strike="noStrike" kern="1400" cap="none" spc="0" normalizeH="0" baseline="0" noProof="0" dirty="0">
                <a:ln>
                  <a:noFill/>
                </a:ln>
                <a:solidFill>
                  <a:prstClr val="black"/>
                </a:solidFill>
                <a:effectLst/>
                <a:uLnTx/>
                <a:uFillTx/>
                <a:latin typeface="Book Antiqua" panose="02040602050305030304" pitchFamily="18" charset="0"/>
                <a:ea typeface="Times New Roman" panose="02020603050405020304" pitchFamily="18" charset="0"/>
                <a:cs typeface="+mj-cs"/>
              </a:rPr>
              <a:t>między innymi poprzez pośrednictwo pracy, poradnictwo zawodowe, planowanie rozwoju zawodowego, organizowanie szkoleń, pomoc w aktywnym poszukiwaniu pracy, promocję  i wspieranie przedsiębiorczości oraz samozatrudnienia, współpracę z pracodawcami i partnerami rynku pracy</a:t>
            </a:r>
            <a:r>
              <a:rPr kumimoji="0" lang="pl-PL" sz="1400" b="0" i="0" u="none" strike="noStrike" kern="1200" cap="none" spc="0" normalizeH="0" baseline="0" noProof="0" dirty="0">
                <a:ln>
                  <a:noFill/>
                </a:ln>
                <a:solidFill>
                  <a:prstClr val="black"/>
                </a:solidFill>
                <a:effectLst/>
                <a:uLnTx/>
                <a:uFillTx/>
                <a:latin typeface="Book Antiqua" panose="02040602050305030304" pitchFamily="18" charset="0"/>
                <a:ea typeface="+mj-ea"/>
                <a:cs typeface="+mj-cs"/>
              </a:rPr>
              <a:t> na podstawie ustawy z dnia 20 kwietnia 2004r. o promocji zatrudnienia i instytucjach rynku pracy (Dz. U. z 2024 r. poz. 475 z </a:t>
            </a:r>
            <a:r>
              <a:rPr kumimoji="0" lang="pl-PL" sz="1400" b="0" i="0" u="none" strike="noStrike" kern="1200" cap="none" spc="0" normalizeH="0" baseline="0" noProof="0" dirty="0" err="1">
                <a:ln>
                  <a:noFill/>
                </a:ln>
                <a:solidFill>
                  <a:prstClr val="black"/>
                </a:solidFill>
                <a:effectLst/>
                <a:uLnTx/>
                <a:uFillTx/>
                <a:latin typeface="Book Antiqua" panose="02040602050305030304" pitchFamily="18" charset="0"/>
                <a:ea typeface="+mj-ea"/>
                <a:cs typeface="+mj-cs"/>
              </a:rPr>
              <a:t>późn</a:t>
            </a:r>
            <a:r>
              <a:rPr kumimoji="0" lang="pl-PL" sz="1400" b="0" i="0" u="none" strike="noStrike" kern="1200" cap="none" spc="0" normalizeH="0" baseline="0" noProof="0" dirty="0">
                <a:ln>
                  <a:noFill/>
                </a:ln>
                <a:solidFill>
                  <a:prstClr val="black"/>
                </a:solidFill>
                <a:effectLst/>
                <a:uLnTx/>
                <a:uFillTx/>
                <a:latin typeface="Book Antiqua" panose="02040602050305030304" pitchFamily="18" charset="0"/>
                <a:ea typeface="+mj-ea"/>
                <a:cs typeface="+mj-cs"/>
              </a:rPr>
              <a:t>. zm.), a także aktów wykonawczych do ww. ustawy, innych aktów prawnych, odnoszących się zarówno do rynku pracy, jak i do kompetencji, obowiązków jednostek administracji samorządowej. </a:t>
            </a:r>
            <a:br>
              <a:rPr kumimoji="0" lang="pl-PL" sz="1400" b="0" i="0" u="none" strike="noStrike" kern="1200" cap="none" spc="0" normalizeH="0" baseline="0" noProof="0" dirty="0">
                <a:ln>
                  <a:noFill/>
                </a:ln>
                <a:solidFill>
                  <a:prstClr val="black"/>
                </a:solidFill>
                <a:effectLst/>
                <a:uLnTx/>
                <a:uFillTx/>
                <a:latin typeface="Book Antiqua" panose="02040602050305030304" pitchFamily="18" charset="0"/>
                <a:ea typeface="+mj-ea"/>
                <a:cs typeface="+mj-cs"/>
              </a:rPr>
            </a:br>
            <a:r>
              <a:rPr kumimoji="0" lang="pl-PL" sz="1400" b="0" i="0" u="none" strike="noStrike" kern="1200" cap="none" spc="0" normalizeH="0" baseline="0" noProof="0" dirty="0">
                <a:ln>
                  <a:noFill/>
                </a:ln>
                <a:solidFill>
                  <a:prstClr val="black"/>
                </a:solidFill>
                <a:effectLst/>
                <a:uLnTx/>
                <a:uFillTx/>
                <a:latin typeface="Book Antiqua" panose="02040602050305030304" pitchFamily="18" charset="0"/>
                <a:ea typeface="+mj-ea"/>
                <a:cs typeface="+mj-cs"/>
              </a:rPr>
              <a:t>Swoim zasięgiem działania obejmuje 4 gminy tj. Międzychód, Sieraków, Kwilcz i Chrzypsko Wielkie.</a:t>
            </a:r>
            <a:br>
              <a:rPr kumimoji="0" lang="pl-PL" sz="1400" b="0" i="0" u="none" strike="noStrike" kern="1200" cap="none" spc="0" normalizeH="0" baseline="0" noProof="0" dirty="0">
                <a:ln>
                  <a:noFill/>
                </a:ln>
                <a:solidFill>
                  <a:prstClr val="black"/>
                </a:solidFill>
                <a:effectLst/>
                <a:uLnTx/>
                <a:uFillTx/>
                <a:latin typeface="Book Antiqua" panose="02040602050305030304" pitchFamily="18" charset="0"/>
                <a:ea typeface="+mj-ea"/>
                <a:cs typeface="+mj-cs"/>
              </a:rPr>
            </a:br>
            <a:r>
              <a:rPr lang="pl-PL" sz="1400" dirty="0">
                <a:effectLst/>
                <a:latin typeface="Book Antiqua" panose="02040602050305030304" pitchFamily="18" charset="0"/>
              </a:rPr>
              <a:t> </a:t>
            </a:r>
            <a:br>
              <a:rPr lang="pl-PL" sz="1400" dirty="0">
                <a:effectLst/>
                <a:latin typeface="Book Antiqua" panose="02040602050305030304" pitchFamily="18" charset="0"/>
              </a:rPr>
            </a:br>
            <a:endParaRPr lang="pl-PL" sz="1400" dirty="0">
              <a:latin typeface="Book Antiqua" panose="02040602050305030304" pitchFamily="18" charset="0"/>
            </a:endParaRPr>
          </a:p>
        </p:txBody>
      </p:sp>
    </p:spTree>
    <p:extLst>
      <p:ext uri="{BB962C8B-B14F-4D97-AF65-F5344CB8AC3E}">
        <p14:creationId xmlns:p14="http://schemas.microsoft.com/office/powerpoint/2010/main" val="12180579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a:extLst>
              <a:ext uri="{FF2B5EF4-FFF2-40B4-BE49-F238E27FC236}">
                <a16:creationId xmlns:a16="http://schemas.microsoft.com/office/drawing/2014/main" xmlns="" id="{53586B95-D29D-4ED4-BA81-4295117A0C93}"/>
              </a:ext>
            </a:extLst>
          </p:cNvPr>
          <p:cNvGrpSpPr>
            <a:grpSpLocks noChangeAspect="1"/>
          </p:cNvGrpSpPr>
          <p:nvPr/>
        </p:nvGrpSpPr>
        <p:grpSpPr bwMode="auto">
          <a:xfrm>
            <a:off x="467544" y="404664"/>
            <a:ext cx="8064896" cy="5904656"/>
            <a:chOff x="295" y="163"/>
            <a:chExt cx="5361" cy="4039"/>
          </a:xfrm>
        </p:grpSpPr>
        <p:sp>
          <p:nvSpPr>
            <p:cNvPr id="3" name="AutoShape 3">
              <a:extLst>
                <a:ext uri="{FF2B5EF4-FFF2-40B4-BE49-F238E27FC236}">
                  <a16:creationId xmlns:a16="http://schemas.microsoft.com/office/drawing/2014/main" xmlns="" id="{B027FE21-DDCE-465E-9B8B-392C8BD6DC02}"/>
                </a:ext>
              </a:extLst>
            </p:cNvPr>
            <p:cNvSpPr>
              <a:spLocks noChangeAspect="1" noChangeArrowheads="1" noTextEdit="1"/>
            </p:cNvSpPr>
            <p:nvPr/>
          </p:nvSpPr>
          <p:spPr bwMode="auto">
            <a:xfrm>
              <a:off x="305" y="250"/>
              <a:ext cx="5261" cy="35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dirty="0"/>
            </a:p>
          </p:txBody>
        </p:sp>
        <p:sp>
          <p:nvSpPr>
            <p:cNvPr id="4" name="Rectangle 5">
              <a:extLst>
                <a:ext uri="{FF2B5EF4-FFF2-40B4-BE49-F238E27FC236}">
                  <a16:creationId xmlns:a16="http://schemas.microsoft.com/office/drawing/2014/main" xmlns="" id="{A4BBB630-0D61-4F05-832F-1E17B90734CF}"/>
                </a:ext>
              </a:extLst>
            </p:cNvPr>
            <p:cNvSpPr>
              <a:spLocks noChangeArrowheads="1"/>
            </p:cNvSpPr>
            <p:nvPr/>
          </p:nvSpPr>
          <p:spPr bwMode="auto">
            <a:xfrm>
              <a:off x="1915" y="163"/>
              <a:ext cx="2248" cy="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Book Antiqua" panose="02040602050305030304" pitchFamily="18" charset="0"/>
                </a:rPr>
                <a:t>POZIOM  BEZROBOCIA  WEDŁUG GMIN</a:t>
              </a:r>
              <a:endParaRPr kumimoji="0" lang="pl-PL" altLang="pl-PL" sz="1800" b="0" i="0" u="none" strike="noStrike" cap="none" normalizeH="0" baseline="0" dirty="0">
                <a:ln>
                  <a:noFill/>
                </a:ln>
                <a:solidFill>
                  <a:schemeClr val="tx1"/>
                </a:solidFill>
                <a:effectLst/>
                <a:latin typeface="Book Antiqua" panose="02040602050305030304" pitchFamily="18" charset="0"/>
              </a:endParaRPr>
            </a:p>
          </p:txBody>
        </p:sp>
        <p:sp>
          <p:nvSpPr>
            <p:cNvPr id="5" name="Rectangle 6">
              <a:extLst>
                <a:ext uri="{FF2B5EF4-FFF2-40B4-BE49-F238E27FC236}">
                  <a16:creationId xmlns:a16="http://schemas.microsoft.com/office/drawing/2014/main" xmlns="" id="{50C72ACB-7663-4F1E-9663-CC2FB20CEB60}"/>
                </a:ext>
              </a:extLst>
            </p:cNvPr>
            <p:cNvSpPr>
              <a:spLocks noChangeArrowheads="1"/>
            </p:cNvSpPr>
            <p:nvPr/>
          </p:nvSpPr>
          <p:spPr bwMode="auto">
            <a:xfrm>
              <a:off x="3319" y="16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 name="Rectangle 7">
              <a:extLst>
                <a:ext uri="{FF2B5EF4-FFF2-40B4-BE49-F238E27FC236}">
                  <a16:creationId xmlns:a16="http://schemas.microsoft.com/office/drawing/2014/main" xmlns="" id="{1491E4BA-5F24-4560-950A-DA8CEB44BD2C}"/>
                </a:ext>
              </a:extLst>
            </p:cNvPr>
            <p:cNvSpPr>
              <a:spLocks noChangeArrowheads="1"/>
            </p:cNvSpPr>
            <p:nvPr/>
          </p:nvSpPr>
          <p:spPr bwMode="auto">
            <a:xfrm>
              <a:off x="3874" y="163"/>
              <a:ext cx="31" cy="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7" name="Rectangle 8">
              <a:extLst>
                <a:ext uri="{FF2B5EF4-FFF2-40B4-BE49-F238E27FC236}">
                  <a16:creationId xmlns:a16="http://schemas.microsoft.com/office/drawing/2014/main" xmlns="" id="{B051C0DE-7991-462C-A369-4F0A002C31DE}"/>
                </a:ext>
              </a:extLst>
            </p:cNvPr>
            <p:cNvSpPr>
              <a:spLocks noChangeArrowheads="1"/>
            </p:cNvSpPr>
            <p:nvPr/>
          </p:nvSpPr>
          <p:spPr bwMode="auto">
            <a:xfrm>
              <a:off x="3977" y="163"/>
              <a:ext cx="8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8" name="Rectangle 9">
              <a:extLst>
                <a:ext uri="{FF2B5EF4-FFF2-40B4-BE49-F238E27FC236}">
                  <a16:creationId xmlns:a16="http://schemas.microsoft.com/office/drawing/2014/main" xmlns="" id="{ED8F98AB-7E40-43D4-BFEA-51A3EAA7EB18}"/>
                </a:ext>
              </a:extLst>
            </p:cNvPr>
            <p:cNvSpPr>
              <a:spLocks noChangeArrowheads="1"/>
            </p:cNvSpPr>
            <p:nvPr/>
          </p:nvSpPr>
          <p:spPr bwMode="auto">
            <a:xfrm>
              <a:off x="2387" y="287"/>
              <a:ext cx="1411" cy="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Arial" panose="020B0604020202020204" pitchFamily="34" charset="0"/>
                </a:rPr>
                <a:t>(</a:t>
              </a:r>
              <a:r>
                <a:rPr kumimoji="0" lang="pl-PL" altLang="pl-PL" sz="1400" b="1" i="0" u="none" strike="noStrike" cap="none" normalizeH="0" baseline="0" dirty="0">
                  <a:ln>
                    <a:noFill/>
                  </a:ln>
                  <a:solidFill>
                    <a:srgbClr val="000000"/>
                  </a:solidFill>
                  <a:effectLst/>
                  <a:latin typeface="Book Antiqua" panose="02040602050305030304" pitchFamily="18" charset="0"/>
                </a:rPr>
                <a:t>dane na dzień 31.12.2024r.) </a:t>
              </a:r>
              <a:endParaRPr kumimoji="0" lang="pl-PL" altLang="pl-PL" sz="1800" b="0" i="0" u="none" strike="noStrike" cap="none" normalizeH="0" baseline="0" dirty="0">
                <a:ln>
                  <a:noFill/>
                </a:ln>
                <a:solidFill>
                  <a:schemeClr val="tx1"/>
                </a:solidFill>
                <a:effectLst/>
                <a:latin typeface="Book Antiqua" panose="02040602050305030304" pitchFamily="18" charset="0"/>
              </a:endParaRPr>
            </a:p>
          </p:txBody>
        </p:sp>
        <p:sp>
          <p:nvSpPr>
            <p:cNvPr id="9" name="Rectangle 10">
              <a:extLst>
                <a:ext uri="{FF2B5EF4-FFF2-40B4-BE49-F238E27FC236}">
                  <a16:creationId xmlns:a16="http://schemas.microsoft.com/office/drawing/2014/main" xmlns="" id="{A55DB8AC-38D9-4455-B544-EED58B12F893}"/>
                </a:ext>
              </a:extLst>
            </p:cNvPr>
            <p:cNvSpPr>
              <a:spLocks noChangeArrowheads="1"/>
            </p:cNvSpPr>
            <p:nvPr/>
          </p:nvSpPr>
          <p:spPr bwMode="auto">
            <a:xfrm>
              <a:off x="3313" y="287"/>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 name="Rectangle 11">
              <a:extLst>
                <a:ext uri="{FF2B5EF4-FFF2-40B4-BE49-F238E27FC236}">
                  <a16:creationId xmlns:a16="http://schemas.microsoft.com/office/drawing/2014/main" xmlns="" id="{0712E613-9B21-4951-B0B4-9EE9D4C3C84B}"/>
                </a:ext>
              </a:extLst>
            </p:cNvPr>
            <p:cNvSpPr>
              <a:spLocks noChangeArrowheads="1"/>
            </p:cNvSpPr>
            <p:nvPr/>
          </p:nvSpPr>
          <p:spPr bwMode="auto">
            <a:xfrm>
              <a:off x="3371" y="287"/>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 name="Rectangle 12">
              <a:extLst>
                <a:ext uri="{FF2B5EF4-FFF2-40B4-BE49-F238E27FC236}">
                  <a16:creationId xmlns:a16="http://schemas.microsoft.com/office/drawing/2014/main" xmlns="" id="{E4C195F9-579B-4278-AC3B-3ACC946D8181}"/>
                </a:ext>
              </a:extLst>
            </p:cNvPr>
            <p:cNvSpPr>
              <a:spLocks noChangeArrowheads="1"/>
            </p:cNvSpPr>
            <p:nvPr/>
          </p:nvSpPr>
          <p:spPr bwMode="auto">
            <a:xfrm>
              <a:off x="3476" y="287"/>
              <a:ext cx="82" cy="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4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2" name="Rectangle 13">
              <a:extLst>
                <a:ext uri="{FF2B5EF4-FFF2-40B4-BE49-F238E27FC236}">
                  <a16:creationId xmlns:a16="http://schemas.microsoft.com/office/drawing/2014/main" xmlns="" id="{25E7D85E-E060-4F54-996F-1799214B50D1}"/>
                </a:ext>
              </a:extLst>
            </p:cNvPr>
            <p:cNvSpPr>
              <a:spLocks noChangeArrowheads="1"/>
            </p:cNvSpPr>
            <p:nvPr/>
          </p:nvSpPr>
          <p:spPr bwMode="auto">
            <a:xfrm>
              <a:off x="4191" y="3293"/>
              <a:ext cx="115" cy="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1" i="0" u="none" strike="noStrike" cap="none" normalizeH="0" baseline="0">
                  <a:ln>
                    <a:noFill/>
                  </a:ln>
                  <a:solidFill>
                    <a:srgbClr val="000000"/>
                  </a:solidFill>
                  <a:effectLst/>
                  <a:latin typeface="Bookman Old Style" panose="020506040505050202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3" name="Rectangle 14">
              <a:extLst>
                <a:ext uri="{FF2B5EF4-FFF2-40B4-BE49-F238E27FC236}">
                  <a16:creationId xmlns:a16="http://schemas.microsoft.com/office/drawing/2014/main" xmlns="" id="{00790FD3-DDDC-44B2-89B5-809EBA547FE4}"/>
                </a:ext>
              </a:extLst>
            </p:cNvPr>
            <p:cNvSpPr>
              <a:spLocks noChangeArrowheads="1"/>
            </p:cNvSpPr>
            <p:nvPr/>
          </p:nvSpPr>
          <p:spPr bwMode="auto">
            <a:xfrm>
              <a:off x="295" y="341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4" name="Rectangle 15">
              <a:extLst>
                <a:ext uri="{FF2B5EF4-FFF2-40B4-BE49-F238E27FC236}">
                  <a16:creationId xmlns:a16="http://schemas.microsoft.com/office/drawing/2014/main" xmlns="" id="{18419486-76FD-4AFC-818D-D19CED26BCD0}"/>
                </a:ext>
              </a:extLst>
            </p:cNvPr>
            <p:cNvSpPr>
              <a:spLocks noChangeArrowheads="1"/>
            </p:cNvSpPr>
            <p:nvPr/>
          </p:nvSpPr>
          <p:spPr bwMode="auto">
            <a:xfrm>
              <a:off x="295"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5" name="Rectangle 16">
              <a:extLst>
                <a:ext uri="{FF2B5EF4-FFF2-40B4-BE49-F238E27FC236}">
                  <a16:creationId xmlns:a16="http://schemas.microsoft.com/office/drawing/2014/main" xmlns="" id="{BEC5EFAB-3B5E-4B06-B38B-8F61D9E9ED22}"/>
                </a:ext>
              </a:extLst>
            </p:cNvPr>
            <p:cNvSpPr>
              <a:spLocks noChangeArrowheads="1"/>
            </p:cNvSpPr>
            <p:nvPr/>
          </p:nvSpPr>
          <p:spPr bwMode="auto">
            <a:xfrm>
              <a:off x="415"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6" name="Rectangle 17">
              <a:extLst>
                <a:ext uri="{FF2B5EF4-FFF2-40B4-BE49-F238E27FC236}">
                  <a16:creationId xmlns:a16="http://schemas.microsoft.com/office/drawing/2014/main" xmlns="" id="{321E6EAF-8377-42C6-B1D9-CB7A69A06870}"/>
                </a:ext>
              </a:extLst>
            </p:cNvPr>
            <p:cNvSpPr>
              <a:spLocks noChangeArrowheads="1"/>
            </p:cNvSpPr>
            <p:nvPr/>
          </p:nvSpPr>
          <p:spPr bwMode="auto">
            <a:xfrm>
              <a:off x="981" y="3637"/>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7" name="Rectangle 18">
              <a:extLst>
                <a:ext uri="{FF2B5EF4-FFF2-40B4-BE49-F238E27FC236}">
                  <a16:creationId xmlns:a16="http://schemas.microsoft.com/office/drawing/2014/main" xmlns="" id="{6CA70ADD-8206-421A-B035-38D9851251F7}"/>
                </a:ext>
              </a:extLst>
            </p:cNvPr>
            <p:cNvSpPr>
              <a:spLocks noChangeArrowheads="1"/>
            </p:cNvSpPr>
            <p:nvPr/>
          </p:nvSpPr>
          <p:spPr bwMode="auto">
            <a:xfrm>
              <a:off x="641"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8" name="Rectangle 19">
              <a:extLst>
                <a:ext uri="{FF2B5EF4-FFF2-40B4-BE49-F238E27FC236}">
                  <a16:creationId xmlns:a16="http://schemas.microsoft.com/office/drawing/2014/main" xmlns="" id="{7C755C0C-F49A-4151-9818-4AF0A2B485FD}"/>
                </a:ext>
              </a:extLst>
            </p:cNvPr>
            <p:cNvSpPr>
              <a:spLocks noChangeArrowheads="1"/>
            </p:cNvSpPr>
            <p:nvPr/>
          </p:nvSpPr>
          <p:spPr bwMode="auto">
            <a:xfrm>
              <a:off x="704"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9" name="Rectangle 20">
              <a:extLst>
                <a:ext uri="{FF2B5EF4-FFF2-40B4-BE49-F238E27FC236}">
                  <a16:creationId xmlns:a16="http://schemas.microsoft.com/office/drawing/2014/main" xmlns="" id="{D61EC3E3-5C61-43AA-9EF1-99D2C17EF9AF}"/>
                </a:ext>
              </a:extLst>
            </p:cNvPr>
            <p:cNvSpPr>
              <a:spLocks noChangeArrowheads="1"/>
            </p:cNvSpPr>
            <p:nvPr/>
          </p:nvSpPr>
          <p:spPr bwMode="auto">
            <a:xfrm>
              <a:off x="742" y="3565"/>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1" name="Rectangle 22">
              <a:extLst>
                <a:ext uri="{FF2B5EF4-FFF2-40B4-BE49-F238E27FC236}">
                  <a16:creationId xmlns:a16="http://schemas.microsoft.com/office/drawing/2014/main" xmlns="" id="{B7EDE79F-62A5-4F70-8889-66A03F9D7D21}"/>
                </a:ext>
              </a:extLst>
            </p:cNvPr>
            <p:cNvSpPr>
              <a:spLocks noChangeArrowheads="1"/>
            </p:cNvSpPr>
            <p:nvPr/>
          </p:nvSpPr>
          <p:spPr bwMode="auto">
            <a:xfrm>
              <a:off x="1856"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2" name="Rectangle 23">
              <a:extLst>
                <a:ext uri="{FF2B5EF4-FFF2-40B4-BE49-F238E27FC236}">
                  <a16:creationId xmlns:a16="http://schemas.microsoft.com/office/drawing/2014/main" xmlns="" id="{40B08750-9676-4BCD-89E2-9ED101F1AF29}"/>
                </a:ext>
              </a:extLst>
            </p:cNvPr>
            <p:cNvSpPr>
              <a:spLocks noChangeArrowheads="1"/>
            </p:cNvSpPr>
            <p:nvPr/>
          </p:nvSpPr>
          <p:spPr bwMode="auto">
            <a:xfrm>
              <a:off x="3299"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3" name="Rectangle 24">
              <a:extLst>
                <a:ext uri="{FF2B5EF4-FFF2-40B4-BE49-F238E27FC236}">
                  <a16:creationId xmlns:a16="http://schemas.microsoft.com/office/drawing/2014/main" xmlns="" id="{C4FBDE65-1113-40B5-A2E0-F2D5435DEA25}"/>
                </a:ext>
              </a:extLst>
            </p:cNvPr>
            <p:cNvSpPr>
              <a:spLocks noChangeArrowheads="1"/>
            </p:cNvSpPr>
            <p:nvPr/>
          </p:nvSpPr>
          <p:spPr bwMode="auto">
            <a:xfrm>
              <a:off x="3337"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4" name="Rectangle 25">
              <a:extLst>
                <a:ext uri="{FF2B5EF4-FFF2-40B4-BE49-F238E27FC236}">
                  <a16:creationId xmlns:a16="http://schemas.microsoft.com/office/drawing/2014/main" xmlns="" id="{F128A4A0-346B-4534-9E89-9FFBB5328B06}"/>
                </a:ext>
              </a:extLst>
            </p:cNvPr>
            <p:cNvSpPr>
              <a:spLocks noChangeArrowheads="1"/>
            </p:cNvSpPr>
            <p:nvPr/>
          </p:nvSpPr>
          <p:spPr bwMode="auto">
            <a:xfrm>
              <a:off x="3495"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5" name="Rectangle 26">
              <a:extLst>
                <a:ext uri="{FF2B5EF4-FFF2-40B4-BE49-F238E27FC236}">
                  <a16:creationId xmlns:a16="http://schemas.microsoft.com/office/drawing/2014/main" xmlns="" id="{D127FEBB-9793-4490-86D8-AFB5F0ADDE8A}"/>
                </a:ext>
              </a:extLst>
            </p:cNvPr>
            <p:cNvSpPr>
              <a:spLocks noChangeArrowheads="1"/>
            </p:cNvSpPr>
            <p:nvPr/>
          </p:nvSpPr>
          <p:spPr bwMode="auto">
            <a:xfrm>
              <a:off x="5026"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6" name="Rectangle 27">
              <a:extLst>
                <a:ext uri="{FF2B5EF4-FFF2-40B4-BE49-F238E27FC236}">
                  <a16:creationId xmlns:a16="http://schemas.microsoft.com/office/drawing/2014/main" xmlns="" id="{91DB1227-FC05-444E-A7F4-CAC6280B7BF3}"/>
                </a:ext>
              </a:extLst>
            </p:cNvPr>
            <p:cNvSpPr>
              <a:spLocks noChangeArrowheads="1"/>
            </p:cNvSpPr>
            <p:nvPr/>
          </p:nvSpPr>
          <p:spPr bwMode="auto">
            <a:xfrm>
              <a:off x="5089" y="3565"/>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7" name="Rectangle 28">
              <a:extLst>
                <a:ext uri="{FF2B5EF4-FFF2-40B4-BE49-F238E27FC236}">
                  <a16:creationId xmlns:a16="http://schemas.microsoft.com/office/drawing/2014/main" xmlns="" id="{44E6D03B-72A6-456E-81AE-734B25375B19}"/>
                </a:ext>
              </a:extLst>
            </p:cNvPr>
            <p:cNvSpPr>
              <a:spLocks noChangeArrowheads="1"/>
            </p:cNvSpPr>
            <p:nvPr/>
          </p:nvSpPr>
          <p:spPr bwMode="auto">
            <a:xfrm>
              <a:off x="5168"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8" name="Rectangle 29">
              <a:extLst>
                <a:ext uri="{FF2B5EF4-FFF2-40B4-BE49-F238E27FC236}">
                  <a16:creationId xmlns:a16="http://schemas.microsoft.com/office/drawing/2014/main" xmlns="" id="{EEE2FCCD-E4C0-4F6D-8CE4-B18F29F5AF26}"/>
                </a:ext>
              </a:extLst>
            </p:cNvPr>
            <p:cNvSpPr>
              <a:spLocks noChangeArrowheads="1"/>
            </p:cNvSpPr>
            <p:nvPr/>
          </p:nvSpPr>
          <p:spPr bwMode="auto">
            <a:xfrm>
              <a:off x="5206"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29" name="Rectangle 30">
              <a:extLst>
                <a:ext uri="{FF2B5EF4-FFF2-40B4-BE49-F238E27FC236}">
                  <a16:creationId xmlns:a16="http://schemas.microsoft.com/office/drawing/2014/main" xmlns="" id="{2DE60A6C-0B8B-44D2-8AAF-0F8D80950273}"/>
                </a:ext>
              </a:extLst>
            </p:cNvPr>
            <p:cNvSpPr>
              <a:spLocks noChangeArrowheads="1"/>
            </p:cNvSpPr>
            <p:nvPr/>
          </p:nvSpPr>
          <p:spPr bwMode="auto">
            <a:xfrm>
              <a:off x="5249" y="3565"/>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0" name="Rectangle 31">
              <a:extLst>
                <a:ext uri="{FF2B5EF4-FFF2-40B4-BE49-F238E27FC236}">
                  <a16:creationId xmlns:a16="http://schemas.microsoft.com/office/drawing/2014/main" xmlns="" id="{3816A0EE-2A2A-4955-9A14-99FA1F9FF8FA}"/>
                </a:ext>
              </a:extLst>
            </p:cNvPr>
            <p:cNvSpPr>
              <a:spLocks noChangeArrowheads="1"/>
            </p:cNvSpPr>
            <p:nvPr/>
          </p:nvSpPr>
          <p:spPr bwMode="auto">
            <a:xfrm>
              <a:off x="5287"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1" name="Rectangle 32">
              <a:extLst>
                <a:ext uri="{FF2B5EF4-FFF2-40B4-BE49-F238E27FC236}">
                  <a16:creationId xmlns:a16="http://schemas.microsoft.com/office/drawing/2014/main" xmlns="" id="{EC2C7A4A-77AD-4359-A99C-E60D2DF9F6DA}"/>
                </a:ext>
              </a:extLst>
            </p:cNvPr>
            <p:cNvSpPr>
              <a:spLocks noChangeArrowheads="1"/>
            </p:cNvSpPr>
            <p:nvPr/>
          </p:nvSpPr>
          <p:spPr bwMode="auto">
            <a:xfrm>
              <a:off x="5381" y="356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2" name="Rectangle 33">
              <a:extLst>
                <a:ext uri="{FF2B5EF4-FFF2-40B4-BE49-F238E27FC236}">
                  <a16:creationId xmlns:a16="http://schemas.microsoft.com/office/drawing/2014/main" xmlns="" id="{F22524A7-9238-4BF5-B040-494909C4B115}"/>
                </a:ext>
              </a:extLst>
            </p:cNvPr>
            <p:cNvSpPr>
              <a:spLocks noChangeArrowheads="1"/>
            </p:cNvSpPr>
            <p:nvPr/>
          </p:nvSpPr>
          <p:spPr bwMode="auto">
            <a:xfrm>
              <a:off x="5507" y="3565"/>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3" name="Rectangle 34">
              <a:extLst>
                <a:ext uri="{FF2B5EF4-FFF2-40B4-BE49-F238E27FC236}">
                  <a16:creationId xmlns:a16="http://schemas.microsoft.com/office/drawing/2014/main" xmlns="" id="{E9308826-4DE5-41D8-B598-5FCE5AA6456C}"/>
                </a:ext>
              </a:extLst>
            </p:cNvPr>
            <p:cNvSpPr>
              <a:spLocks noChangeArrowheads="1"/>
            </p:cNvSpPr>
            <p:nvPr/>
          </p:nvSpPr>
          <p:spPr bwMode="auto">
            <a:xfrm>
              <a:off x="295"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4" name="Rectangle 35">
              <a:extLst>
                <a:ext uri="{FF2B5EF4-FFF2-40B4-BE49-F238E27FC236}">
                  <a16:creationId xmlns:a16="http://schemas.microsoft.com/office/drawing/2014/main" xmlns="" id="{3F4B131C-F4BA-4B7F-ACCC-BE3C641E05EB}"/>
                </a:ext>
              </a:extLst>
            </p:cNvPr>
            <p:cNvSpPr>
              <a:spLocks noChangeArrowheads="1"/>
            </p:cNvSpPr>
            <p:nvPr/>
          </p:nvSpPr>
          <p:spPr bwMode="auto">
            <a:xfrm>
              <a:off x="583"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5" name="Rectangle 36">
              <a:extLst>
                <a:ext uri="{FF2B5EF4-FFF2-40B4-BE49-F238E27FC236}">
                  <a16:creationId xmlns:a16="http://schemas.microsoft.com/office/drawing/2014/main" xmlns="" id="{218CBAD9-06A9-4108-ACB7-D3D92D5703EF}"/>
                </a:ext>
              </a:extLst>
            </p:cNvPr>
            <p:cNvSpPr>
              <a:spLocks noChangeArrowheads="1"/>
            </p:cNvSpPr>
            <p:nvPr/>
          </p:nvSpPr>
          <p:spPr bwMode="auto">
            <a:xfrm>
              <a:off x="1535"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36" name="Rectangle 37">
              <a:extLst>
                <a:ext uri="{FF2B5EF4-FFF2-40B4-BE49-F238E27FC236}">
                  <a16:creationId xmlns:a16="http://schemas.microsoft.com/office/drawing/2014/main" xmlns="" id="{A9EFDBA5-1E73-47E5-ADFF-994D351771B0}"/>
                </a:ext>
              </a:extLst>
            </p:cNvPr>
            <p:cNvSpPr>
              <a:spLocks noChangeArrowheads="1"/>
            </p:cNvSpPr>
            <p:nvPr/>
          </p:nvSpPr>
          <p:spPr bwMode="auto">
            <a:xfrm>
              <a:off x="1573" y="3714"/>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7" name="Rectangle 38">
              <a:extLst>
                <a:ext uri="{FF2B5EF4-FFF2-40B4-BE49-F238E27FC236}">
                  <a16:creationId xmlns:a16="http://schemas.microsoft.com/office/drawing/2014/main" xmlns="" id="{7A16B96D-7716-4EBA-B558-2A45B16493C0}"/>
                </a:ext>
              </a:extLst>
            </p:cNvPr>
            <p:cNvSpPr>
              <a:spLocks noChangeArrowheads="1"/>
            </p:cNvSpPr>
            <p:nvPr/>
          </p:nvSpPr>
          <p:spPr bwMode="auto">
            <a:xfrm>
              <a:off x="1969"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38" name="Rectangle 39">
              <a:extLst>
                <a:ext uri="{FF2B5EF4-FFF2-40B4-BE49-F238E27FC236}">
                  <a16:creationId xmlns:a16="http://schemas.microsoft.com/office/drawing/2014/main" xmlns="" id="{78E028A9-FA00-49EC-83D2-06CD0EFD15BA}"/>
                </a:ext>
              </a:extLst>
            </p:cNvPr>
            <p:cNvSpPr>
              <a:spLocks noChangeArrowheads="1"/>
            </p:cNvSpPr>
            <p:nvPr/>
          </p:nvSpPr>
          <p:spPr bwMode="auto">
            <a:xfrm>
              <a:off x="2006"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39" name="Rectangle 40">
              <a:extLst>
                <a:ext uri="{FF2B5EF4-FFF2-40B4-BE49-F238E27FC236}">
                  <a16:creationId xmlns:a16="http://schemas.microsoft.com/office/drawing/2014/main" xmlns="" id="{30289128-A7B7-445A-BF10-9149BBB0F128}"/>
                </a:ext>
              </a:extLst>
            </p:cNvPr>
            <p:cNvSpPr>
              <a:spLocks noChangeArrowheads="1"/>
            </p:cNvSpPr>
            <p:nvPr/>
          </p:nvSpPr>
          <p:spPr bwMode="auto">
            <a:xfrm>
              <a:off x="2257"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0" name="Rectangle 41">
              <a:extLst>
                <a:ext uri="{FF2B5EF4-FFF2-40B4-BE49-F238E27FC236}">
                  <a16:creationId xmlns:a16="http://schemas.microsoft.com/office/drawing/2014/main" xmlns="" id="{7FE55B6E-8F33-444A-8476-84989D4F1163}"/>
                </a:ext>
              </a:extLst>
            </p:cNvPr>
            <p:cNvSpPr>
              <a:spLocks noChangeArrowheads="1"/>
            </p:cNvSpPr>
            <p:nvPr/>
          </p:nvSpPr>
          <p:spPr bwMode="auto">
            <a:xfrm>
              <a:off x="2376"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41" name="Rectangle 42">
              <a:extLst>
                <a:ext uri="{FF2B5EF4-FFF2-40B4-BE49-F238E27FC236}">
                  <a16:creationId xmlns:a16="http://schemas.microsoft.com/office/drawing/2014/main" xmlns="" id="{F4D63A00-B6B6-4806-ACC3-D93685DD3D0C}"/>
                </a:ext>
              </a:extLst>
            </p:cNvPr>
            <p:cNvSpPr>
              <a:spLocks noChangeArrowheads="1"/>
            </p:cNvSpPr>
            <p:nvPr/>
          </p:nvSpPr>
          <p:spPr bwMode="auto">
            <a:xfrm>
              <a:off x="2412"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2" name="Rectangle 43">
              <a:extLst>
                <a:ext uri="{FF2B5EF4-FFF2-40B4-BE49-F238E27FC236}">
                  <a16:creationId xmlns:a16="http://schemas.microsoft.com/office/drawing/2014/main" xmlns="" id="{2FF1CD3C-842A-402A-AE80-AFC90FAB545D}"/>
                </a:ext>
              </a:extLst>
            </p:cNvPr>
            <p:cNvSpPr>
              <a:spLocks noChangeArrowheads="1"/>
            </p:cNvSpPr>
            <p:nvPr/>
          </p:nvSpPr>
          <p:spPr bwMode="auto">
            <a:xfrm>
              <a:off x="2854"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43" name="Rectangle 44">
              <a:extLst>
                <a:ext uri="{FF2B5EF4-FFF2-40B4-BE49-F238E27FC236}">
                  <a16:creationId xmlns:a16="http://schemas.microsoft.com/office/drawing/2014/main" xmlns="" id="{3ECB4A6D-C590-4AF0-9263-021000C13E04}"/>
                </a:ext>
              </a:extLst>
            </p:cNvPr>
            <p:cNvSpPr>
              <a:spLocks noChangeArrowheads="1"/>
            </p:cNvSpPr>
            <p:nvPr/>
          </p:nvSpPr>
          <p:spPr bwMode="auto">
            <a:xfrm>
              <a:off x="2890"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4" name="Rectangle 45">
              <a:extLst>
                <a:ext uri="{FF2B5EF4-FFF2-40B4-BE49-F238E27FC236}">
                  <a16:creationId xmlns:a16="http://schemas.microsoft.com/office/drawing/2014/main" xmlns="" id="{4732C1F0-003F-4E54-A3A6-CC8A541A41A8}"/>
                </a:ext>
              </a:extLst>
            </p:cNvPr>
            <p:cNvSpPr>
              <a:spLocks noChangeArrowheads="1"/>
            </p:cNvSpPr>
            <p:nvPr/>
          </p:nvSpPr>
          <p:spPr bwMode="auto">
            <a:xfrm>
              <a:off x="3478"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5" name="Rectangle 46">
              <a:extLst>
                <a:ext uri="{FF2B5EF4-FFF2-40B4-BE49-F238E27FC236}">
                  <a16:creationId xmlns:a16="http://schemas.microsoft.com/office/drawing/2014/main" xmlns="" id="{281F6E6A-CD0E-4EAF-979E-817C3AFB94A5}"/>
                </a:ext>
              </a:extLst>
            </p:cNvPr>
            <p:cNvSpPr>
              <a:spLocks noChangeArrowheads="1"/>
            </p:cNvSpPr>
            <p:nvPr/>
          </p:nvSpPr>
          <p:spPr bwMode="auto">
            <a:xfrm>
              <a:off x="4580"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6" name="Rectangle 47">
              <a:extLst>
                <a:ext uri="{FF2B5EF4-FFF2-40B4-BE49-F238E27FC236}">
                  <a16:creationId xmlns:a16="http://schemas.microsoft.com/office/drawing/2014/main" xmlns="" id="{E5F6632B-4195-44D8-90C4-E3D839CF4D05}"/>
                </a:ext>
              </a:extLst>
            </p:cNvPr>
            <p:cNvSpPr>
              <a:spLocks noChangeArrowheads="1"/>
            </p:cNvSpPr>
            <p:nvPr/>
          </p:nvSpPr>
          <p:spPr bwMode="auto">
            <a:xfrm>
              <a:off x="5093" y="371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47" name="Rectangle 48">
              <a:extLst>
                <a:ext uri="{FF2B5EF4-FFF2-40B4-BE49-F238E27FC236}">
                  <a16:creationId xmlns:a16="http://schemas.microsoft.com/office/drawing/2014/main" xmlns="" id="{E339529B-3813-42B9-9038-17D364216162}"/>
                </a:ext>
              </a:extLst>
            </p:cNvPr>
            <p:cNvSpPr>
              <a:spLocks noChangeArrowheads="1"/>
            </p:cNvSpPr>
            <p:nvPr/>
          </p:nvSpPr>
          <p:spPr bwMode="auto">
            <a:xfrm>
              <a:off x="5570" y="371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48" name="Rectangle 49">
              <a:extLst>
                <a:ext uri="{FF2B5EF4-FFF2-40B4-BE49-F238E27FC236}">
                  <a16:creationId xmlns:a16="http://schemas.microsoft.com/office/drawing/2014/main" xmlns="" id="{BE759E35-03D8-451C-A8E1-78E0485EA37D}"/>
                </a:ext>
              </a:extLst>
            </p:cNvPr>
            <p:cNvSpPr>
              <a:spLocks noChangeArrowheads="1"/>
            </p:cNvSpPr>
            <p:nvPr/>
          </p:nvSpPr>
          <p:spPr bwMode="auto">
            <a:xfrm>
              <a:off x="295"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0" name="Rectangle 51">
              <a:extLst>
                <a:ext uri="{FF2B5EF4-FFF2-40B4-BE49-F238E27FC236}">
                  <a16:creationId xmlns:a16="http://schemas.microsoft.com/office/drawing/2014/main" xmlns="" id="{1AAA6D50-A77F-42FB-B292-27AA2D716F42}"/>
                </a:ext>
              </a:extLst>
            </p:cNvPr>
            <p:cNvSpPr>
              <a:spLocks noChangeArrowheads="1"/>
            </p:cNvSpPr>
            <p:nvPr/>
          </p:nvSpPr>
          <p:spPr bwMode="auto">
            <a:xfrm>
              <a:off x="378"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1" name="Rectangle 52">
              <a:extLst>
                <a:ext uri="{FF2B5EF4-FFF2-40B4-BE49-F238E27FC236}">
                  <a16:creationId xmlns:a16="http://schemas.microsoft.com/office/drawing/2014/main" xmlns="" id="{CB9C418C-6261-430B-802E-B47DF5F28ED7}"/>
                </a:ext>
              </a:extLst>
            </p:cNvPr>
            <p:cNvSpPr>
              <a:spLocks noChangeArrowheads="1"/>
            </p:cNvSpPr>
            <p:nvPr/>
          </p:nvSpPr>
          <p:spPr bwMode="auto">
            <a:xfrm>
              <a:off x="786" y="386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53" name="Rectangle 54">
              <a:extLst>
                <a:ext uri="{FF2B5EF4-FFF2-40B4-BE49-F238E27FC236}">
                  <a16:creationId xmlns:a16="http://schemas.microsoft.com/office/drawing/2014/main" xmlns="" id="{91F3ABEE-A95E-4E82-AC50-ED900DDB7629}"/>
                </a:ext>
              </a:extLst>
            </p:cNvPr>
            <p:cNvSpPr>
              <a:spLocks noChangeArrowheads="1"/>
            </p:cNvSpPr>
            <p:nvPr/>
          </p:nvSpPr>
          <p:spPr bwMode="auto">
            <a:xfrm>
              <a:off x="1444"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4" name="Rectangle 55">
              <a:extLst>
                <a:ext uri="{FF2B5EF4-FFF2-40B4-BE49-F238E27FC236}">
                  <a16:creationId xmlns:a16="http://schemas.microsoft.com/office/drawing/2014/main" xmlns="" id="{312FA221-B9E0-4598-B8CF-D8518A1039CE}"/>
                </a:ext>
              </a:extLst>
            </p:cNvPr>
            <p:cNvSpPr>
              <a:spLocks noChangeArrowheads="1"/>
            </p:cNvSpPr>
            <p:nvPr/>
          </p:nvSpPr>
          <p:spPr bwMode="auto">
            <a:xfrm>
              <a:off x="1485"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5" name="Rectangle 56">
              <a:extLst>
                <a:ext uri="{FF2B5EF4-FFF2-40B4-BE49-F238E27FC236}">
                  <a16:creationId xmlns:a16="http://schemas.microsoft.com/office/drawing/2014/main" xmlns="" id="{CA60EF7F-C4D3-4790-A1CE-5FF71BBEEAF6}"/>
                </a:ext>
              </a:extLst>
            </p:cNvPr>
            <p:cNvSpPr>
              <a:spLocks noChangeArrowheads="1"/>
            </p:cNvSpPr>
            <p:nvPr/>
          </p:nvSpPr>
          <p:spPr bwMode="auto">
            <a:xfrm>
              <a:off x="1893"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6" name="Rectangle 57">
              <a:extLst>
                <a:ext uri="{FF2B5EF4-FFF2-40B4-BE49-F238E27FC236}">
                  <a16:creationId xmlns:a16="http://schemas.microsoft.com/office/drawing/2014/main" xmlns="" id="{84032B40-2A4D-4DF6-BF3D-BB2872A87135}"/>
                </a:ext>
              </a:extLst>
            </p:cNvPr>
            <p:cNvSpPr>
              <a:spLocks noChangeArrowheads="1"/>
            </p:cNvSpPr>
            <p:nvPr/>
          </p:nvSpPr>
          <p:spPr bwMode="auto">
            <a:xfrm>
              <a:off x="1934"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7" name="Rectangle 58">
              <a:extLst>
                <a:ext uri="{FF2B5EF4-FFF2-40B4-BE49-F238E27FC236}">
                  <a16:creationId xmlns:a16="http://schemas.microsoft.com/office/drawing/2014/main" xmlns="" id="{C6F5C317-7D60-455B-8DCA-96CC0E5A2AF6}"/>
                </a:ext>
              </a:extLst>
            </p:cNvPr>
            <p:cNvSpPr>
              <a:spLocks noChangeArrowheads="1"/>
            </p:cNvSpPr>
            <p:nvPr/>
          </p:nvSpPr>
          <p:spPr bwMode="auto">
            <a:xfrm>
              <a:off x="3552" y="386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58" name="Rectangle 59">
              <a:extLst>
                <a:ext uri="{FF2B5EF4-FFF2-40B4-BE49-F238E27FC236}">
                  <a16:creationId xmlns:a16="http://schemas.microsoft.com/office/drawing/2014/main" xmlns="" id="{5588AD68-4014-41EB-AAC6-0C4E95B27526}"/>
                </a:ext>
              </a:extLst>
            </p:cNvPr>
            <p:cNvSpPr>
              <a:spLocks noChangeArrowheads="1"/>
            </p:cNvSpPr>
            <p:nvPr/>
          </p:nvSpPr>
          <p:spPr bwMode="auto">
            <a:xfrm>
              <a:off x="3596" y="3864"/>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59" name="Rectangle 60">
              <a:extLst>
                <a:ext uri="{FF2B5EF4-FFF2-40B4-BE49-F238E27FC236}">
                  <a16:creationId xmlns:a16="http://schemas.microsoft.com/office/drawing/2014/main" xmlns="" id="{696A3B46-EFCD-4E60-B2AE-675F6262737F}"/>
                </a:ext>
              </a:extLst>
            </p:cNvPr>
            <p:cNvSpPr>
              <a:spLocks noChangeArrowheads="1"/>
            </p:cNvSpPr>
            <p:nvPr/>
          </p:nvSpPr>
          <p:spPr bwMode="auto">
            <a:xfrm>
              <a:off x="4129"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0" name="Rectangle 61">
              <a:extLst>
                <a:ext uri="{FF2B5EF4-FFF2-40B4-BE49-F238E27FC236}">
                  <a16:creationId xmlns:a16="http://schemas.microsoft.com/office/drawing/2014/main" xmlns="" id="{8B3B8739-EC9A-434D-9DA8-2E4A84D41CB9}"/>
                </a:ext>
              </a:extLst>
            </p:cNvPr>
            <p:cNvSpPr>
              <a:spLocks noChangeArrowheads="1"/>
            </p:cNvSpPr>
            <p:nvPr/>
          </p:nvSpPr>
          <p:spPr bwMode="auto">
            <a:xfrm>
              <a:off x="4656"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1" name="Rectangle 62">
              <a:extLst>
                <a:ext uri="{FF2B5EF4-FFF2-40B4-BE49-F238E27FC236}">
                  <a16:creationId xmlns:a16="http://schemas.microsoft.com/office/drawing/2014/main" xmlns="" id="{0CCF611D-0394-4835-81B1-7EACE3687DE5}"/>
                </a:ext>
              </a:extLst>
            </p:cNvPr>
            <p:cNvSpPr>
              <a:spLocks noChangeArrowheads="1"/>
            </p:cNvSpPr>
            <p:nvPr/>
          </p:nvSpPr>
          <p:spPr bwMode="auto">
            <a:xfrm>
              <a:off x="5285" y="3864"/>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62" name="Rectangle 63">
              <a:extLst>
                <a:ext uri="{FF2B5EF4-FFF2-40B4-BE49-F238E27FC236}">
                  <a16:creationId xmlns:a16="http://schemas.microsoft.com/office/drawing/2014/main" xmlns="" id="{5C5D98DD-C5DC-4E5D-9B72-A655442D2E30}"/>
                </a:ext>
              </a:extLst>
            </p:cNvPr>
            <p:cNvSpPr>
              <a:spLocks noChangeArrowheads="1"/>
            </p:cNvSpPr>
            <p:nvPr/>
          </p:nvSpPr>
          <p:spPr bwMode="auto">
            <a:xfrm>
              <a:off x="5329" y="386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63" name="Rectangle 64">
              <a:extLst>
                <a:ext uri="{FF2B5EF4-FFF2-40B4-BE49-F238E27FC236}">
                  <a16:creationId xmlns:a16="http://schemas.microsoft.com/office/drawing/2014/main" xmlns="" id="{CE8E7F74-B3EC-489B-8D0D-ECBE52EE7E15}"/>
                </a:ext>
              </a:extLst>
            </p:cNvPr>
            <p:cNvSpPr>
              <a:spLocks noChangeArrowheads="1"/>
            </p:cNvSpPr>
            <p:nvPr/>
          </p:nvSpPr>
          <p:spPr bwMode="auto">
            <a:xfrm>
              <a:off x="5372" y="3864"/>
              <a:ext cx="33" cy="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dirty="0">
                  <a:ln>
                    <a:noFill/>
                  </a:ln>
                  <a:solidFill>
                    <a:srgbClr val="000000"/>
                  </a:solidFill>
                  <a:effectLst/>
                  <a:latin typeface="Times New Roman" panose="02020603050405020304" pitchFamily="18"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24" name="Rectangle 65">
              <a:extLst>
                <a:ext uri="{FF2B5EF4-FFF2-40B4-BE49-F238E27FC236}">
                  <a16:creationId xmlns:a16="http://schemas.microsoft.com/office/drawing/2014/main" xmlns="" id="{AFE499B1-1CFE-4D44-8164-2159E6261043}"/>
                </a:ext>
              </a:extLst>
            </p:cNvPr>
            <p:cNvSpPr>
              <a:spLocks noChangeArrowheads="1"/>
            </p:cNvSpPr>
            <p:nvPr/>
          </p:nvSpPr>
          <p:spPr bwMode="auto">
            <a:xfrm>
              <a:off x="295"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25" name="Rectangle 66">
              <a:extLst>
                <a:ext uri="{FF2B5EF4-FFF2-40B4-BE49-F238E27FC236}">
                  <a16:creationId xmlns:a16="http://schemas.microsoft.com/office/drawing/2014/main" xmlns="" id="{CF2405C0-3FA5-4F36-BC81-3B2B8B41EADF}"/>
                </a:ext>
              </a:extLst>
            </p:cNvPr>
            <p:cNvSpPr>
              <a:spLocks noChangeArrowheads="1"/>
            </p:cNvSpPr>
            <p:nvPr/>
          </p:nvSpPr>
          <p:spPr bwMode="auto">
            <a:xfrm>
              <a:off x="574" y="4013"/>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26" name="Rectangle 67">
              <a:extLst>
                <a:ext uri="{FF2B5EF4-FFF2-40B4-BE49-F238E27FC236}">
                  <a16:creationId xmlns:a16="http://schemas.microsoft.com/office/drawing/2014/main" xmlns="" id="{3B7DD1D1-C7A9-4B58-B8A6-E6F71865CADD}"/>
                </a:ext>
              </a:extLst>
            </p:cNvPr>
            <p:cNvSpPr>
              <a:spLocks noChangeArrowheads="1"/>
            </p:cNvSpPr>
            <p:nvPr/>
          </p:nvSpPr>
          <p:spPr bwMode="auto">
            <a:xfrm>
              <a:off x="606"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28" name="Rectangle 68">
              <a:extLst>
                <a:ext uri="{FF2B5EF4-FFF2-40B4-BE49-F238E27FC236}">
                  <a16:creationId xmlns:a16="http://schemas.microsoft.com/office/drawing/2014/main" xmlns="" id="{9EEA703D-963D-47C7-A18C-19AB505D7DB6}"/>
                </a:ext>
              </a:extLst>
            </p:cNvPr>
            <p:cNvSpPr>
              <a:spLocks noChangeArrowheads="1"/>
            </p:cNvSpPr>
            <p:nvPr/>
          </p:nvSpPr>
          <p:spPr bwMode="auto">
            <a:xfrm>
              <a:off x="1647" y="4013"/>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29" name="Rectangle 69">
              <a:extLst>
                <a:ext uri="{FF2B5EF4-FFF2-40B4-BE49-F238E27FC236}">
                  <a16:creationId xmlns:a16="http://schemas.microsoft.com/office/drawing/2014/main" xmlns="" id="{EE5B6DDC-0707-446D-BC7A-24021B115E41}"/>
                </a:ext>
              </a:extLst>
            </p:cNvPr>
            <p:cNvSpPr>
              <a:spLocks noChangeArrowheads="1"/>
            </p:cNvSpPr>
            <p:nvPr/>
          </p:nvSpPr>
          <p:spPr bwMode="auto">
            <a:xfrm>
              <a:off x="1679"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0" name="Rectangle 70">
              <a:extLst>
                <a:ext uri="{FF2B5EF4-FFF2-40B4-BE49-F238E27FC236}">
                  <a16:creationId xmlns:a16="http://schemas.microsoft.com/office/drawing/2014/main" xmlns="" id="{0A3AD6C7-D98A-45FC-9B36-D5C23945D182}"/>
                </a:ext>
              </a:extLst>
            </p:cNvPr>
            <p:cNvSpPr>
              <a:spLocks noChangeArrowheads="1"/>
            </p:cNvSpPr>
            <p:nvPr/>
          </p:nvSpPr>
          <p:spPr bwMode="auto">
            <a:xfrm>
              <a:off x="1720" y="4013"/>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1" name="Rectangle 71">
              <a:extLst>
                <a:ext uri="{FF2B5EF4-FFF2-40B4-BE49-F238E27FC236}">
                  <a16:creationId xmlns:a16="http://schemas.microsoft.com/office/drawing/2014/main" xmlns="" id="{8A6B4A00-DED2-407D-8CE5-C2F24FF83EC4}"/>
                </a:ext>
              </a:extLst>
            </p:cNvPr>
            <p:cNvSpPr>
              <a:spLocks noChangeArrowheads="1"/>
            </p:cNvSpPr>
            <p:nvPr/>
          </p:nvSpPr>
          <p:spPr bwMode="auto">
            <a:xfrm>
              <a:off x="2254" y="4013"/>
              <a:ext cx="86" cy="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600" b="0" i="0" u="none" strike="noStrike" cap="none" normalizeH="0" baseline="0">
                  <a:ln>
                    <a:noFill/>
                  </a:ln>
                  <a:solidFill>
                    <a:srgbClr val="000000"/>
                  </a:solidFill>
                  <a:effectLst/>
                  <a:latin typeface="Times New Roman" panose="02020603050405020304" pitchFamily="18"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pic>
          <p:nvPicPr>
            <p:cNvPr id="1096" name="Picture 72">
              <a:extLst>
                <a:ext uri="{FF2B5EF4-FFF2-40B4-BE49-F238E27FC236}">
                  <a16:creationId xmlns:a16="http://schemas.microsoft.com/office/drawing/2014/main" xmlns="" id="{BAE2A86E-B8D9-4A8D-9C76-A502711BE22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1" y="588"/>
              <a:ext cx="3800" cy="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2" name="Rectangle 73">
              <a:extLst>
                <a:ext uri="{FF2B5EF4-FFF2-40B4-BE49-F238E27FC236}">
                  <a16:creationId xmlns:a16="http://schemas.microsoft.com/office/drawing/2014/main" xmlns="" id="{B8CFF9E1-6AE9-4277-B2F4-8F0E8C18A690}"/>
                </a:ext>
              </a:extLst>
            </p:cNvPr>
            <p:cNvSpPr>
              <a:spLocks noChangeArrowheads="1"/>
            </p:cNvSpPr>
            <p:nvPr/>
          </p:nvSpPr>
          <p:spPr bwMode="auto">
            <a:xfrm>
              <a:off x="981" y="1356"/>
              <a:ext cx="87" cy="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900" b="0"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33" name="Rectangle 74">
              <a:extLst>
                <a:ext uri="{FF2B5EF4-FFF2-40B4-BE49-F238E27FC236}">
                  <a16:creationId xmlns:a16="http://schemas.microsoft.com/office/drawing/2014/main" xmlns="" id="{5F05A739-647A-4C1B-9DE0-CEA84DB3CCAF}"/>
                </a:ext>
              </a:extLst>
            </p:cNvPr>
            <p:cNvSpPr>
              <a:spLocks noChangeArrowheads="1"/>
            </p:cNvSpPr>
            <p:nvPr/>
          </p:nvSpPr>
          <p:spPr bwMode="auto">
            <a:xfrm>
              <a:off x="1037" y="1337"/>
              <a:ext cx="527"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Międzychód</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4" name="Rectangle 75">
              <a:extLst>
                <a:ext uri="{FF2B5EF4-FFF2-40B4-BE49-F238E27FC236}">
                  <a16:creationId xmlns:a16="http://schemas.microsoft.com/office/drawing/2014/main" xmlns="" id="{00654334-FB29-44D3-827D-5E16FD09046B}"/>
                </a:ext>
              </a:extLst>
            </p:cNvPr>
            <p:cNvSpPr>
              <a:spLocks noChangeArrowheads="1"/>
            </p:cNvSpPr>
            <p:nvPr/>
          </p:nvSpPr>
          <p:spPr bwMode="auto">
            <a:xfrm>
              <a:off x="1518" y="1337"/>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35" name="Rectangle 76">
              <a:extLst>
                <a:ext uri="{FF2B5EF4-FFF2-40B4-BE49-F238E27FC236}">
                  <a16:creationId xmlns:a16="http://schemas.microsoft.com/office/drawing/2014/main" xmlns="" id="{72A3FFA1-F343-4CD4-BECD-2225728AA81E}"/>
                </a:ext>
              </a:extLst>
            </p:cNvPr>
            <p:cNvSpPr>
              <a:spLocks noChangeArrowheads="1"/>
            </p:cNvSpPr>
            <p:nvPr/>
          </p:nvSpPr>
          <p:spPr bwMode="auto">
            <a:xfrm>
              <a:off x="1037" y="1427"/>
              <a:ext cx="481"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36" name="Rectangle 77">
              <a:extLst>
                <a:ext uri="{FF2B5EF4-FFF2-40B4-BE49-F238E27FC236}">
                  <a16:creationId xmlns:a16="http://schemas.microsoft.com/office/drawing/2014/main" xmlns="" id="{AE2FA5F4-02F3-4182-99AE-AD27873D7CD0}"/>
                </a:ext>
              </a:extLst>
            </p:cNvPr>
            <p:cNvSpPr>
              <a:spLocks noChangeArrowheads="1"/>
            </p:cNvSpPr>
            <p:nvPr/>
          </p:nvSpPr>
          <p:spPr bwMode="auto">
            <a:xfrm>
              <a:off x="981" y="1437"/>
              <a:ext cx="160"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7" name="Rectangle 78">
              <a:extLst>
                <a:ext uri="{FF2B5EF4-FFF2-40B4-BE49-F238E27FC236}">
                  <a16:creationId xmlns:a16="http://schemas.microsoft.com/office/drawing/2014/main" xmlns="" id="{71982909-F122-432A-AEA5-73CC30F15F7F}"/>
                </a:ext>
              </a:extLst>
            </p:cNvPr>
            <p:cNvSpPr>
              <a:spLocks noChangeArrowheads="1"/>
            </p:cNvSpPr>
            <p:nvPr/>
          </p:nvSpPr>
          <p:spPr bwMode="auto">
            <a:xfrm>
              <a:off x="1099" y="1437"/>
              <a:ext cx="131"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lang="pl-PL" altLang="pl-PL" sz="1100" b="1" dirty="0">
                  <a:solidFill>
                    <a:srgbClr val="002060"/>
                  </a:solidFill>
                  <a:latin typeface="Book Antiqua" panose="02040602050305030304" pitchFamily="18" charset="0"/>
                </a:rPr>
                <a:t>317</a:t>
              </a:r>
              <a:endParaRPr kumimoji="0" lang="pl-PL" altLang="pl-PL" sz="1800" b="0" i="0" u="none" strike="noStrike" cap="none" normalizeH="0" baseline="0" dirty="0">
                <a:ln>
                  <a:noFill/>
                </a:ln>
                <a:solidFill>
                  <a:srgbClr val="002060"/>
                </a:solidFill>
                <a:effectLst/>
                <a:latin typeface="Arial" panose="020B0604020202020204" pitchFamily="34" charset="0"/>
              </a:endParaRPr>
            </a:p>
          </p:txBody>
        </p:sp>
        <p:sp>
          <p:nvSpPr>
            <p:cNvPr id="1038" name="Rectangle 79">
              <a:extLst>
                <a:ext uri="{FF2B5EF4-FFF2-40B4-BE49-F238E27FC236}">
                  <a16:creationId xmlns:a16="http://schemas.microsoft.com/office/drawing/2014/main" xmlns="" id="{87D687DC-6D58-40F0-AFA9-F0C4B812FFDB}"/>
                </a:ext>
              </a:extLst>
            </p:cNvPr>
            <p:cNvSpPr>
              <a:spLocks noChangeArrowheads="1"/>
            </p:cNvSpPr>
            <p:nvPr/>
          </p:nvSpPr>
          <p:spPr bwMode="auto">
            <a:xfrm>
              <a:off x="1145" y="1437"/>
              <a:ext cx="0"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39" name="Rectangle 80">
              <a:extLst>
                <a:ext uri="{FF2B5EF4-FFF2-40B4-BE49-F238E27FC236}">
                  <a16:creationId xmlns:a16="http://schemas.microsoft.com/office/drawing/2014/main" xmlns="" id="{8A743318-20A0-48F1-B6EE-FF4C3EF322B0}"/>
                </a:ext>
              </a:extLst>
            </p:cNvPr>
            <p:cNvSpPr>
              <a:spLocks noChangeArrowheads="1"/>
            </p:cNvSpPr>
            <p:nvPr/>
          </p:nvSpPr>
          <p:spPr bwMode="auto">
            <a:xfrm>
              <a:off x="1237" y="1437"/>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0" name="Rectangle 81">
              <a:extLst>
                <a:ext uri="{FF2B5EF4-FFF2-40B4-BE49-F238E27FC236}">
                  <a16:creationId xmlns:a16="http://schemas.microsoft.com/office/drawing/2014/main" xmlns="" id="{CB8B16C0-54EE-4B94-A34E-F7FF2C0570F9}"/>
                </a:ext>
              </a:extLst>
            </p:cNvPr>
            <p:cNvSpPr>
              <a:spLocks noChangeArrowheads="1"/>
            </p:cNvSpPr>
            <p:nvPr/>
          </p:nvSpPr>
          <p:spPr bwMode="auto">
            <a:xfrm>
              <a:off x="1261" y="1437"/>
              <a:ext cx="190"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chemeClr val="tx1"/>
                  </a:solidFill>
                  <a:effectLst/>
                  <a:latin typeface="Book Antiqua" panose="02040602050305030304" pitchFamily="18" charset="0"/>
                </a:rPr>
                <a:t>osób</a:t>
              </a:r>
            </a:p>
          </p:txBody>
        </p:sp>
        <p:sp>
          <p:nvSpPr>
            <p:cNvPr id="1041" name="Rectangle 82">
              <a:extLst>
                <a:ext uri="{FF2B5EF4-FFF2-40B4-BE49-F238E27FC236}">
                  <a16:creationId xmlns:a16="http://schemas.microsoft.com/office/drawing/2014/main" xmlns="" id="{7AF4EDA2-B2E3-4994-AD7B-34EDC6DAA68A}"/>
                </a:ext>
              </a:extLst>
            </p:cNvPr>
            <p:cNvSpPr>
              <a:spLocks noChangeArrowheads="1"/>
            </p:cNvSpPr>
            <p:nvPr/>
          </p:nvSpPr>
          <p:spPr bwMode="auto">
            <a:xfrm>
              <a:off x="1508" y="1437"/>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42" name="Rectangle 83">
              <a:extLst>
                <a:ext uri="{FF2B5EF4-FFF2-40B4-BE49-F238E27FC236}">
                  <a16:creationId xmlns:a16="http://schemas.microsoft.com/office/drawing/2014/main" xmlns="" id="{FA7510B2-5337-4A2E-967B-2877B0D2D1F0}"/>
                </a:ext>
              </a:extLst>
            </p:cNvPr>
            <p:cNvSpPr>
              <a:spLocks noChangeArrowheads="1"/>
            </p:cNvSpPr>
            <p:nvPr/>
          </p:nvSpPr>
          <p:spPr bwMode="auto">
            <a:xfrm>
              <a:off x="981" y="1538"/>
              <a:ext cx="196"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3" name="Rectangle 84">
              <a:extLst>
                <a:ext uri="{FF2B5EF4-FFF2-40B4-BE49-F238E27FC236}">
                  <a16:creationId xmlns:a16="http://schemas.microsoft.com/office/drawing/2014/main" xmlns="" id="{299F23C1-BC17-452E-9DB9-ED8164273A40}"/>
                </a:ext>
              </a:extLst>
            </p:cNvPr>
            <p:cNvSpPr>
              <a:spLocks noChangeArrowheads="1"/>
            </p:cNvSpPr>
            <p:nvPr/>
          </p:nvSpPr>
          <p:spPr bwMode="auto">
            <a:xfrm>
              <a:off x="1192" y="1538"/>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4" name="Rectangle 85">
              <a:extLst>
                <a:ext uri="{FF2B5EF4-FFF2-40B4-BE49-F238E27FC236}">
                  <a16:creationId xmlns:a16="http://schemas.microsoft.com/office/drawing/2014/main" xmlns="" id="{28234296-99CA-4E3A-8CE9-30EBB11C6264}"/>
                </a:ext>
              </a:extLst>
            </p:cNvPr>
            <p:cNvSpPr>
              <a:spLocks noChangeArrowheads="1"/>
            </p:cNvSpPr>
            <p:nvPr/>
          </p:nvSpPr>
          <p:spPr bwMode="auto">
            <a:xfrm>
              <a:off x="1362" y="1538"/>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5" name="Rectangle 86">
              <a:extLst>
                <a:ext uri="{FF2B5EF4-FFF2-40B4-BE49-F238E27FC236}">
                  <a16:creationId xmlns:a16="http://schemas.microsoft.com/office/drawing/2014/main" xmlns="" id="{68E548EB-098C-45D2-BD7F-A5FD9333C751}"/>
                </a:ext>
              </a:extLst>
            </p:cNvPr>
            <p:cNvSpPr>
              <a:spLocks noChangeArrowheads="1"/>
            </p:cNvSpPr>
            <p:nvPr/>
          </p:nvSpPr>
          <p:spPr bwMode="auto">
            <a:xfrm>
              <a:off x="1388" y="1538"/>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46" name="Rectangle 87">
              <a:extLst>
                <a:ext uri="{FF2B5EF4-FFF2-40B4-BE49-F238E27FC236}">
                  <a16:creationId xmlns:a16="http://schemas.microsoft.com/office/drawing/2014/main" xmlns="" id="{08737CA4-496A-4FF8-9934-3011C0BE5E85}"/>
                </a:ext>
              </a:extLst>
            </p:cNvPr>
            <p:cNvSpPr>
              <a:spLocks noChangeArrowheads="1"/>
            </p:cNvSpPr>
            <p:nvPr/>
          </p:nvSpPr>
          <p:spPr bwMode="auto">
            <a:xfrm>
              <a:off x="2124" y="839"/>
              <a:ext cx="41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Sieraków</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47" name="Rectangle 88">
              <a:extLst>
                <a:ext uri="{FF2B5EF4-FFF2-40B4-BE49-F238E27FC236}">
                  <a16:creationId xmlns:a16="http://schemas.microsoft.com/office/drawing/2014/main" xmlns="" id="{707B4CBA-208C-465E-8F89-9B381CE67A33}"/>
                </a:ext>
              </a:extLst>
            </p:cNvPr>
            <p:cNvSpPr>
              <a:spLocks noChangeArrowheads="1"/>
            </p:cNvSpPr>
            <p:nvPr/>
          </p:nvSpPr>
          <p:spPr bwMode="auto">
            <a:xfrm>
              <a:off x="2493" y="8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48" name="Rectangle 89">
              <a:extLst>
                <a:ext uri="{FF2B5EF4-FFF2-40B4-BE49-F238E27FC236}">
                  <a16:creationId xmlns:a16="http://schemas.microsoft.com/office/drawing/2014/main" xmlns="" id="{39F20F9A-0002-413E-9AFD-174E537A38C7}"/>
                </a:ext>
              </a:extLst>
            </p:cNvPr>
            <p:cNvSpPr>
              <a:spLocks noChangeArrowheads="1"/>
            </p:cNvSpPr>
            <p:nvPr/>
          </p:nvSpPr>
          <p:spPr bwMode="auto">
            <a:xfrm>
              <a:off x="2124" y="929"/>
              <a:ext cx="369"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49" name="Rectangle 90">
              <a:extLst>
                <a:ext uri="{FF2B5EF4-FFF2-40B4-BE49-F238E27FC236}">
                  <a16:creationId xmlns:a16="http://schemas.microsoft.com/office/drawing/2014/main" xmlns="" id="{D92109A6-01F4-4BF4-A468-5DC7E88952B9}"/>
                </a:ext>
              </a:extLst>
            </p:cNvPr>
            <p:cNvSpPr>
              <a:spLocks noChangeArrowheads="1"/>
            </p:cNvSpPr>
            <p:nvPr/>
          </p:nvSpPr>
          <p:spPr bwMode="auto">
            <a:xfrm>
              <a:off x="2114" y="9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50" name="Rectangle 91">
              <a:extLst>
                <a:ext uri="{FF2B5EF4-FFF2-40B4-BE49-F238E27FC236}">
                  <a16:creationId xmlns:a16="http://schemas.microsoft.com/office/drawing/2014/main" xmlns="" id="{5E212009-102C-48B7-B73B-E249A533ECB8}"/>
                </a:ext>
              </a:extLst>
            </p:cNvPr>
            <p:cNvSpPr>
              <a:spLocks noChangeArrowheads="1"/>
            </p:cNvSpPr>
            <p:nvPr/>
          </p:nvSpPr>
          <p:spPr bwMode="auto">
            <a:xfrm>
              <a:off x="2138" y="939"/>
              <a:ext cx="131"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2060"/>
                  </a:solidFill>
                  <a:effectLst/>
                  <a:latin typeface="Book Antiqua" panose="02040602050305030304" pitchFamily="18" charset="0"/>
                </a:rPr>
                <a:t>135</a:t>
              </a:r>
              <a:endParaRPr kumimoji="0" lang="pl-PL" altLang="pl-PL" sz="1100" b="1" i="0" u="none" strike="noStrike" cap="none" normalizeH="0" baseline="0" dirty="0">
                <a:ln>
                  <a:noFill/>
                </a:ln>
                <a:solidFill>
                  <a:srgbClr val="FF0000"/>
                </a:solidFill>
                <a:effectLst/>
                <a:latin typeface="Book Antiqua" panose="02040602050305030304" pitchFamily="18" charset="0"/>
              </a:endParaRPr>
            </a:p>
          </p:txBody>
        </p:sp>
        <p:sp>
          <p:nvSpPr>
            <p:cNvPr id="1051" name="Rectangle 92">
              <a:extLst>
                <a:ext uri="{FF2B5EF4-FFF2-40B4-BE49-F238E27FC236}">
                  <a16:creationId xmlns:a16="http://schemas.microsoft.com/office/drawing/2014/main" xmlns="" id="{734AB5AC-DE63-4A4E-B542-8442B684ED06}"/>
                </a:ext>
              </a:extLst>
            </p:cNvPr>
            <p:cNvSpPr>
              <a:spLocks noChangeArrowheads="1"/>
            </p:cNvSpPr>
            <p:nvPr/>
          </p:nvSpPr>
          <p:spPr bwMode="auto">
            <a:xfrm>
              <a:off x="2278" y="9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2" name="Rectangle 93">
              <a:extLst>
                <a:ext uri="{FF2B5EF4-FFF2-40B4-BE49-F238E27FC236}">
                  <a16:creationId xmlns:a16="http://schemas.microsoft.com/office/drawing/2014/main" xmlns="" id="{1EE20A36-F204-4A3A-872D-C49544FA9D90}"/>
                </a:ext>
              </a:extLst>
            </p:cNvPr>
            <p:cNvSpPr>
              <a:spLocks noChangeArrowheads="1"/>
            </p:cNvSpPr>
            <p:nvPr/>
          </p:nvSpPr>
          <p:spPr bwMode="auto">
            <a:xfrm>
              <a:off x="2301" y="939"/>
              <a:ext cx="243"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3" name="Rectangle 94">
              <a:extLst>
                <a:ext uri="{FF2B5EF4-FFF2-40B4-BE49-F238E27FC236}">
                  <a16:creationId xmlns:a16="http://schemas.microsoft.com/office/drawing/2014/main" xmlns="" id="{889FBC25-9F3A-40DE-842E-3A26E61776FC}"/>
                </a:ext>
              </a:extLst>
            </p:cNvPr>
            <p:cNvSpPr>
              <a:spLocks noChangeArrowheads="1"/>
            </p:cNvSpPr>
            <p:nvPr/>
          </p:nvSpPr>
          <p:spPr bwMode="auto">
            <a:xfrm>
              <a:off x="2501" y="9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54" name="Rectangle 95">
              <a:extLst>
                <a:ext uri="{FF2B5EF4-FFF2-40B4-BE49-F238E27FC236}">
                  <a16:creationId xmlns:a16="http://schemas.microsoft.com/office/drawing/2014/main" xmlns="" id="{F32B8BFE-A51D-4C42-849D-9B968D3C7FAB}"/>
                </a:ext>
              </a:extLst>
            </p:cNvPr>
            <p:cNvSpPr>
              <a:spLocks noChangeArrowheads="1"/>
            </p:cNvSpPr>
            <p:nvPr/>
          </p:nvSpPr>
          <p:spPr bwMode="auto">
            <a:xfrm>
              <a:off x="2220"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5" name="Rectangle 96">
              <a:extLst>
                <a:ext uri="{FF2B5EF4-FFF2-40B4-BE49-F238E27FC236}">
                  <a16:creationId xmlns:a16="http://schemas.microsoft.com/office/drawing/2014/main" xmlns="" id="{77D6174D-DA60-4E73-A024-DFA5EF3F4CC2}"/>
                </a:ext>
              </a:extLst>
            </p:cNvPr>
            <p:cNvSpPr>
              <a:spLocks noChangeArrowheads="1"/>
            </p:cNvSpPr>
            <p:nvPr/>
          </p:nvSpPr>
          <p:spPr bwMode="auto">
            <a:xfrm>
              <a:off x="2247"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6" name="Rectangle 97">
              <a:extLst>
                <a:ext uri="{FF2B5EF4-FFF2-40B4-BE49-F238E27FC236}">
                  <a16:creationId xmlns:a16="http://schemas.microsoft.com/office/drawing/2014/main" xmlns="" id="{0524EDFB-4DBF-42EC-809C-1F55904EF0E4}"/>
                </a:ext>
              </a:extLst>
            </p:cNvPr>
            <p:cNvSpPr>
              <a:spLocks noChangeArrowheads="1"/>
            </p:cNvSpPr>
            <p:nvPr/>
          </p:nvSpPr>
          <p:spPr bwMode="auto">
            <a:xfrm>
              <a:off x="2275"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7" name="Rectangle 98">
              <a:extLst>
                <a:ext uri="{FF2B5EF4-FFF2-40B4-BE49-F238E27FC236}">
                  <a16:creationId xmlns:a16="http://schemas.microsoft.com/office/drawing/2014/main" xmlns="" id="{96C4331F-7811-4EDE-918A-9B0A71E1445A}"/>
                </a:ext>
              </a:extLst>
            </p:cNvPr>
            <p:cNvSpPr>
              <a:spLocks noChangeArrowheads="1"/>
            </p:cNvSpPr>
            <p:nvPr/>
          </p:nvSpPr>
          <p:spPr bwMode="auto">
            <a:xfrm>
              <a:off x="2368" y="103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58" name="Rectangle 99">
              <a:extLst>
                <a:ext uri="{FF2B5EF4-FFF2-40B4-BE49-F238E27FC236}">
                  <a16:creationId xmlns:a16="http://schemas.microsoft.com/office/drawing/2014/main" xmlns="" id="{792F4C52-2DD9-400D-8FCC-49BD27319703}"/>
                </a:ext>
              </a:extLst>
            </p:cNvPr>
            <p:cNvSpPr>
              <a:spLocks noChangeArrowheads="1"/>
            </p:cNvSpPr>
            <p:nvPr/>
          </p:nvSpPr>
          <p:spPr bwMode="auto">
            <a:xfrm>
              <a:off x="2397" y="103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59" name="Rectangle 100">
              <a:extLst>
                <a:ext uri="{FF2B5EF4-FFF2-40B4-BE49-F238E27FC236}">
                  <a16:creationId xmlns:a16="http://schemas.microsoft.com/office/drawing/2014/main" xmlns="" id="{F051EF3B-1441-4E7F-B122-F23C69913915}"/>
                </a:ext>
              </a:extLst>
            </p:cNvPr>
            <p:cNvSpPr>
              <a:spLocks noChangeArrowheads="1"/>
            </p:cNvSpPr>
            <p:nvPr/>
          </p:nvSpPr>
          <p:spPr bwMode="auto">
            <a:xfrm>
              <a:off x="2393" y="2196"/>
              <a:ext cx="306"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Kwilcz</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0" name="Rectangle 101">
              <a:extLst>
                <a:ext uri="{FF2B5EF4-FFF2-40B4-BE49-F238E27FC236}">
                  <a16:creationId xmlns:a16="http://schemas.microsoft.com/office/drawing/2014/main" xmlns="" id="{42198CC8-091E-451C-8644-62C9370E8BE4}"/>
                </a:ext>
              </a:extLst>
            </p:cNvPr>
            <p:cNvSpPr>
              <a:spLocks noChangeArrowheads="1"/>
            </p:cNvSpPr>
            <p:nvPr/>
          </p:nvSpPr>
          <p:spPr bwMode="auto">
            <a:xfrm>
              <a:off x="2654" y="2196"/>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61" name="Rectangle 102">
              <a:extLst>
                <a:ext uri="{FF2B5EF4-FFF2-40B4-BE49-F238E27FC236}">
                  <a16:creationId xmlns:a16="http://schemas.microsoft.com/office/drawing/2014/main" xmlns="" id="{882FCD1D-52CA-4A93-B3C8-DE58BFCDC16B}"/>
                </a:ext>
              </a:extLst>
            </p:cNvPr>
            <p:cNvSpPr>
              <a:spLocks noChangeArrowheads="1"/>
            </p:cNvSpPr>
            <p:nvPr/>
          </p:nvSpPr>
          <p:spPr bwMode="auto">
            <a:xfrm>
              <a:off x="2393" y="2286"/>
              <a:ext cx="261"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62" name="Rectangle 103">
              <a:extLst>
                <a:ext uri="{FF2B5EF4-FFF2-40B4-BE49-F238E27FC236}">
                  <a16:creationId xmlns:a16="http://schemas.microsoft.com/office/drawing/2014/main" xmlns="" id="{DFF5C5C5-2E5B-4F36-9791-61A5DB2D5C66}"/>
                </a:ext>
              </a:extLst>
            </p:cNvPr>
            <p:cNvSpPr>
              <a:spLocks noChangeArrowheads="1"/>
            </p:cNvSpPr>
            <p:nvPr/>
          </p:nvSpPr>
          <p:spPr bwMode="auto">
            <a:xfrm>
              <a:off x="2342" y="2295"/>
              <a:ext cx="0"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3" name="Rectangle 104">
              <a:extLst>
                <a:ext uri="{FF2B5EF4-FFF2-40B4-BE49-F238E27FC236}">
                  <a16:creationId xmlns:a16="http://schemas.microsoft.com/office/drawing/2014/main" xmlns="" id="{67E88C4A-6649-4B4A-9D08-5674671068BB}"/>
                </a:ext>
              </a:extLst>
            </p:cNvPr>
            <p:cNvSpPr>
              <a:spLocks noChangeArrowheads="1"/>
            </p:cNvSpPr>
            <p:nvPr/>
          </p:nvSpPr>
          <p:spPr bwMode="auto">
            <a:xfrm>
              <a:off x="2435" y="2295"/>
              <a:ext cx="0" cy="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4" name="Rectangle 105">
              <a:extLst>
                <a:ext uri="{FF2B5EF4-FFF2-40B4-BE49-F238E27FC236}">
                  <a16:creationId xmlns:a16="http://schemas.microsoft.com/office/drawing/2014/main" xmlns="" id="{4778D54F-8BAC-42BA-821C-1BEEAAA1C5C5}"/>
                </a:ext>
              </a:extLst>
            </p:cNvPr>
            <p:cNvSpPr>
              <a:spLocks noChangeArrowheads="1"/>
            </p:cNvSpPr>
            <p:nvPr/>
          </p:nvSpPr>
          <p:spPr bwMode="auto">
            <a:xfrm>
              <a:off x="2284" y="2295"/>
              <a:ext cx="261" cy="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r>
                <a:rPr kumimoji="0" lang="pl-PL" altLang="pl-PL" sz="1100" b="1" i="0" u="none" strike="noStrike" cap="none" normalizeH="0" baseline="0" dirty="0">
                  <a:ln>
                    <a:noFill/>
                  </a:ln>
                  <a:solidFill>
                    <a:srgbClr val="002060"/>
                  </a:solidFill>
                  <a:effectLst/>
                  <a:latin typeface="Book Antiqua" panose="02040602050305030304" pitchFamily="18" charset="0"/>
                </a:rPr>
                <a:t>129</a:t>
              </a:r>
              <a:endParaRPr kumimoji="0" lang="pl-PL" altLang="pl-PL" sz="1800" b="0" i="0" u="none" strike="noStrike" cap="none" normalizeH="0" baseline="0" dirty="0">
                <a:ln>
                  <a:noFill/>
                </a:ln>
                <a:solidFill>
                  <a:srgbClr val="002060"/>
                </a:solidFill>
                <a:effectLst/>
                <a:latin typeface="Book Antiqua" panose="02040602050305030304" pitchFamily="18" charset="0"/>
              </a:endParaRPr>
            </a:p>
          </p:txBody>
        </p:sp>
        <p:sp>
          <p:nvSpPr>
            <p:cNvPr id="1065" name="Rectangle 106">
              <a:extLst>
                <a:ext uri="{FF2B5EF4-FFF2-40B4-BE49-F238E27FC236}">
                  <a16:creationId xmlns:a16="http://schemas.microsoft.com/office/drawing/2014/main" xmlns="" id="{26F5BC6E-2B94-405F-9971-62EC1AAD2A17}"/>
                </a:ext>
              </a:extLst>
            </p:cNvPr>
            <p:cNvSpPr>
              <a:spLocks noChangeArrowheads="1"/>
            </p:cNvSpPr>
            <p:nvPr/>
          </p:nvSpPr>
          <p:spPr bwMode="auto">
            <a:xfrm>
              <a:off x="2505" y="2295"/>
              <a:ext cx="243"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6" name="Rectangle 107">
              <a:extLst>
                <a:ext uri="{FF2B5EF4-FFF2-40B4-BE49-F238E27FC236}">
                  <a16:creationId xmlns:a16="http://schemas.microsoft.com/office/drawing/2014/main" xmlns="" id="{E32D1C7C-FCDD-4B2B-8DD7-B20B609507DA}"/>
                </a:ext>
              </a:extLst>
            </p:cNvPr>
            <p:cNvSpPr>
              <a:spLocks noChangeArrowheads="1"/>
            </p:cNvSpPr>
            <p:nvPr/>
          </p:nvSpPr>
          <p:spPr bwMode="auto">
            <a:xfrm>
              <a:off x="2705" y="2295"/>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67" name="Rectangle 108">
              <a:extLst>
                <a:ext uri="{FF2B5EF4-FFF2-40B4-BE49-F238E27FC236}">
                  <a16:creationId xmlns:a16="http://schemas.microsoft.com/office/drawing/2014/main" xmlns="" id="{DC5F85BD-C686-462F-82F6-F3B3C1867FA7}"/>
                </a:ext>
              </a:extLst>
            </p:cNvPr>
            <p:cNvSpPr>
              <a:spLocks noChangeArrowheads="1"/>
            </p:cNvSpPr>
            <p:nvPr/>
          </p:nvSpPr>
          <p:spPr bwMode="auto">
            <a:xfrm>
              <a:off x="2459" y="239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8" name="Rectangle 109">
              <a:extLst>
                <a:ext uri="{FF2B5EF4-FFF2-40B4-BE49-F238E27FC236}">
                  <a16:creationId xmlns:a16="http://schemas.microsoft.com/office/drawing/2014/main" xmlns="" id="{125B3207-FFA4-4893-820F-D4F2EC40F64C}"/>
                </a:ext>
              </a:extLst>
            </p:cNvPr>
            <p:cNvSpPr>
              <a:spLocks noChangeArrowheads="1"/>
            </p:cNvSpPr>
            <p:nvPr/>
          </p:nvSpPr>
          <p:spPr bwMode="auto">
            <a:xfrm>
              <a:off x="2486" y="239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69" name="Rectangle 110">
              <a:extLst>
                <a:ext uri="{FF2B5EF4-FFF2-40B4-BE49-F238E27FC236}">
                  <a16:creationId xmlns:a16="http://schemas.microsoft.com/office/drawing/2014/main" xmlns="" id="{573AE84D-E402-41FE-B58E-30AD34D9C3F2}"/>
                </a:ext>
              </a:extLst>
            </p:cNvPr>
            <p:cNvSpPr>
              <a:spLocks noChangeArrowheads="1"/>
            </p:cNvSpPr>
            <p:nvPr/>
          </p:nvSpPr>
          <p:spPr bwMode="auto">
            <a:xfrm>
              <a:off x="2514" y="2395"/>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2" name="Rectangle 113">
              <a:extLst>
                <a:ext uri="{FF2B5EF4-FFF2-40B4-BE49-F238E27FC236}">
                  <a16:creationId xmlns:a16="http://schemas.microsoft.com/office/drawing/2014/main" xmlns="" id="{DA45E6BB-68C9-45B2-B6DE-BD0FF41D327E}"/>
                </a:ext>
              </a:extLst>
            </p:cNvPr>
            <p:cNvSpPr>
              <a:spLocks noChangeArrowheads="1"/>
            </p:cNvSpPr>
            <p:nvPr/>
          </p:nvSpPr>
          <p:spPr bwMode="auto">
            <a:xfrm>
              <a:off x="2881" y="1450"/>
              <a:ext cx="791"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Chrzypsko Wielkie</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73" name="Rectangle 114">
              <a:extLst>
                <a:ext uri="{FF2B5EF4-FFF2-40B4-BE49-F238E27FC236}">
                  <a16:creationId xmlns:a16="http://schemas.microsoft.com/office/drawing/2014/main" xmlns="" id="{E705F5BA-BB01-48C9-B4FF-974483E853DE}"/>
                </a:ext>
              </a:extLst>
            </p:cNvPr>
            <p:cNvSpPr>
              <a:spLocks noChangeArrowheads="1"/>
            </p:cNvSpPr>
            <p:nvPr/>
          </p:nvSpPr>
          <p:spPr bwMode="auto">
            <a:xfrm>
              <a:off x="3622" y="1450"/>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74" name="Rectangle 115">
              <a:extLst>
                <a:ext uri="{FF2B5EF4-FFF2-40B4-BE49-F238E27FC236}">
                  <a16:creationId xmlns:a16="http://schemas.microsoft.com/office/drawing/2014/main" xmlns="" id="{2AEE799B-A1FF-405D-95E3-E7AE88D8F8F3}"/>
                </a:ext>
              </a:extLst>
            </p:cNvPr>
            <p:cNvSpPr>
              <a:spLocks noChangeArrowheads="1"/>
            </p:cNvSpPr>
            <p:nvPr/>
          </p:nvSpPr>
          <p:spPr bwMode="auto">
            <a:xfrm>
              <a:off x="2881" y="1540"/>
              <a:ext cx="741" cy="1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75" name="Rectangle 116">
              <a:extLst>
                <a:ext uri="{FF2B5EF4-FFF2-40B4-BE49-F238E27FC236}">
                  <a16:creationId xmlns:a16="http://schemas.microsoft.com/office/drawing/2014/main" xmlns="" id="{039FB9C1-456F-4D3A-B8D9-FAD877CE7C58}"/>
                </a:ext>
              </a:extLst>
            </p:cNvPr>
            <p:cNvSpPr>
              <a:spLocks noChangeArrowheads="1"/>
            </p:cNvSpPr>
            <p:nvPr/>
          </p:nvSpPr>
          <p:spPr bwMode="auto">
            <a:xfrm>
              <a:off x="3105" y="1551"/>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6" name="Rectangle 117">
              <a:extLst>
                <a:ext uri="{FF2B5EF4-FFF2-40B4-BE49-F238E27FC236}">
                  <a16:creationId xmlns:a16="http://schemas.microsoft.com/office/drawing/2014/main" xmlns="" id="{EE4D4DBA-FEC1-4AA9-A2F3-937F0C5D708B}"/>
                </a:ext>
              </a:extLst>
            </p:cNvPr>
            <p:cNvSpPr>
              <a:spLocks noChangeArrowheads="1"/>
            </p:cNvSpPr>
            <p:nvPr/>
          </p:nvSpPr>
          <p:spPr bwMode="auto">
            <a:xfrm>
              <a:off x="3152" y="1551"/>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7" name="Rectangle 118">
              <a:extLst>
                <a:ext uri="{FF2B5EF4-FFF2-40B4-BE49-F238E27FC236}">
                  <a16:creationId xmlns:a16="http://schemas.microsoft.com/office/drawing/2014/main" xmlns="" id="{DB1CEE8E-6500-425B-9F07-E54B7130A4CC}"/>
                </a:ext>
              </a:extLst>
            </p:cNvPr>
            <p:cNvSpPr>
              <a:spLocks noChangeArrowheads="1"/>
            </p:cNvSpPr>
            <p:nvPr/>
          </p:nvSpPr>
          <p:spPr bwMode="auto">
            <a:xfrm>
              <a:off x="3198" y="1551"/>
              <a:ext cx="321"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2060"/>
                  </a:solidFill>
                  <a:effectLst/>
                  <a:latin typeface="Book Antiqua" panose="02040602050305030304" pitchFamily="18" charset="0"/>
                </a:rPr>
                <a:t>49</a:t>
              </a:r>
              <a:r>
                <a:rPr kumimoji="0" lang="pl-PL" altLang="pl-PL" sz="1100" b="1" i="0" u="none" strike="noStrike" cap="none" normalizeH="0" baseline="0" dirty="0">
                  <a:ln>
                    <a:noFill/>
                  </a:ln>
                  <a:solidFill>
                    <a:srgbClr val="000000"/>
                  </a:solidFill>
                  <a:effectLst/>
                  <a:latin typeface="Arial" panose="020B0604020202020204" pitchFamily="34" charset="0"/>
                </a:rPr>
                <a:t> 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78" name="Rectangle 119">
              <a:extLst>
                <a:ext uri="{FF2B5EF4-FFF2-40B4-BE49-F238E27FC236}">
                  <a16:creationId xmlns:a16="http://schemas.microsoft.com/office/drawing/2014/main" xmlns="" id="{C2EC2FFA-2A80-4134-8DB4-229F299977CD}"/>
                </a:ext>
              </a:extLst>
            </p:cNvPr>
            <p:cNvSpPr>
              <a:spLocks noChangeArrowheads="1"/>
            </p:cNvSpPr>
            <p:nvPr/>
          </p:nvSpPr>
          <p:spPr bwMode="auto">
            <a:xfrm>
              <a:off x="3398" y="1551"/>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0" name="Rectangle 121">
              <a:extLst>
                <a:ext uri="{FF2B5EF4-FFF2-40B4-BE49-F238E27FC236}">
                  <a16:creationId xmlns:a16="http://schemas.microsoft.com/office/drawing/2014/main" xmlns="" id="{8DBEE845-D37C-4CE0-A7F7-CEE2A0088B9F}"/>
                </a:ext>
              </a:extLst>
            </p:cNvPr>
            <p:cNvSpPr>
              <a:spLocks noChangeArrowheads="1"/>
            </p:cNvSpPr>
            <p:nvPr/>
          </p:nvSpPr>
          <p:spPr bwMode="auto">
            <a:xfrm>
              <a:off x="3205" y="164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1" name="Rectangle 122">
              <a:extLst>
                <a:ext uri="{FF2B5EF4-FFF2-40B4-BE49-F238E27FC236}">
                  <a16:creationId xmlns:a16="http://schemas.microsoft.com/office/drawing/2014/main" xmlns="" id="{4373E66B-A4DC-4944-B4E1-BEAF9E339887}"/>
                </a:ext>
              </a:extLst>
            </p:cNvPr>
            <p:cNvSpPr>
              <a:spLocks noChangeArrowheads="1"/>
            </p:cNvSpPr>
            <p:nvPr/>
          </p:nvSpPr>
          <p:spPr bwMode="auto">
            <a:xfrm>
              <a:off x="3300" y="1649"/>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2" name="Rectangle 123">
              <a:extLst>
                <a:ext uri="{FF2B5EF4-FFF2-40B4-BE49-F238E27FC236}">
                  <a16:creationId xmlns:a16="http://schemas.microsoft.com/office/drawing/2014/main" xmlns="" id="{BCC94644-870F-478C-B6A6-A488528E5F41}"/>
                </a:ext>
              </a:extLst>
            </p:cNvPr>
            <p:cNvSpPr>
              <a:spLocks noChangeArrowheads="1"/>
            </p:cNvSpPr>
            <p:nvPr/>
          </p:nvSpPr>
          <p:spPr bwMode="auto">
            <a:xfrm>
              <a:off x="3328" y="1649"/>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83" name="Rectangle 124">
              <a:extLst>
                <a:ext uri="{FF2B5EF4-FFF2-40B4-BE49-F238E27FC236}">
                  <a16:creationId xmlns:a16="http://schemas.microsoft.com/office/drawing/2014/main" xmlns="" id="{7DBA41E1-1D4C-4976-9C24-1C34B84D57DB}"/>
                </a:ext>
              </a:extLst>
            </p:cNvPr>
            <p:cNvSpPr>
              <a:spLocks noChangeArrowheads="1"/>
            </p:cNvSpPr>
            <p:nvPr/>
          </p:nvSpPr>
          <p:spPr bwMode="auto">
            <a:xfrm>
              <a:off x="3157" y="2936"/>
              <a:ext cx="834" cy="101"/>
            </a:xfrm>
            <a:prstGeom prst="rect">
              <a:avLst/>
            </a:prstGeom>
            <a:solidFill>
              <a:srgbClr val="D1CA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dirty="0"/>
            </a:p>
          </p:txBody>
        </p:sp>
        <p:sp>
          <p:nvSpPr>
            <p:cNvPr id="1084" name="Rectangle 125">
              <a:extLst>
                <a:ext uri="{FF2B5EF4-FFF2-40B4-BE49-F238E27FC236}">
                  <a16:creationId xmlns:a16="http://schemas.microsoft.com/office/drawing/2014/main" xmlns="" id="{58D3F7D7-8F2B-403C-8310-CFB18BAA40A3}"/>
                </a:ext>
              </a:extLst>
            </p:cNvPr>
            <p:cNvSpPr>
              <a:spLocks noChangeArrowheads="1"/>
            </p:cNvSpPr>
            <p:nvPr/>
          </p:nvSpPr>
          <p:spPr bwMode="auto">
            <a:xfrm>
              <a:off x="3172" y="2934"/>
              <a:ext cx="289" cy="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sng" strike="noStrike" cap="none" normalizeH="0" baseline="0" dirty="0">
                  <a:ln>
                    <a:noFill/>
                  </a:ln>
                  <a:solidFill>
                    <a:srgbClr val="000000"/>
                  </a:solidFill>
                  <a:effectLst/>
                  <a:latin typeface="Arial" panose="020B0604020202020204" pitchFamily="34" charset="0"/>
                </a:rPr>
                <a:t>Powiat</a:t>
              </a:r>
              <a:endParaRPr kumimoji="0" lang="pl-PL" altLang="pl-PL" sz="1800" b="0" i="0" u="sng" strike="noStrike" cap="none" normalizeH="0" baseline="0" dirty="0">
                <a:ln>
                  <a:noFill/>
                </a:ln>
                <a:solidFill>
                  <a:schemeClr val="tx1"/>
                </a:solidFill>
                <a:effectLst/>
                <a:latin typeface="Arial" panose="020B0604020202020204" pitchFamily="34" charset="0"/>
              </a:endParaRPr>
            </a:p>
          </p:txBody>
        </p:sp>
        <p:sp>
          <p:nvSpPr>
            <p:cNvPr id="1085" name="Rectangle 126">
              <a:extLst>
                <a:ext uri="{FF2B5EF4-FFF2-40B4-BE49-F238E27FC236}">
                  <a16:creationId xmlns:a16="http://schemas.microsoft.com/office/drawing/2014/main" xmlns="" id="{4BF17C48-58F3-47B2-8A3B-197337557F29}"/>
                </a:ext>
              </a:extLst>
            </p:cNvPr>
            <p:cNvSpPr>
              <a:spLocks noChangeArrowheads="1"/>
            </p:cNvSpPr>
            <p:nvPr/>
          </p:nvSpPr>
          <p:spPr bwMode="auto">
            <a:xfrm>
              <a:off x="3442" y="29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6" name="Rectangle 127">
              <a:extLst>
                <a:ext uri="{FF2B5EF4-FFF2-40B4-BE49-F238E27FC236}">
                  <a16:creationId xmlns:a16="http://schemas.microsoft.com/office/drawing/2014/main" xmlns="" id="{031AFC1D-C4BA-420D-974F-75F91493801F}"/>
                </a:ext>
              </a:extLst>
            </p:cNvPr>
            <p:cNvSpPr>
              <a:spLocks noChangeArrowheads="1"/>
            </p:cNvSpPr>
            <p:nvPr/>
          </p:nvSpPr>
          <p:spPr bwMode="auto">
            <a:xfrm>
              <a:off x="3466" y="2934"/>
              <a:ext cx="0" cy="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7" name="Rectangle 128">
              <a:extLst>
                <a:ext uri="{FF2B5EF4-FFF2-40B4-BE49-F238E27FC236}">
                  <a16:creationId xmlns:a16="http://schemas.microsoft.com/office/drawing/2014/main" xmlns="" id="{C473E0EF-5B6E-4426-B1ED-AE291ED03DB9}"/>
                </a:ext>
              </a:extLst>
            </p:cNvPr>
            <p:cNvSpPr>
              <a:spLocks noChangeArrowheads="1"/>
            </p:cNvSpPr>
            <p:nvPr/>
          </p:nvSpPr>
          <p:spPr bwMode="auto">
            <a:xfrm>
              <a:off x="3513" y="2934"/>
              <a:ext cx="0"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88" name="Rectangle 129">
              <a:extLst>
                <a:ext uri="{FF2B5EF4-FFF2-40B4-BE49-F238E27FC236}">
                  <a16:creationId xmlns:a16="http://schemas.microsoft.com/office/drawing/2014/main" xmlns="" id="{64F812A8-3752-455F-B802-64581382300C}"/>
                </a:ext>
              </a:extLst>
            </p:cNvPr>
            <p:cNvSpPr>
              <a:spLocks noChangeArrowheads="1"/>
            </p:cNvSpPr>
            <p:nvPr/>
          </p:nvSpPr>
          <p:spPr bwMode="auto">
            <a:xfrm>
              <a:off x="3537" y="2934"/>
              <a:ext cx="131"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2060"/>
                  </a:solidFill>
                  <a:effectLst/>
                  <a:latin typeface="Book Antiqua" panose="02040602050305030304" pitchFamily="18" charset="0"/>
                </a:rPr>
                <a:t>630</a:t>
              </a:r>
              <a:endParaRPr kumimoji="0" lang="pl-PL" altLang="pl-PL" sz="1800" b="0" i="0" u="none" strike="noStrike" cap="none" normalizeH="0" baseline="0" dirty="0">
                <a:ln>
                  <a:noFill/>
                </a:ln>
                <a:solidFill>
                  <a:srgbClr val="002060"/>
                </a:solidFill>
                <a:effectLst/>
                <a:latin typeface="Book Antiqua" panose="02040602050305030304" pitchFamily="18" charset="0"/>
              </a:endParaRPr>
            </a:p>
          </p:txBody>
        </p:sp>
        <p:sp>
          <p:nvSpPr>
            <p:cNvPr id="1089" name="Rectangle 130">
              <a:extLst>
                <a:ext uri="{FF2B5EF4-FFF2-40B4-BE49-F238E27FC236}">
                  <a16:creationId xmlns:a16="http://schemas.microsoft.com/office/drawing/2014/main" xmlns="" id="{08028901-98F0-4D39-BAA8-ECC271ECF984}"/>
                </a:ext>
              </a:extLst>
            </p:cNvPr>
            <p:cNvSpPr>
              <a:spLocks noChangeArrowheads="1"/>
            </p:cNvSpPr>
            <p:nvPr/>
          </p:nvSpPr>
          <p:spPr bwMode="auto">
            <a:xfrm>
              <a:off x="3630" y="29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0" name="Rectangle 131">
              <a:extLst>
                <a:ext uri="{FF2B5EF4-FFF2-40B4-BE49-F238E27FC236}">
                  <a16:creationId xmlns:a16="http://schemas.microsoft.com/office/drawing/2014/main" xmlns="" id="{FD49BE0B-D69E-4659-8BB8-8747C820724F}"/>
                </a:ext>
              </a:extLst>
            </p:cNvPr>
            <p:cNvSpPr>
              <a:spLocks noChangeArrowheads="1"/>
            </p:cNvSpPr>
            <p:nvPr/>
          </p:nvSpPr>
          <p:spPr bwMode="auto">
            <a:xfrm>
              <a:off x="3676" y="29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1" name="Rectangle 132">
              <a:extLst>
                <a:ext uri="{FF2B5EF4-FFF2-40B4-BE49-F238E27FC236}">
                  <a16:creationId xmlns:a16="http://schemas.microsoft.com/office/drawing/2014/main" xmlns="" id="{7D471E93-F89A-435A-8810-BA3A456434EA}"/>
                </a:ext>
              </a:extLst>
            </p:cNvPr>
            <p:cNvSpPr>
              <a:spLocks noChangeArrowheads="1"/>
            </p:cNvSpPr>
            <p:nvPr/>
          </p:nvSpPr>
          <p:spPr bwMode="auto">
            <a:xfrm>
              <a:off x="3699" y="2934"/>
              <a:ext cx="210" cy="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osób</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2" name="Rectangle 133">
              <a:extLst>
                <a:ext uri="{FF2B5EF4-FFF2-40B4-BE49-F238E27FC236}">
                  <a16:creationId xmlns:a16="http://schemas.microsoft.com/office/drawing/2014/main" xmlns="" id="{EB561C85-D211-4300-AA72-E32866B448C4}"/>
                </a:ext>
              </a:extLst>
            </p:cNvPr>
            <p:cNvSpPr>
              <a:spLocks noChangeArrowheads="1"/>
            </p:cNvSpPr>
            <p:nvPr/>
          </p:nvSpPr>
          <p:spPr bwMode="auto">
            <a:xfrm>
              <a:off x="3797" y="29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3" name="Rectangle 134">
              <a:extLst>
                <a:ext uri="{FF2B5EF4-FFF2-40B4-BE49-F238E27FC236}">
                  <a16:creationId xmlns:a16="http://schemas.microsoft.com/office/drawing/2014/main" xmlns="" id="{D2688AE0-6F7F-4D1E-B14B-02FD63017E93}"/>
                </a:ext>
              </a:extLst>
            </p:cNvPr>
            <p:cNvSpPr>
              <a:spLocks noChangeArrowheads="1"/>
            </p:cNvSpPr>
            <p:nvPr/>
          </p:nvSpPr>
          <p:spPr bwMode="auto">
            <a:xfrm>
              <a:off x="3899" y="29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dirty="0">
                  <a:ln>
                    <a:noFill/>
                  </a:ln>
                  <a:solidFill>
                    <a:srgbClr val="000000"/>
                  </a:solidFill>
                  <a:effectLst/>
                  <a:latin typeface="Arial" panose="020B0604020202020204" pitchFamily="34" charset="0"/>
                </a:rPr>
                <a:t> </a:t>
              </a: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094" name="Rectangle 135">
              <a:extLst>
                <a:ext uri="{FF2B5EF4-FFF2-40B4-BE49-F238E27FC236}">
                  <a16:creationId xmlns:a16="http://schemas.microsoft.com/office/drawing/2014/main" xmlns="" id="{512C5990-B2A9-45C5-A60D-33C250F97C2E}"/>
                </a:ext>
              </a:extLst>
            </p:cNvPr>
            <p:cNvSpPr>
              <a:spLocks noChangeArrowheads="1"/>
            </p:cNvSpPr>
            <p:nvPr/>
          </p:nvSpPr>
          <p:spPr bwMode="auto">
            <a:xfrm>
              <a:off x="3172" y="3024"/>
              <a:ext cx="270" cy="9"/>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pl-PL"/>
            </a:p>
          </p:txBody>
        </p:sp>
        <p:sp>
          <p:nvSpPr>
            <p:cNvPr id="1097" name="Rectangle 137">
              <a:extLst>
                <a:ext uri="{FF2B5EF4-FFF2-40B4-BE49-F238E27FC236}">
                  <a16:creationId xmlns:a16="http://schemas.microsoft.com/office/drawing/2014/main" xmlns="" id="{0E93A01D-7B78-4C7C-9C59-209B93E299CD}"/>
                </a:ext>
              </a:extLst>
            </p:cNvPr>
            <p:cNvSpPr>
              <a:spLocks noChangeArrowheads="1"/>
            </p:cNvSpPr>
            <p:nvPr/>
          </p:nvSpPr>
          <p:spPr bwMode="auto">
            <a:xfrm>
              <a:off x="3172" y="3034"/>
              <a:ext cx="88"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98" name="Rectangle 138">
              <a:extLst>
                <a:ext uri="{FF2B5EF4-FFF2-40B4-BE49-F238E27FC236}">
                  <a16:creationId xmlns:a16="http://schemas.microsoft.com/office/drawing/2014/main" xmlns="" id="{02121F12-C9AD-48A5-9B0C-2F7DA2448C0C}"/>
                </a:ext>
              </a:extLst>
            </p:cNvPr>
            <p:cNvSpPr>
              <a:spLocks noChangeArrowheads="1"/>
            </p:cNvSpPr>
            <p:nvPr/>
          </p:nvSpPr>
          <p:spPr bwMode="auto">
            <a:xfrm>
              <a:off x="3220" y="3034"/>
              <a:ext cx="209"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sp>
          <p:nvSpPr>
            <p:cNvPr id="1099" name="Rectangle 139">
              <a:extLst>
                <a:ext uri="{FF2B5EF4-FFF2-40B4-BE49-F238E27FC236}">
                  <a16:creationId xmlns:a16="http://schemas.microsoft.com/office/drawing/2014/main" xmlns="" id="{AB9A9A7A-7978-4814-8AA2-02A5AF03CF32}"/>
                </a:ext>
              </a:extLst>
            </p:cNvPr>
            <p:cNvSpPr>
              <a:spLocks noChangeArrowheads="1"/>
            </p:cNvSpPr>
            <p:nvPr/>
          </p:nvSpPr>
          <p:spPr bwMode="auto">
            <a:xfrm>
              <a:off x="3383"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0" name="Rectangle 140">
              <a:extLst>
                <a:ext uri="{FF2B5EF4-FFF2-40B4-BE49-F238E27FC236}">
                  <a16:creationId xmlns:a16="http://schemas.microsoft.com/office/drawing/2014/main" xmlns="" id="{BEC5416F-0DF8-4250-97A7-A4A9FC25FCF4}"/>
                </a:ext>
              </a:extLst>
            </p:cNvPr>
            <p:cNvSpPr>
              <a:spLocks noChangeArrowheads="1"/>
            </p:cNvSpPr>
            <p:nvPr/>
          </p:nvSpPr>
          <p:spPr bwMode="auto">
            <a:xfrm>
              <a:off x="3411"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1" name="Rectangle 141">
              <a:extLst>
                <a:ext uri="{FF2B5EF4-FFF2-40B4-BE49-F238E27FC236}">
                  <a16:creationId xmlns:a16="http://schemas.microsoft.com/office/drawing/2014/main" xmlns="" id="{8FD26BBD-0A52-43EB-8EBA-3C05EAF8B614}"/>
                </a:ext>
              </a:extLst>
            </p:cNvPr>
            <p:cNvSpPr>
              <a:spLocks noChangeArrowheads="1"/>
            </p:cNvSpPr>
            <p:nvPr/>
          </p:nvSpPr>
          <p:spPr bwMode="auto">
            <a:xfrm>
              <a:off x="3439"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2" name="Rectangle 142">
              <a:extLst>
                <a:ext uri="{FF2B5EF4-FFF2-40B4-BE49-F238E27FC236}">
                  <a16:creationId xmlns:a16="http://schemas.microsoft.com/office/drawing/2014/main" xmlns="" id="{17CEE3E3-5C65-4D00-9754-600093876545}"/>
                </a:ext>
              </a:extLst>
            </p:cNvPr>
            <p:cNvSpPr>
              <a:spLocks noChangeArrowheads="1"/>
            </p:cNvSpPr>
            <p:nvPr/>
          </p:nvSpPr>
          <p:spPr bwMode="auto">
            <a:xfrm>
              <a:off x="3485" y="3034"/>
              <a:ext cx="0" cy="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
          <p:nvSpPr>
            <p:cNvPr id="1103" name="Rectangle 143">
              <a:extLst>
                <a:ext uri="{FF2B5EF4-FFF2-40B4-BE49-F238E27FC236}">
                  <a16:creationId xmlns:a16="http://schemas.microsoft.com/office/drawing/2014/main" xmlns="" id="{931B0075-7DDF-47FB-A24D-0DD86B240433}"/>
                </a:ext>
              </a:extLst>
            </p:cNvPr>
            <p:cNvSpPr>
              <a:spLocks noChangeArrowheads="1"/>
            </p:cNvSpPr>
            <p:nvPr/>
          </p:nvSpPr>
          <p:spPr bwMode="auto">
            <a:xfrm>
              <a:off x="3512" y="3034"/>
              <a:ext cx="64" cy="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l-PL" altLang="pl-PL" sz="1100" b="1" i="0" u="none" strike="noStrike" cap="none" normalizeH="0" baseline="0">
                  <a:ln>
                    <a:noFill/>
                  </a:ln>
                  <a:solidFill>
                    <a:srgbClr val="000000"/>
                  </a:solidFill>
                  <a:effectLst/>
                  <a:latin typeface="Arial" panose="020B0604020202020204" pitchFamily="34" charset="0"/>
                </a:rPr>
                <a:t> </a:t>
              </a:r>
              <a:endParaRPr kumimoji="0" lang="pl-PL" altLang="pl-PL" sz="1800" b="0" i="0" u="none" strike="noStrike" cap="none" normalizeH="0" baseline="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1524692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a:extLst>
              <a:ext uri="{FF2B5EF4-FFF2-40B4-BE49-F238E27FC236}">
                <a16:creationId xmlns:a16="http://schemas.microsoft.com/office/drawing/2014/main" xmlns="" id="{C494D68F-221B-4730-868F-3860BF031D6A}"/>
              </a:ext>
            </a:extLst>
          </p:cNvPr>
          <p:cNvSpPr txBox="1"/>
          <p:nvPr/>
        </p:nvSpPr>
        <p:spPr>
          <a:xfrm>
            <a:off x="611560" y="469332"/>
            <a:ext cx="8136904" cy="5878532"/>
          </a:xfrm>
          <a:prstGeom prst="rect">
            <a:avLst/>
          </a:prstGeom>
          <a:noFill/>
        </p:spPr>
        <p:txBody>
          <a:bodyPr wrap="square">
            <a:spAutoFit/>
          </a:bodyPr>
          <a:lstStyle/>
          <a:p>
            <a:pPr algn="just"/>
            <a:r>
              <a:rPr lang="pl-PL" sz="1400" dirty="0">
                <a:effectLst/>
                <a:latin typeface="Book Antiqua" panose="02040602050305030304" pitchFamily="18" charset="0"/>
              </a:rPr>
              <a:t>Rok 2024 nadal był okresem mierzenia się z wyzwaniami społeczno-ekonomicznymi oraz efektami trwającej wojny w Ukrainie, dodatkowo zaobserwowano spowolnienie gospodarcze w całej Europie. Rynek pracy </a:t>
            </a:r>
            <a:r>
              <a:rPr lang="pl-PL" sz="1400" dirty="0">
                <a:latin typeface="Book Antiqua" panose="02040602050305030304" pitchFamily="18" charset="0"/>
              </a:rPr>
              <a:t>ulega nieustannym zmianom </a:t>
            </a:r>
            <a:r>
              <a:rPr lang="pl-PL" sz="1400" dirty="0">
                <a:effectLst/>
                <a:latin typeface="Book Antiqua" panose="02040602050305030304" pitchFamily="18" charset="0"/>
              </a:rPr>
              <a:t>między innymi w wyniku starzenia się społeczeństwa, migracji, a także  czynników gospodarczych, dlatego  zadania realizowane, a w konsekwencji usługi świadczone przez Urząd Pracy, podlegają licznym przeobrażeniom.</a:t>
            </a:r>
          </a:p>
          <a:p>
            <a:r>
              <a:rPr lang="pl-PL" sz="1400" dirty="0">
                <a:solidFill>
                  <a:prstClr val="black"/>
                </a:solidFill>
                <a:latin typeface="Book Antiqua" panose="02040602050305030304" pitchFamily="18" charset="0"/>
                <a:ea typeface="+mj-ea"/>
                <a:cs typeface="+mj-cs"/>
              </a:rPr>
              <a:t>Urząd współpracuje z lokalnymi przedsiębiorcami korzystającymi z oferowanych form wsparcia.</a:t>
            </a:r>
            <a:r>
              <a:rPr lang="pl-PL" sz="1400" dirty="0">
                <a:effectLst/>
                <a:latin typeface="Book Antiqua" panose="02040602050305030304" pitchFamily="18" charset="0"/>
              </a:rPr>
              <a:t/>
            </a:r>
            <a:br>
              <a:rPr lang="pl-PL" sz="1400" dirty="0">
                <a:effectLst/>
                <a:latin typeface="Book Antiqua" panose="02040602050305030304" pitchFamily="18" charset="0"/>
              </a:rPr>
            </a:br>
            <a:r>
              <a:rPr lang="pl-PL" sz="1400" dirty="0">
                <a:effectLst/>
                <a:latin typeface="Book Antiqua" panose="02040602050305030304" pitchFamily="18" charset="0"/>
              </a:rPr>
              <a:t>Sytuacja lokalnego rynku pracy w poprzednich latach uwarunkowana była dwoma czynnikami: wpływem pandemii na gospodarkę i napływem uchodźców wojennych z Ukrainy</a:t>
            </a:r>
            <a:r>
              <a:rPr lang="pl-PL" sz="1400" dirty="0">
                <a:latin typeface="Book Antiqua" panose="02040602050305030304" pitchFamily="18" charset="0"/>
              </a:rPr>
              <a:t>, ponadto w bieżącym okresie wzrostem cen energii i utrzymującą się na wysokim poziomie inflacją.</a:t>
            </a:r>
          </a:p>
          <a:p>
            <a:pPr algn="just"/>
            <a:r>
              <a:rPr lang="pl-PL" sz="1400" dirty="0">
                <a:latin typeface="Book Antiqua" panose="02040602050305030304" pitchFamily="18" charset="0"/>
              </a:rPr>
              <a:t> </a:t>
            </a:r>
            <a:r>
              <a:rPr lang="pl-PL" sz="1400" dirty="0">
                <a:effectLst/>
                <a:latin typeface="Book Antiqua" panose="02040602050305030304" pitchFamily="18" charset="0"/>
              </a:rPr>
              <a:t>Pracodawcy starali się pozyskać nowych klientów, kontrahentów dostosowując politykę przedsiębiorstwa do zmian zachodzących na rynku pracy. </a:t>
            </a:r>
          </a:p>
          <a:p>
            <a:pPr algn="just"/>
            <a:r>
              <a:rPr lang="pl-PL" sz="1400" dirty="0">
                <a:latin typeface="Book Antiqua" panose="02040602050305030304" pitchFamily="18" charset="0"/>
              </a:rPr>
              <a:t>L</a:t>
            </a:r>
            <a:r>
              <a:rPr lang="pl-PL" sz="1400" dirty="0">
                <a:effectLst/>
                <a:latin typeface="Book Antiqua" panose="02040602050305030304" pitchFamily="18" charset="0"/>
              </a:rPr>
              <a:t>okalni pracodawcy wnioskowali do tut. Urzędu o wsparcie zatrudnienia, korzystając z aktywnych form służących złagodzeniu skutków bezrobocia, aktywizacji zawodowej bezrobotnych. Osoby bezrobotne miały natomiast możliwość między innymi odbycia szkoleń (podwyższenia swoich kwalifikacji), uczestnictwa w stażach lub wsparcia kosztów podjęcia działalności gospodarczej.</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pl-PL" sz="1400" b="0" i="0" u="none" strike="noStrike" kern="1200" cap="none" spc="0" normalizeH="0" baseline="0" noProof="0" dirty="0">
                <a:ln>
                  <a:noFill/>
                </a:ln>
                <a:solidFill>
                  <a:prstClr val="black"/>
                </a:solidFill>
                <a:effectLst/>
                <a:uLnTx/>
                <a:uFillTx/>
                <a:latin typeface="Book Antiqua" panose="02040602050305030304" pitchFamily="18" charset="0"/>
                <a:ea typeface="+mn-ea"/>
                <a:cs typeface="+mn-cs"/>
              </a:rPr>
              <a:t>Rejestracja osób bezrobotnych w PUP nie zawsze związana jest z motywacją do podjęcia pracy. Najczęściej utrata zatrudnienia i chęć aktywnego poszukiwania pracy są przyczyną rejestracji, ale równie często jest to konieczność posiadania statusu do pozyskania np. świadczeń socjalnych lub wsparcia z innych źródeł (oczekiwanie na świadczenie przedemerytalne z ZUS).  Dodatkowo można zaobserwować grupy osób: ,,niezdecydowanych młodych ludzi względem swoich planów zawodowych” , a także ,,bezrobocie dziedziczone”.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pl-PL" sz="1400" b="0" i="0" u="none" strike="noStrike" kern="1200" cap="none" spc="0" normalizeH="0" baseline="0" noProof="0" dirty="0">
                <a:ln>
                  <a:noFill/>
                </a:ln>
                <a:solidFill>
                  <a:prstClr val="black"/>
                </a:solidFill>
                <a:effectLst/>
                <a:uLnTx/>
                <a:uFillTx/>
                <a:latin typeface="Book Antiqua" panose="02040602050305030304" pitchFamily="18" charset="0"/>
                <a:ea typeface="+mn-ea"/>
                <a:cs typeface="+mn-cs"/>
              </a:rPr>
              <a:t>Część z zarejestrowanych bezrobotnych ma: obniżoną motywację do pracy i podnoszenia kwalifikacji, postawę roszczeniową oraz  udokumentowane i nieudokumentowane nałogi.</a:t>
            </a:r>
          </a:p>
          <a:p>
            <a:pPr algn="just"/>
            <a:endParaRPr lang="pl-PL" sz="1800" kern="1400" dirty="0">
              <a:solidFill>
                <a:srgbClr val="000000"/>
              </a:solidFill>
              <a:effectLst/>
              <a:latin typeface="Times New Roman" panose="02020603050405020304" pitchFamily="18" charset="0"/>
              <a:ea typeface="Times New Roman" panose="02020603050405020304" pitchFamily="18" charset="0"/>
            </a:endParaRPr>
          </a:p>
          <a:p>
            <a:pPr algn="just"/>
            <a:endParaRPr lang="pl-PL" dirty="0">
              <a:latin typeface="Book Antiqua" panose="02040602050305030304" pitchFamily="18" charset="0"/>
            </a:endParaRPr>
          </a:p>
          <a:p>
            <a:pPr algn="just"/>
            <a:r>
              <a:rPr lang="pl-PL" dirty="0">
                <a:effectLst/>
                <a:latin typeface="Book Antiqua" panose="02040602050305030304" pitchFamily="18" charset="0"/>
              </a:rPr>
              <a:t> </a:t>
            </a:r>
            <a:endParaRPr lang="pl-PL" sz="1400" dirty="0">
              <a:latin typeface="Book Antiqua" panose="02040602050305030304" pitchFamily="18" charset="0"/>
            </a:endParaRPr>
          </a:p>
        </p:txBody>
      </p:sp>
    </p:spTree>
    <p:extLst>
      <p:ext uri="{BB962C8B-B14F-4D97-AF65-F5344CB8AC3E}">
        <p14:creationId xmlns:p14="http://schemas.microsoft.com/office/powerpoint/2010/main" val="4011371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ole tekstowe 8">
            <a:extLst>
              <a:ext uri="{FF2B5EF4-FFF2-40B4-BE49-F238E27FC236}">
                <a16:creationId xmlns:a16="http://schemas.microsoft.com/office/drawing/2014/main" xmlns="" id="{9621CAFE-21DE-0DF6-34C2-A0C286EFA493}"/>
              </a:ext>
            </a:extLst>
          </p:cNvPr>
          <p:cNvSpPr txBox="1"/>
          <p:nvPr/>
        </p:nvSpPr>
        <p:spPr>
          <a:xfrm>
            <a:off x="323528" y="260648"/>
            <a:ext cx="8424936" cy="6377130"/>
          </a:xfrm>
          <a:prstGeom prst="rect">
            <a:avLst/>
          </a:prstGeom>
          <a:noFill/>
        </p:spPr>
        <p:txBody>
          <a:bodyPr wrap="square">
            <a:spAutoFit/>
          </a:bodyPr>
          <a:lstStyle/>
          <a:p>
            <a:pPr marL="288290">
              <a:lnSpc>
                <a:spcPct val="107000"/>
              </a:lnSpc>
              <a:spcAft>
                <a:spcPts val="800"/>
              </a:spcAft>
            </a:pPr>
            <a:r>
              <a:rPr lang="pl-PL" sz="1600" b="1" kern="100" dirty="0">
                <a:effectLst/>
                <a:latin typeface="Book Antiqua" panose="02040602050305030304" pitchFamily="18" charset="0"/>
                <a:ea typeface="Calibri" panose="020F0502020204030204" pitchFamily="34" charset="0"/>
                <a:cs typeface="Times New Roman" panose="02020603050405020304" pitchFamily="18" charset="0"/>
              </a:rPr>
              <a:t>Do zadań samorządu powiatu w zakresie polityki rynku pracy należy:</a:t>
            </a:r>
          </a:p>
          <a:p>
            <a:pPr marL="342900" lvl="0" indent="-342900" algn="just">
              <a:lnSpc>
                <a:spcPct val="107000"/>
              </a:lnSpc>
              <a:buFont typeface="+mj-lt"/>
              <a:buAutoNum type="arabicParen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opracowanie i realizacja programu promocji zatrudnienia oraz aktywizacji lokalnego rynku pracy stanowiącego część powiatowej strategii rozwiązywania problemów społecznych, o której mowa w odrębnych przepisach;</a:t>
            </a:r>
          </a:p>
          <a:p>
            <a:pPr marL="342900" lvl="0" indent="-342900" algn="just">
              <a:lnSpc>
                <a:spcPct val="107000"/>
              </a:lnSpc>
              <a:buFont typeface="+mj-lt"/>
              <a:buAutoNum type="arabicParen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pozyskiwanie i gospodarowanie środkami finansowymi na realizację zadań z zakresu aktywizacji lokalnego rynku pracy;</a:t>
            </a:r>
          </a:p>
          <a:p>
            <a:pPr marL="342900" lvl="0" indent="-342900" algn="just">
              <a:lnSpc>
                <a:spcPct val="107000"/>
              </a:lnSpc>
              <a:buFont typeface="+mj-lt"/>
              <a:buAutoNum type="arabicParen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udzielanie informacji o możliwościach i zakresie pomocy określonej w ustawie;</a:t>
            </a:r>
          </a:p>
          <a:p>
            <a:pPr marL="342900" lvl="0" indent="-342900" algn="just">
              <a:lnSpc>
                <a:spcPct val="107000"/>
              </a:lnSpc>
              <a:buFont typeface="+mj-lt"/>
              <a:buAutoNum type="arabicParen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udzielanie pomocy bezrobotnym i poszukującym pracy w znalezieniu pracy przez pośrednictwo pracy i poradnictwo zawodowe;</a:t>
            </a:r>
          </a:p>
          <a:p>
            <a:pPr marL="342900" lvl="0" indent="-342900" algn="just">
              <a:lnSpc>
                <a:spcPct val="107000"/>
              </a:lnSpc>
              <a:buFont typeface="+mj-lt"/>
              <a:buAutoNum type="arabicParen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udzielanie pomocy pracodawcom w pozyskiwaniu pracowników przez pośrednictwo pracy i poradnictwo zawodowe;</a:t>
            </a:r>
          </a:p>
          <a:p>
            <a:pPr marL="342900" lvl="0" indent="-342900" algn="just">
              <a:lnSpc>
                <a:spcPct val="107000"/>
              </a:lnSpc>
              <a:buFont typeface="+mj-lt"/>
              <a:buAutoNum type="arabicParen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kierowanie bezrobotnych do realizatora działań aktywizacyjnych, któremu marszałek województwa zlecił wykonanie działań aktywizacyjnych;</a:t>
            </a:r>
          </a:p>
          <a:p>
            <a:pPr marL="342900" lvl="0" indent="-342900" algn="just">
              <a:lnSpc>
                <a:spcPct val="107000"/>
              </a:lnSpc>
              <a:buFont typeface="+mj-lt"/>
              <a:buAutoNum type="arabicParen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realizacja zadań związanych z KFS, w szczególności udzielanie pomocy pracodawcom poprzez finansowanie kształcenia ustawicznego pracowników i pracodawcy;</a:t>
            </a:r>
          </a:p>
          <a:p>
            <a:pPr marL="342900" lvl="0" indent="-342900" algn="just">
              <a:lnSpc>
                <a:spcPct val="107000"/>
              </a:lnSpc>
              <a:buFont typeface="+mj-lt"/>
              <a:buAutoNum type="arabicParen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rejestrowanie bezrobotnych i poszukujących pracy,</a:t>
            </a:r>
          </a:p>
          <a:p>
            <a:pPr marL="342900" lvl="0" indent="-342900" algn="just">
              <a:lnSpc>
                <a:spcPct val="107000"/>
              </a:lnSpc>
              <a:buFont typeface="+mj-lt"/>
              <a:buAutoNum type="arabicParen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inicjowanie, organizowanie i finansowanie usług i instrumentów rynku pracy inicjowanie, organizowanie i finansowanie szkoleń i przygotowania zawodowego dorosłych;</a:t>
            </a:r>
          </a:p>
          <a:p>
            <a:pPr marL="342900" lvl="0" indent="-342900" algn="just">
              <a:lnSpc>
                <a:spcPct val="107000"/>
              </a:lnSpc>
              <a:buFont typeface="+mj-lt"/>
              <a:buAutoNum type="arabicParen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opracowywanie badań, analiz i sprawozdań, w tym prowadzenie monitoringu zawodów deficytowych i nadwyżkowych, oraz dokonywanie ocen dotyczących rynku pracy na potrzeby powiatowej rady rynku pracy oraz organów zatrudnienia;</a:t>
            </a:r>
          </a:p>
          <a:p>
            <a:pPr marL="342900" lvl="0" indent="-342900" algn="just">
              <a:lnSpc>
                <a:spcPct val="107000"/>
              </a:lnSpc>
              <a:buFont typeface="+mj-lt"/>
              <a:buAutoNum type="arabicParen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inicjowanie i realizowanie przedsięwzięć mających na celu rozwiązanie lub złagodzenie problemów związanych z planowanymi zwolnieniami grup pracowników z przyczyn dotyczących zakładu pracy;</a:t>
            </a:r>
          </a:p>
          <a:p>
            <a:pPr marL="342900" lvl="0" indent="-342900" algn="just">
              <a:lnSpc>
                <a:spcPct val="107000"/>
              </a:lnSpc>
              <a:buFont typeface="+mj-lt"/>
              <a:buAutoNum type="arabicParen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współdziałanie z powiatowymi radami rynku pracy w zakresie promocji zatrudnienia oraz wykorzystania środków Funduszu Pracy;</a:t>
            </a:r>
          </a:p>
          <a:p>
            <a:pPr lvl="0">
              <a:lnSpc>
                <a:spcPct val="107000"/>
              </a:lnSpc>
              <a:spcAft>
                <a:spcPts val="800"/>
              </a:spcAft>
            </a:pPr>
            <a:endParaRPr lang="pl-PL"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599499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a:extLst>
              <a:ext uri="{FF2B5EF4-FFF2-40B4-BE49-F238E27FC236}">
                <a16:creationId xmlns:a16="http://schemas.microsoft.com/office/drawing/2014/main" xmlns="" id="{9EB618A0-2E4F-5469-CB45-53900FE08B05}"/>
              </a:ext>
            </a:extLst>
          </p:cNvPr>
          <p:cNvSpPr txBox="1"/>
          <p:nvPr/>
        </p:nvSpPr>
        <p:spPr>
          <a:xfrm>
            <a:off x="251520" y="137201"/>
            <a:ext cx="8820472" cy="6455678"/>
          </a:xfrm>
          <a:prstGeom prst="rect">
            <a:avLst/>
          </a:prstGeom>
          <a:noFill/>
        </p:spPr>
        <p:txBody>
          <a:bodyPr wrap="square">
            <a:spAutoFit/>
          </a:bodyPr>
          <a:lstStyle/>
          <a:p>
            <a:pPr marL="342000" lvl="0" indent="-342000" algn="just">
              <a:lnSpc>
                <a:spcPct val="107000"/>
              </a:lnSpc>
              <a:spcAft>
                <a:spcPts val="800"/>
              </a:spcAft>
              <a:buAutoNum type="arabicParenR" startAt="13"/>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współpraca z gminami w zakresie upowszechniania ofert pracy i informacji o usługach poradnictwa     zawodowego, szkoleniach, przygotowaniu zawodowym dorosłych, stażach, organizacji robót publicznych oraz prac społecznie użytecznych, realizacji Programu Aktywizacja i Integracja, o którym mowa w art. 62a, oraz zatrudnienia socjalnego na podstawie przepisów o zatrudnieniu socjalnym;</a:t>
            </a:r>
          </a:p>
          <a:p>
            <a:pPr marL="342000" lvl="0" indent="-342000" algn="just">
              <a:lnSpc>
                <a:spcPct val="107000"/>
              </a:lnSpc>
              <a:spcAft>
                <a:spcPts val="800"/>
              </a:spcAft>
              <a:buAutoNum type="arabicParenR" startAt="13"/>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współpraca z wojewódzkimi urzędami pracy w zakresie świadczenia podstawowych usług rynku pracy, w tym w opracowywaniu i aktualizacji informacji zawodowych;</a:t>
            </a:r>
          </a:p>
          <a:p>
            <a:pPr marL="342000" lvl="0" indent="-342000" algn="just">
              <a:lnSpc>
                <a:spcPct val="107000"/>
              </a:lnSpc>
              <a:spcAft>
                <a:spcPts val="800"/>
              </a:spcAft>
              <a:buAutoNum type="arabicParenR" startAt="13"/>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przyznawanie i wypłacanie zasiłków oraz innych świadczeń z tytułu bezrobocia,</a:t>
            </a:r>
            <a:endParaRPr lang="pl-PL" sz="1400" kern="100" dirty="0">
              <a:solidFill>
                <a:prstClr val="black"/>
              </a:solidFill>
              <a:latin typeface="Book Antiqua" panose="02040602050305030304" pitchFamily="18" charset="0"/>
              <a:ea typeface="Calibri" panose="020F0502020204030204" pitchFamily="34" charset="0"/>
              <a:cs typeface="Times New Roman" panose="02020603050405020304" pitchFamily="18" charset="0"/>
            </a:endParaRPr>
          </a:p>
          <a:p>
            <a:pPr marR="0" lvl="0" algn="just" defTabSz="914400" rtl="0" eaLnBrk="1" fontAlgn="auto" latinLnBrk="0" hangingPunct="1">
              <a:lnSpc>
                <a:spcPct val="107000"/>
              </a:lnSpc>
              <a:spcBef>
                <a:spcPts val="0"/>
              </a:spcBef>
              <a:spcAft>
                <a:spcPts val="0"/>
              </a:spcAft>
              <a:buClrTx/>
              <a:buSzTx/>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16)   wydawanie decyzji o:</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uznaniu lub odmowie uznania danej osoby za bezrobotną oraz utracie statusu bezrobotnego,</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przyznaniu, odmowie przyznania, wstrzymaniu lub wznowieniu wypłaty oraz utracie lub pozbawieniu prawa do zasiłku, stypendium i innych finansowanych z Funduszu Pracy świadczeń niewynikających z zawartych umów,</a:t>
            </a:r>
          </a:p>
          <a:p>
            <a:pPr marL="342900" marR="0" lvl="0" indent="-342900" algn="just" defTabSz="914400" rtl="0" eaLnBrk="1" fontAlgn="auto" latinLnBrk="0" hangingPunct="1">
              <a:lnSpc>
                <a:spcPct val="107000"/>
              </a:lnSpc>
              <a:spcBef>
                <a:spcPts val="0"/>
              </a:spcBef>
              <a:spcAft>
                <a:spcPts val="0"/>
              </a:spcAft>
              <a:buClrTx/>
              <a:buSzTx/>
              <a:buFont typeface="Symbol" panose="05050102010706020507" pitchFamily="18" charset="2"/>
              <a:buChar char=""/>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obowiązku zwrotu nienależnie pobranego zasiłku, stypendium, innych nienależnie pobranych świadczeń lub kosztów szkolenia i przygotowania zawodowego dorosłych finansowanych z Funduszu Pracy,</a:t>
            </a:r>
          </a:p>
          <a:p>
            <a:pPr marL="342900" marR="0" lvl="0" indent="-342900" algn="just" defTabSz="914400" rtl="0" eaLnBrk="1" fontAlgn="auto" latinLnBrk="0" hangingPunct="1">
              <a:lnSpc>
                <a:spcPct val="107000"/>
              </a:lnSpc>
              <a:spcBef>
                <a:spcPts val="0"/>
              </a:spcBef>
              <a:spcAft>
                <a:spcPts val="800"/>
              </a:spcAft>
              <a:buClrTx/>
              <a:buSzTx/>
              <a:buFont typeface="Symbol" panose="05050102010706020507" pitchFamily="18" charset="2"/>
              <a:buChar char=""/>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odroczeniu terminu spłaty, rozłożeniu na raty lub umorzeniu części albo całości nienależnie pobranego świadczenia udzielonego z Funduszu Pracy, należności z tytułu zwrotu refundacji lub przyznanych jednorazowo środków, o których mowa w art. 46, oraz innych świadczeń finansowanych z Funduszu Pracy, </a:t>
            </a:r>
            <a:endParaRPr lang="pl-PL" sz="1400" kern="100" dirty="0">
              <a:latin typeface="Book Antiqua" panose="02040602050305030304" pitchFamily="18" charset="0"/>
              <a:ea typeface="Calibri" panose="020F0502020204030204" pitchFamily="34" charset="0"/>
              <a:cs typeface="Times New Roman" panose="02020603050405020304" pitchFamily="18" charset="0"/>
            </a:endParaRPr>
          </a:p>
          <a:p>
            <a:pPr marL="342000" lvl="0" indent="-342000" algn="just">
              <a:lnSpc>
                <a:spcPct val="107000"/>
              </a:lnSpc>
            </a:pPr>
            <a:r>
              <a:rPr lang="pl-PL" sz="1400" kern="100" dirty="0">
                <a:latin typeface="Book Antiqua" panose="02040602050305030304" pitchFamily="18" charset="0"/>
                <a:ea typeface="Calibri" panose="020F0502020204030204" pitchFamily="34" charset="0"/>
                <a:cs typeface="Times New Roman" panose="02020603050405020304" pitchFamily="18" charset="0"/>
              </a:rPr>
              <a:t>17)   </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realizowanie zadań wynikających z prawa swobodnego przepływu pracowników między państwami, w szczególności przez:</a:t>
            </a:r>
          </a:p>
          <a:p>
            <a:pPr marL="342000" lvl="0" indent="-342000" algn="just">
              <a:lnSpc>
                <a:spcPct val="107000"/>
              </a:lnSpc>
              <a:buFont typeface="Symbol" panose="05050102010706020507" pitchFamily="18" charset="2"/>
              <a:buChar cha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realizowanie działań sieci EURES we współpracy z ministrem właściwym do spraw pracy, samorządami województw oraz innymi podmiotami uprawnionymi do realizacji działań sieci EURES,</a:t>
            </a:r>
          </a:p>
          <a:p>
            <a:pPr marL="342000" lvl="0" indent="-342000" algn="just">
              <a:lnSpc>
                <a:spcPct val="107000"/>
              </a:lnSpc>
              <a:buFont typeface="Symbol" panose="05050102010706020507" pitchFamily="18" charset="2"/>
              <a:buChar char=""/>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realizowanie zadań związanych z udziałem w partnerstwach transgranicznych EURES na terenie działania tych partnerstw;</a:t>
            </a:r>
          </a:p>
          <a:p>
            <a:pPr marL="342000" lvl="0" indent="-342000">
              <a:lnSpc>
                <a:spcPct val="107000"/>
              </a:lnSpc>
            </a:pPr>
            <a:r>
              <a:rPr lang="pl-PL" sz="1200" kern="100" dirty="0">
                <a:effectLst/>
                <a:latin typeface="Book Antiqua" panose="0204060205030503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6932280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a:extLst>
              <a:ext uri="{FF2B5EF4-FFF2-40B4-BE49-F238E27FC236}">
                <a16:creationId xmlns:a16="http://schemas.microsoft.com/office/drawing/2014/main" xmlns="" id="{3CB5AAB1-57DD-D909-0954-E1A6EBDB12CB}"/>
              </a:ext>
            </a:extLst>
          </p:cNvPr>
          <p:cNvSpPr txBox="1"/>
          <p:nvPr/>
        </p:nvSpPr>
        <p:spPr>
          <a:xfrm>
            <a:off x="179512" y="11480"/>
            <a:ext cx="8568952" cy="6531596"/>
          </a:xfrm>
          <a:prstGeom prst="rect">
            <a:avLst/>
          </a:prstGeom>
          <a:noFill/>
        </p:spPr>
        <p:txBody>
          <a:bodyPr wrap="square">
            <a:spAutoFit/>
          </a:bodyPr>
          <a:lstStyle/>
          <a:p>
            <a:pPr marL="342000" lvl="0" indent="-342000">
              <a:lnSpc>
                <a:spcPct val="107000"/>
              </a:lnSpc>
            </a:pPr>
            <a:r>
              <a:rPr lang="pl-PL" sz="1400" kern="100" dirty="0">
                <a:latin typeface="Book Antiqua" panose="02040602050305030304" pitchFamily="18" charset="0"/>
                <a:ea typeface="Calibri" panose="020F0502020204030204" pitchFamily="34" charset="0"/>
                <a:cs typeface="Times New Roman" panose="02020603050405020304" pitchFamily="18" charset="0"/>
              </a:rPr>
              <a:t>18)</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   </a:t>
            </a:r>
            <a:r>
              <a:rPr lang="pl-PL" sz="1400" dirty="0">
                <a:effectLst/>
                <a:latin typeface="Book Antiqua" panose="02040602050305030304" pitchFamily="18" charset="0"/>
                <a:ea typeface="Calibri" panose="020F0502020204030204" pitchFamily="34" charset="0"/>
                <a:cs typeface="Times New Roman" panose="02020603050405020304" pitchFamily="18" charset="0"/>
              </a:rPr>
              <a:t>realizowanie zadań związanych z międzynarodowym przepływem pracowników, wynikających z odrębnych przepisów, umów międzynarodowych i innych porozumień zawartych z partnerami zagranicznymi</a:t>
            </a:r>
          </a:p>
          <a:p>
            <a:pPr marL="342000" lvl="0" indent="-342000">
              <a:lnSpc>
                <a:spcPct val="107000"/>
              </a:lnSpc>
              <a:buAutoNum type="arabicParenR" startAt="19"/>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badanie i analizowanie sytuacji na lokalnym rynku pracy w związku z postępowaniem o wydanie zezwolenia na pracę cudzoziemca lub postępowaniem o     udzielenie zezwolenia na pobyt czasowy, o którym mowa w art. 114 i art. 127 ustawy z dnia 12 grudnia 2013 r. o cudzoziemcach realizowanie zadań związanych z podejmowaniem przez cudzoziemców pracy na terytorium Rzeczypospolitej Polskiej;</a:t>
            </a:r>
          </a:p>
          <a:p>
            <a:pPr marL="342000" lvl="0" indent="-342000">
              <a:lnSpc>
                <a:spcPct val="107000"/>
              </a:lnSpc>
              <a:buAutoNum type="arabicParenR" startAt="19"/>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organizowanie i finansowanie szkoleń pracowników powiatowego urzędu pracy,</a:t>
            </a:r>
          </a:p>
          <a:p>
            <a:pPr marL="342000" lvl="0" indent="-342000">
              <a:lnSpc>
                <a:spcPct val="107000"/>
              </a:lnSpc>
              <a:buAutoNum type="arabicParenR" startAt="21"/>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opracowywanie i realizowanie indywidualnych planów działania;</a:t>
            </a:r>
            <a:endPar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endParaRPr>
          </a:p>
          <a:p>
            <a:pPr marL="342000" marR="0" lvl="0" indent="-342000" defTabSz="914400" rtl="0" eaLnBrk="1" fontAlgn="auto" latinLnBrk="0" hangingPunct="1">
              <a:lnSpc>
                <a:spcPct val="107000"/>
              </a:lnSpc>
              <a:spcBef>
                <a:spcPts val="0"/>
              </a:spcBef>
              <a:spcAft>
                <a:spcPts val="0"/>
              </a:spcAft>
              <a:buClrTx/>
              <a:buSzTx/>
              <a:buFontTx/>
              <a:buNone/>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22)  realizowanie projektów w zakresie promocji zatrudnienia, w tym przeciwdziałania bezrobociu, łagodzenia skutków bezrobocia i aktywizacji zawodowej bezrobotnych i osób poszukujących pracy, wynikających z programów operacyjnych finansowanych z udziałem środków Europejskiego Funduszu Społecznego lub programów współfinansowanych ze środków Europejskiego Funduszu Społecznego Plus i Funduszu Pracy,</a:t>
            </a:r>
          </a:p>
          <a:p>
            <a:pPr marL="342000" marR="0" lvl="0" indent="-342000" defTabSz="914400" rtl="0" eaLnBrk="1" fontAlgn="auto" latinLnBrk="0" hangingPunct="1">
              <a:lnSpc>
                <a:spcPct val="107000"/>
              </a:lnSpc>
              <a:spcBef>
                <a:spcPts val="0"/>
              </a:spcBef>
              <a:spcAft>
                <a:spcPts val="0"/>
              </a:spcAft>
              <a:buClrTx/>
              <a:buSzTx/>
              <a:buFontTx/>
              <a:buAutoNum type="arabicParenR" startAt="23"/>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inicjowanie i realizowanie badań i analiz wykorzystywanych w działaniach prowadzonych przez urzędy pracy;</a:t>
            </a:r>
          </a:p>
          <a:p>
            <a:pPr marL="342000" marR="0" lvl="0" indent="-342000" defTabSz="914400" rtl="0" eaLnBrk="1" fontAlgn="auto" latinLnBrk="0" hangingPunct="1">
              <a:lnSpc>
                <a:spcPct val="107000"/>
              </a:lnSpc>
              <a:spcBef>
                <a:spcPts val="0"/>
              </a:spcBef>
              <a:spcAft>
                <a:spcPts val="0"/>
              </a:spcAft>
              <a:buClrTx/>
              <a:buSzTx/>
              <a:buFontTx/>
              <a:buAutoNum type="arabicParenR" startAt="23"/>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organizacja i realizowanie programów specjalnych,</a:t>
            </a:r>
          </a:p>
          <a:p>
            <a:pPr marL="342000" marR="0" lvl="0" indent="-342000" defTabSz="914400" rtl="0" eaLnBrk="1" fontAlgn="auto" latinLnBrk="0" hangingPunct="1">
              <a:lnSpc>
                <a:spcPct val="107000"/>
              </a:lnSpc>
              <a:spcBef>
                <a:spcPts val="0"/>
              </a:spcBef>
              <a:spcAft>
                <a:spcPts val="0"/>
              </a:spcAft>
              <a:buClrTx/>
              <a:buSzTx/>
              <a:buFontTx/>
              <a:buNone/>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25)   realizowanie programów regionalnych na podstawie porozumienia zawartego z wojewódzkim urzędem pracy;</a:t>
            </a:r>
          </a:p>
          <a:p>
            <a:pPr marL="342000" marR="0" lvl="0" indent="-342000" defTabSz="914400" rtl="0" eaLnBrk="1" fontAlgn="auto" latinLnBrk="0" hangingPunct="1">
              <a:lnSpc>
                <a:spcPct val="107000"/>
              </a:lnSpc>
              <a:spcBef>
                <a:spcPts val="0"/>
              </a:spcBef>
              <a:spcAft>
                <a:spcPts val="0"/>
              </a:spcAft>
              <a:buClrTx/>
              <a:buSzTx/>
              <a:buFontTx/>
              <a:buNone/>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26)  przetwarzanie informacji o bezrobotnych, poszukujących pracy i cudzoziemcach zamierzających wykonywać lub wykonujących pracę na terytorium Rzeczypospolitej Polskiej;</a:t>
            </a:r>
          </a:p>
          <a:p>
            <a:pPr marL="342000" marR="0" lvl="0" indent="-342000" defTabSz="914400" rtl="0" eaLnBrk="1" fontAlgn="auto" latinLnBrk="0" hangingPunct="1">
              <a:lnSpc>
                <a:spcPct val="107000"/>
              </a:lnSpc>
              <a:spcBef>
                <a:spcPts val="0"/>
              </a:spcBef>
              <a:spcAft>
                <a:spcPts val="0"/>
              </a:spcAft>
              <a:buClrTx/>
              <a:buSzTx/>
              <a:buFontTx/>
              <a:buAutoNum type="arabicParenR" startAt="27"/>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współpraca z ministrem właściwym do spraw pracy w zakresie tworzenia rejestru centralnego;</a:t>
            </a:r>
          </a:p>
          <a:p>
            <a:pPr marL="342000" marR="0" lvl="0" indent="-342000" defTabSz="914400" rtl="0" eaLnBrk="1" fontAlgn="auto" latinLnBrk="0" hangingPunct="1">
              <a:lnSpc>
                <a:spcPct val="107000"/>
              </a:lnSpc>
              <a:spcBef>
                <a:spcPts val="0"/>
              </a:spcBef>
              <a:spcAft>
                <a:spcPts val="0"/>
              </a:spcAft>
              <a:buClrTx/>
              <a:buSzTx/>
              <a:buFontTx/>
              <a:buAutoNum type="arabicParenR" startAt="27"/>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inicjowanie i realizowanie projektów pilotażowych;</a:t>
            </a:r>
          </a:p>
          <a:p>
            <a:pPr marL="342000" marR="0" lvl="0" indent="-342000" defTabSz="914400" rtl="0" eaLnBrk="1" fontAlgn="auto" latinLnBrk="0" hangingPunct="1">
              <a:lnSpc>
                <a:spcPct val="107000"/>
              </a:lnSpc>
              <a:spcBef>
                <a:spcPts val="0"/>
              </a:spcBef>
              <a:spcAft>
                <a:spcPts val="0"/>
              </a:spcAft>
              <a:buClrTx/>
              <a:buSzTx/>
              <a:buFontTx/>
              <a:buNone/>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29)  inicjowanie i realizowanie przedsięwzięć mających na celu dotarcie z informacją o możliwościach skorzystania z form aktywizacji, o których mowa w ustawie, do osób niezarejestrowanych jako bezrobotne lub poszukujące pracy.</a:t>
            </a:r>
          </a:p>
          <a:p>
            <a:pPr marL="288000" marR="0" lvl="0" indent="0" defTabSz="914400" rtl="0" eaLnBrk="1" fontAlgn="auto" latinLnBrk="0" hangingPunct="1">
              <a:lnSpc>
                <a:spcPct val="100000"/>
              </a:lnSpc>
              <a:spcBef>
                <a:spcPts val="0"/>
              </a:spcBef>
              <a:spcAft>
                <a:spcPts val="0"/>
              </a:spcAft>
              <a:buClrTx/>
              <a:buSzTx/>
              <a:buFontTx/>
              <a:buNone/>
              <a:tabLst/>
              <a:defRPr/>
            </a:pPr>
            <a:r>
              <a:rPr kumimoji="0" lang="pl-PL" sz="1400" b="0" i="0" u="none" strike="noStrike" kern="100" cap="none" spc="0" normalizeH="0" baseline="0" noProof="0" dirty="0">
                <a:ln>
                  <a:noFill/>
                </a:ln>
                <a:solidFill>
                  <a:prstClr val="black"/>
                </a:solidFill>
                <a:effectLst/>
                <a:uLnTx/>
                <a:uFillTx/>
                <a:latin typeface="Book Antiqua" panose="0204060205030503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80685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ela 5">
            <a:extLst>
              <a:ext uri="{FF2B5EF4-FFF2-40B4-BE49-F238E27FC236}">
                <a16:creationId xmlns:a16="http://schemas.microsoft.com/office/drawing/2014/main" xmlns="" id="{DF19BFFF-3D9A-63CD-8F65-AA6C89B7B960}"/>
              </a:ext>
            </a:extLst>
          </p:cNvPr>
          <p:cNvGraphicFramePr>
            <a:graphicFrameLocks noGrp="1"/>
          </p:cNvGraphicFramePr>
          <p:nvPr>
            <p:extLst>
              <p:ext uri="{D42A27DB-BD31-4B8C-83A1-F6EECF244321}">
                <p14:modId xmlns:p14="http://schemas.microsoft.com/office/powerpoint/2010/main" val="1246838613"/>
              </p:ext>
            </p:extLst>
          </p:nvPr>
        </p:nvGraphicFramePr>
        <p:xfrm>
          <a:off x="683568" y="1268760"/>
          <a:ext cx="8191822" cy="4896544"/>
        </p:xfrm>
        <a:graphic>
          <a:graphicData uri="http://schemas.openxmlformats.org/drawingml/2006/table">
            <a:tbl>
              <a:tblPr firstRow="1" bandRow="1">
                <a:tableStyleId>{5C22544A-7EE6-4342-B048-85BDC9FD1C3A}</a:tableStyleId>
              </a:tblPr>
              <a:tblGrid>
                <a:gridCol w="3928273">
                  <a:extLst>
                    <a:ext uri="{9D8B030D-6E8A-4147-A177-3AD203B41FA5}">
                      <a16:colId xmlns:a16="http://schemas.microsoft.com/office/drawing/2014/main" xmlns="" val="1952967058"/>
                    </a:ext>
                  </a:extLst>
                </a:gridCol>
                <a:gridCol w="4263549">
                  <a:extLst>
                    <a:ext uri="{9D8B030D-6E8A-4147-A177-3AD203B41FA5}">
                      <a16:colId xmlns:a16="http://schemas.microsoft.com/office/drawing/2014/main" xmlns="" val="4007947961"/>
                    </a:ext>
                  </a:extLst>
                </a:gridCol>
              </a:tblGrid>
              <a:tr h="712686">
                <a:tc>
                  <a:txBody>
                    <a:bodyPr/>
                    <a:lstStyle/>
                    <a:p>
                      <a:r>
                        <a:rPr lang="pl-PL" sz="1400" b="1" kern="1200" dirty="0">
                          <a:solidFill>
                            <a:schemeClr val="tx1"/>
                          </a:solidFill>
                          <a:latin typeface="Book Antiqua" panose="02040602050305030304" pitchFamily="18" charset="0"/>
                          <a:ea typeface="+mn-ea"/>
                          <a:cs typeface="+mn-cs"/>
                        </a:rPr>
                        <a:t>-ZASIŁKI DLA BEZROBOTNYCH (ZE SKŁADKAMI)</a:t>
                      </a:r>
                    </a:p>
                  </a:txBody>
                  <a:tc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tcPr>
                </a:tc>
                <a:tc>
                  <a:txBody>
                    <a:bodyPr/>
                    <a:lstStyle/>
                    <a:p>
                      <a:endParaRPr lang="pl-PL" sz="1400" b="1" kern="1200" dirty="0">
                        <a:solidFill>
                          <a:schemeClr val="tx1"/>
                        </a:solidFill>
                        <a:latin typeface="Book Antiqua" panose="02040602050305030304" pitchFamily="18" charset="0"/>
                        <a:ea typeface="+mn-ea"/>
                        <a:cs typeface="+mn-cs"/>
                      </a:endParaRPr>
                    </a:p>
                    <a:p>
                      <a:r>
                        <a:rPr lang="pl-PL" sz="1400" b="1" kern="1200" dirty="0">
                          <a:solidFill>
                            <a:schemeClr val="tx1"/>
                          </a:solidFill>
                          <a:latin typeface="Book Antiqua" panose="02040602050305030304" pitchFamily="18" charset="0"/>
                          <a:ea typeface="+mn-ea"/>
                          <a:cs typeface="+mn-cs"/>
                        </a:rPr>
                        <a:t>2.478.750,87zł</a:t>
                      </a:r>
                    </a:p>
                  </a:txBody>
                  <a:tc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a:tcPr>
                </a:tc>
                <a:extLst>
                  <a:ext uri="{0D108BD9-81ED-4DB2-BD59-A6C34878D82A}">
                    <a16:rowId xmlns:a16="http://schemas.microsoft.com/office/drawing/2014/main" xmlns="" val="920741379"/>
                  </a:ext>
                </a:extLst>
              </a:tr>
              <a:tr h="966261">
                <a:tc>
                  <a:txBody>
                    <a:bodyPr/>
                    <a:lstStyle/>
                    <a:p>
                      <a:r>
                        <a:rPr lang="pl-PL" sz="1400" b="1" dirty="0">
                          <a:solidFill>
                            <a:schemeClr val="tx1"/>
                          </a:solidFill>
                          <a:latin typeface="Book Antiqua" panose="02040602050305030304" pitchFamily="18" charset="0"/>
                        </a:rPr>
                        <a:t>-ŚWIADCZENIA INTEGRACYJNE</a:t>
                      </a:r>
                    </a:p>
                  </a:txBody>
                  <a:tcPr/>
                </a:tc>
                <a:tc>
                  <a:txBody>
                    <a:bodyPr/>
                    <a:lstStyle/>
                    <a:p>
                      <a:r>
                        <a:rPr lang="pl-PL" sz="1400" b="1" dirty="0">
                          <a:solidFill>
                            <a:schemeClr val="tx1"/>
                          </a:solidFill>
                          <a:latin typeface="Book Antiqua" panose="02040602050305030304" pitchFamily="18" charset="0"/>
                        </a:rPr>
                        <a:t>2.225.772,00zł</a:t>
                      </a:r>
                    </a:p>
                    <a:p>
                      <a:endParaRPr lang="pl-PL" sz="1400" b="1" dirty="0">
                        <a:solidFill>
                          <a:schemeClr val="tx1"/>
                        </a:solidFill>
                        <a:latin typeface="Book Antiqua" panose="02040602050305030304" pitchFamily="18" charset="0"/>
                      </a:endParaRPr>
                    </a:p>
                  </a:txBody>
                  <a:tcPr/>
                </a:tc>
                <a:extLst>
                  <a:ext uri="{0D108BD9-81ED-4DB2-BD59-A6C34878D82A}">
                    <a16:rowId xmlns:a16="http://schemas.microsoft.com/office/drawing/2014/main" xmlns="" val="2648241139"/>
                  </a:ext>
                </a:extLst>
              </a:tr>
              <a:tr h="1006144">
                <a:tc>
                  <a:txBody>
                    <a:bodyPr/>
                    <a:lstStyle/>
                    <a:p>
                      <a:r>
                        <a:rPr lang="pl-PL" sz="1400" b="1" dirty="0">
                          <a:solidFill>
                            <a:schemeClr val="tx1"/>
                          </a:solidFill>
                          <a:latin typeface="Book Antiqua" panose="02040602050305030304" pitchFamily="18" charset="0"/>
                        </a:rPr>
                        <a:t>-AKTYWNE FORMY PRZECIWDZIAŁANIA  BEZROBOCIU +KFS</a:t>
                      </a:r>
                    </a:p>
                  </a:txBody>
                  <a:tcPr/>
                </a:tc>
                <a:tc>
                  <a:txBody>
                    <a:bodyPr/>
                    <a:lstStyle/>
                    <a:p>
                      <a:endParaRPr lang="pl-PL" sz="1400" b="1" dirty="0">
                        <a:solidFill>
                          <a:schemeClr val="tx1"/>
                        </a:solidFill>
                        <a:latin typeface="Book Antiqua" panose="02040602050305030304" pitchFamily="18" charset="0"/>
                      </a:endParaRPr>
                    </a:p>
                    <a:p>
                      <a:r>
                        <a:rPr lang="pl-PL" sz="1400" b="1" dirty="0">
                          <a:solidFill>
                            <a:schemeClr val="tx1"/>
                          </a:solidFill>
                          <a:latin typeface="Book Antiqua" panose="02040602050305030304" pitchFamily="18" charset="0"/>
                        </a:rPr>
                        <a:t>4.247.563,01zł</a:t>
                      </a:r>
                    </a:p>
                  </a:txBody>
                  <a:tcPr/>
                </a:tc>
                <a:extLst>
                  <a:ext uri="{0D108BD9-81ED-4DB2-BD59-A6C34878D82A}">
                    <a16:rowId xmlns:a16="http://schemas.microsoft.com/office/drawing/2014/main" xmlns="" val="3376670699"/>
                  </a:ext>
                </a:extLst>
              </a:tr>
              <a:tr h="1593060">
                <a:tc>
                  <a:txBody>
                    <a:bodyPr/>
                    <a:lstStyle/>
                    <a:p>
                      <a:r>
                        <a:rPr lang="pl-PL" sz="1400" b="1" dirty="0">
                          <a:solidFill>
                            <a:schemeClr val="tx1"/>
                          </a:solidFill>
                          <a:latin typeface="Book Antiqua" panose="02040602050305030304" pitchFamily="18" charset="0"/>
                        </a:rPr>
                        <a:t>-POZOSTAŁE (MIĘDZY INNYMI: SZKOLENIA PRACOWNIKÓW, WYSYŁKA KORESPONDENCJI, DRUKI, KOMUNIKACJA,SYSTEM TELEINFORMATYCZNY ITP.)</a:t>
                      </a:r>
                    </a:p>
                  </a:txBody>
                  <a:tcPr/>
                </a:tc>
                <a:tc>
                  <a:txBody>
                    <a:bodyPr/>
                    <a:lstStyle/>
                    <a:p>
                      <a:endParaRPr lang="pl-PL" sz="1400" b="1" dirty="0">
                        <a:solidFill>
                          <a:schemeClr val="tx1"/>
                        </a:solidFill>
                        <a:latin typeface="Book Antiqua" panose="02040602050305030304" pitchFamily="18" charset="0"/>
                      </a:endParaRPr>
                    </a:p>
                    <a:p>
                      <a:r>
                        <a:rPr lang="pl-PL" sz="1400" b="1" dirty="0">
                          <a:solidFill>
                            <a:schemeClr val="tx1"/>
                          </a:solidFill>
                          <a:latin typeface="Book Antiqua" panose="02040602050305030304" pitchFamily="18" charset="0"/>
                        </a:rPr>
                        <a:t>197.392,97zł</a:t>
                      </a:r>
                    </a:p>
                  </a:txBody>
                  <a:tcPr/>
                </a:tc>
                <a:extLst>
                  <a:ext uri="{0D108BD9-81ED-4DB2-BD59-A6C34878D82A}">
                    <a16:rowId xmlns:a16="http://schemas.microsoft.com/office/drawing/2014/main" xmlns="" val="4270283952"/>
                  </a:ext>
                </a:extLst>
              </a:tr>
              <a:tr h="618393">
                <a:tc>
                  <a:txBody>
                    <a:bodyPr/>
                    <a:lstStyle/>
                    <a:p>
                      <a:r>
                        <a:rPr lang="pl-PL" sz="1400" b="1" dirty="0">
                          <a:solidFill>
                            <a:schemeClr val="tx1"/>
                          </a:solidFill>
                          <a:latin typeface="Book Antiqua" panose="02040602050305030304" pitchFamily="18" charset="0"/>
                        </a:rPr>
                        <a:t>OGÓŁEM</a:t>
                      </a:r>
                    </a:p>
                  </a:txBody>
                  <a:tcPr/>
                </a:tc>
                <a:tc>
                  <a:txBody>
                    <a:bodyPr/>
                    <a:lstStyle/>
                    <a:p>
                      <a:r>
                        <a:rPr lang="pl-PL" sz="1400" b="1" dirty="0">
                          <a:solidFill>
                            <a:schemeClr val="tx1"/>
                          </a:solidFill>
                          <a:latin typeface="Book Antiqua" panose="02040602050305030304" pitchFamily="18" charset="0"/>
                        </a:rPr>
                        <a:t>9.297.148,29 zł</a:t>
                      </a:r>
                    </a:p>
                  </a:txBody>
                  <a:tcPr/>
                </a:tc>
                <a:extLst>
                  <a:ext uri="{0D108BD9-81ED-4DB2-BD59-A6C34878D82A}">
                    <a16:rowId xmlns:a16="http://schemas.microsoft.com/office/drawing/2014/main" xmlns="" val="2302544689"/>
                  </a:ext>
                </a:extLst>
              </a:tr>
            </a:tbl>
          </a:graphicData>
        </a:graphic>
      </p:graphicFrame>
      <p:sp>
        <p:nvSpPr>
          <p:cNvPr id="7" name="Tytuł 6">
            <a:extLst>
              <a:ext uri="{FF2B5EF4-FFF2-40B4-BE49-F238E27FC236}">
                <a16:creationId xmlns:a16="http://schemas.microsoft.com/office/drawing/2014/main" xmlns="" id="{E60BF9A8-26AA-5F02-0648-A5A6629303FF}"/>
              </a:ext>
            </a:extLst>
          </p:cNvPr>
          <p:cNvSpPr>
            <a:spLocks noGrp="1"/>
          </p:cNvSpPr>
          <p:nvPr>
            <p:ph type="title"/>
          </p:nvPr>
        </p:nvSpPr>
        <p:spPr>
          <a:xfrm>
            <a:off x="628650" y="365127"/>
            <a:ext cx="7886700" cy="615602"/>
          </a:xfrm>
        </p:spPr>
        <p:txBody>
          <a:bodyPr>
            <a:normAutofit/>
          </a:bodyPr>
          <a:lstStyle/>
          <a:p>
            <a:pPr algn="ctr"/>
            <a:r>
              <a:rPr lang="pl-PL" sz="1800" b="1" dirty="0">
                <a:latin typeface="Book Antiqua" panose="02040602050305030304" pitchFamily="18" charset="0"/>
              </a:rPr>
              <a:t>WYDATKI FUNDUSZU PRACY 2024 </a:t>
            </a:r>
          </a:p>
        </p:txBody>
      </p:sp>
    </p:spTree>
    <p:extLst>
      <p:ext uri="{BB962C8B-B14F-4D97-AF65-F5344CB8AC3E}">
        <p14:creationId xmlns:p14="http://schemas.microsoft.com/office/powerpoint/2010/main" val="15057870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Symbol zastępczy zawartości 9">
            <a:extLst>
              <a:ext uri="{FF2B5EF4-FFF2-40B4-BE49-F238E27FC236}">
                <a16:creationId xmlns:a16="http://schemas.microsoft.com/office/drawing/2014/main" xmlns="" id="{E52B93F1-C918-ADA6-A595-FB963E6AC8C6}"/>
              </a:ext>
            </a:extLst>
          </p:cNvPr>
          <p:cNvGraphicFramePr>
            <a:graphicFrameLocks noGrp="1"/>
          </p:cNvGraphicFramePr>
          <p:nvPr>
            <p:ph idx="4294967295"/>
            <p:extLst>
              <p:ext uri="{D42A27DB-BD31-4B8C-83A1-F6EECF244321}">
                <p14:modId xmlns:p14="http://schemas.microsoft.com/office/powerpoint/2010/main" val="3420619071"/>
              </p:ext>
            </p:extLst>
          </p:nvPr>
        </p:nvGraphicFramePr>
        <p:xfrm>
          <a:off x="323528" y="273050"/>
          <a:ext cx="8496944" cy="625157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796469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019FA0CF-F70D-7F85-DAB6-9404B571827B}"/>
              </a:ext>
            </a:extLst>
          </p:cNvPr>
          <p:cNvSpPr>
            <a:spLocks noGrp="1"/>
          </p:cNvSpPr>
          <p:nvPr>
            <p:ph type="title"/>
          </p:nvPr>
        </p:nvSpPr>
        <p:spPr>
          <a:xfrm>
            <a:off x="457200" y="274638"/>
            <a:ext cx="8229600" cy="850106"/>
          </a:xfrm>
        </p:spPr>
        <p:txBody>
          <a:bodyPr>
            <a:noAutofit/>
          </a:bodyPr>
          <a:lstStyle/>
          <a:p>
            <a:r>
              <a:rPr lang="pl-PL" sz="1600" b="1" dirty="0">
                <a:latin typeface="Book Antiqua" panose="02040602050305030304" pitchFamily="18" charset="0"/>
              </a:rPr>
              <a:t>WYDATKI PONIESIONE W ROKU 2024 NA POSZCZEGÓLNE FORMY AKTYWIZACJI </a:t>
            </a:r>
            <a:br>
              <a:rPr lang="pl-PL" sz="1600" b="1" dirty="0">
                <a:latin typeface="Book Antiqua" panose="02040602050305030304" pitchFamily="18" charset="0"/>
              </a:rPr>
            </a:br>
            <a:r>
              <a:rPr lang="pl-PL" sz="1600" b="1" dirty="0">
                <a:latin typeface="Book Antiqua" panose="02040602050305030304" pitchFamily="18" charset="0"/>
              </a:rPr>
              <a:t> (procentowo w stosunku do ogółu wydatków na aktywizację bezrobotnych)</a:t>
            </a:r>
            <a:br>
              <a:rPr lang="pl-PL" sz="1600" b="1" dirty="0">
                <a:latin typeface="Book Antiqua" panose="02040602050305030304" pitchFamily="18" charset="0"/>
              </a:rPr>
            </a:br>
            <a:endParaRPr lang="pl-PL" sz="1600" dirty="0">
              <a:latin typeface="Book Antiqua" panose="02040602050305030304" pitchFamily="18" charset="0"/>
            </a:endParaRPr>
          </a:p>
        </p:txBody>
      </p:sp>
      <p:graphicFrame>
        <p:nvGraphicFramePr>
          <p:cNvPr id="3" name="Wykres 2">
            <a:extLst>
              <a:ext uri="{FF2B5EF4-FFF2-40B4-BE49-F238E27FC236}">
                <a16:creationId xmlns:a16="http://schemas.microsoft.com/office/drawing/2014/main" xmlns="" id="{7FF66389-164E-A395-FF82-9DB76F7C92D1}"/>
              </a:ext>
            </a:extLst>
          </p:cNvPr>
          <p:cNvGraphicFramePr>
            <a:graphicFrameLocks/>
          </p:cNvGraphicFramePr>
          <p:nvPr>
            <p:extLst>
              <p:ext uri="{D42A27DB-BD31-4B8C-83A1-F6EECF244321}">
                <p14:modId xmlns:p14="http://schemas.microsoft.com/office/powerpoint/2010/main" val="2131120052"/>
              </p:ext>
            </p:extLst>
          </p:nvPr>
        </p:nvGraphicFramePr>
        <p:xfrm>
          <a:off x="683568" y="1268760"/>
          <a:ext cx="7776864" cy="502197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00630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9B71D248-043C-20AC-2D65-B47E02008FE8}"/>
              </a:ext>
            </a:extLst>
          </p:cNvPr>
          <p:cNvSpPr>
            <a:spLocks noGrp="1"/>
          </p:cNvSpPr>
          <p:nvPr>
            <p:ph type="title"/>
          </p:nvPr>
        </p:nvSpPr>
        <p:spPr>
          <a:xfrm>
            <a:off x="457200" y="0"/>
            <a:ext cx="8229600" cy="628150"/>
          </a:xfrm>
        </p:spPr>
        <p:txBody>
          <a:bodyPr>
            <a:normAutofit/>
          </a:bodyPr>
          <a:lstStyle/>
          <a:p>
            <a:r>
              <a:rPr lang="pl-PL" sz="1600" b="1" dirty="0">
                <a:latin typeface="Book Antiqua" panose="02040602050305030304" pitchFamily="18" charset="0"/>
              </a:rPr>
              <a:t>WYDATKI W ROKU 2024 NA POSZCZEGÓLNE FORMY AKTYWIZACJI  </a:t>
            </a:r>
          </a:p>
        </p:txBody>
      </p:sp>
      <p:graphicFrame>
        <p:nvGraphicFramePr>
          <p:cNvPr id="4" name="Tabela 3">
            <a:extLst>
              <a:ext uri="{FF2B5EF4-FFF2-40B4-BE49-F238E27FC236}">
                <a16:creationId xmlns:a16="http://schemas.microsoft.com/office/drawing/2014/main" xmlns="" id="{477D6734-0569-FD82-6255-C5425E87C1AE}"/>
              </a:ext>
            </a:extLst>
          </p:cNvPr>
          <p:cNvGraphicFramePr>
            <a:graphicFrameLocks noGrp="1"/>
          </p:cNvGraphicFramePr>
          <p:nvPr>
            <p:extLst>
              <p:ext uri="{D42A27DB-BD31-4B8C-83A1-F6EECF244321}">
                <p14:modId xmlns:p14="http://schemas.microsoft.com/office/powerpoint/2010/main" val="3739132914"/>
              </p:ext>
            </p:extLst>
          </p:nvPr>
        </p:nvGraphicFramePr>
        <p:xfrm>
          <a:off x="107503" y="476673"/>
          <a:ext cx="8928991" cy="6429856"/>
        </p:xfrm>
        <a:graphic>
          <a:graphicData uri="http://schemas.openxmlformats.org/drawingml/2006/table">
            <a:tbl>
              <a:tblPr firstRow="1" bandRow="1">
                <a:tableStyleId>{5C22544A-7EE6-4342-B048-85BDC9FD1C3A}</a:tableStyleId>
              </a:tblPr>
              <a:tblGrid>
                <a:gridCol w="454803">
                  <a:extLst>
                    <a:ext uri="{9D8B030D-6E8A-4147-A177-3AD203B41FA5}">
                      <a16:colId xmlns:a16="http://schemas.microsoft.com/office/drawing/2014/main" xmlns="" val="4013039986"/>
                    </a:ext>
                  </a:extLst>
                </a:gridCol>
                <a:gridCol w="1985222">
                  <a:extLst>
                    <a:ext uri="{9D8B030D-6E8A-4147-A177-3AD203B41FA5}">
                      <a16:colId xmlns:a16="http://schemas.microsoft.com/office/drawing/2014/main" xmlns="" val="337581714"/>
                    </a:ext>
                  </a:extLst>
                </a:gridCol>
                <a:gridCol w="1251007">
                  <a:extLst>
                    <a:ext uri="{9D8B030D-6E8A-4147-A177-3AD203B41FA5}">
                      <a16:colId xmlns:a16="http://schemas.microsoft.com/office/drawing/2014/main" xmlns="" val="318314805"/>
                    </a:ext>
                  </a:extLst>
                </a:gridCol>
                <a:gridCol w="1195352">
                  <a:extLst>
                    <a:ext uri="{9D8B030D-6E8A-4147-A177-3AD203B41FA5}">
                      <a16:colId xmlns:a16="http://schemas.microsoft.com/office/drawing/2014/main" xmlns="" val="1311282796"/>
                    </a:ext>
                  </a:extLst>
                </a:gridCol>
                <a:gridCol w="1305642">
                  <a:extLst>
                    <a:ext uri="{9D8B030D-6E8A-4147-A177-3AD203B41FA5}">
                      <a16:colId xmlns:a16="http://schemas.microsoft.com/office/drawing/2014/main" xmlns="" val="1129039531"/>
                    </a:ext>
                  </a:extLst>
                </a:gridCol>
                <a:gridCol w="1250667">
                  <a:extLst>
                    <a:ext uri="{9D8B030D-6E8A-4147-A177-3AD203B41FA5}">
                      <a16:colId xmlns:a16="http://schemas.microsoft.com/office/drawing/2014/main" xmlns="" val="2913881172"/>
                    </a:ext>
                  </a:extLst>
                </a:gridCol>
                <a:gridCol w="1486298">
                  <a:extLst>
                    <a:ext uri="{9D8B030D-6E8A-4147-A177-3AD203B41FA5}">
                      <a16:colId xmlns:a16="http://schemas.microsoft.com/office/drawing/2014/main" xmlns="" val="2655108203"/>
                    </a:ext>
                  </a:extLst>
                </a:gridCol>
              </a:tblGrid>
              <a:tr h="445913">
                <a:tc>
                  <a:txBody>
                    <a:bodyPr/>
                    <a:lstStyle/>
                    <a:p>
                      <a:r>
                        <a:rPr lang="pl-PL" sz="1200" dirty="0">
                          <a:latin typeface="Book Antiqua" panose="02040602050305030304" pitchFamily="18" charset="0"/>
                        </a:rPr>
                        <a:t>L.P</a:t>
                      </a:r>
                    </a:p>
                  </a:txBody>
                  <a:tcPr/>
                </a:tc>
                <a:tc>
                  <a:txBody>
                    <a:bodyPr/>
                    <a:lstStyle/>
                    <a:p>
                      <a:r>
                        <a:rPr lang="pl-PL" sz="1200" dirty="0">
                          <a:latin typeface="Book Antiqua" panose="02040602050305030304" pitchFamily="18" charset="0"/>
                        </a:rPr>
                        <a:t>FORMY AKTYWIZACJI</a:t>
                      </a:r>
                    </a:p>
                  </a:txBody>
                  <a:tcPr/>
                </a:tc>
                <a:tc>
                  <a:txBody>
                    <a:bodyPr/>
                    <a:lstStyle/>
                    <a:p>
                      <a:r>
                        <a:rPr lang="pl-PL" sz="1200" dirty="0">
                          <a:latin typeface="Book Antiqua" panose="02040602050305030304" pitchFamily="18" charset="0"/>
                        </a:rPr>
                        <a:t>FP</a:t>
                      </a:r>
                    </a:p>
                  </a:txBody>
                  <a:tcPr/>
                </a:tc>
                <a:tc>
                  <a:txBody>
                    <a:bodyPr/>
                    <a:lstStyle/>
                    <a:p>
                      <a:r>
                        <a:rPr lang="pl-PL" sz="1200" dirty="0">
                          <a:latin typeface="Book Antiqua" panose="02040602050305030304" pitchFamily="18" charset="0"/>
                        </a:rPr>
                        <a:t>EFS+</a:t>
                      </a:r>
                    </a:p>
                  </a:txBody>
                  <a:tcPr/>
                </a:tc>
                <a:tc>
                  <a:txBody>
                    <a:bodyPr/>
                    <a:lstStyle/>
                    <a:p>
                      <a:r>
                        <a:rPr lang="pl-PL" sz="1200" dirty="0">
                          <a:latin typeface="Book Antiqua" panose="02040602050305030304" pitchFamily="18" charset="0"/>
                        </a:rPr>
                        <a:t>REZERWA FP</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200" dirty="0">
                          <a:latin typeface="Book Antiqua" panose="02040602050305030304" pitchFamily="18" charset="0"/>
                        </a:rPr>
                        <a:t>PFRON</a:t>
                      </a:r>
                    </a:p>
                    <a:p>
                      <a:endParaRPr lang="pl-PL" sz="1200" dirty="0">
                        <a:latin typeface="Book Antiqua" panose="0204060205030503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200" dirty="0">
                          <a:latin typeface="Book Antiqua" panose="02040602050305030304" pitchFamily="18" charset="0"/>
                        </a:rPr>
                        <a:t>OGÓŁEM</a:t>
                      </a:r>
                    </a:p>
                    <a:p>
                      <a:endParaRPr lang="pl-PL" sz="1200" dirty="0">
                        <a:latin typeface="Book Antiqua" panose="02040602050305030304" pitchFamily="18" charset="0"/>
                      </a:endParaRPr>
                    </a:p>
                  </a:txBody>
                  <a:tcPr/>
                </a:tc>
                <a:extLst>
                  <a:ext uri="{0D108BD9-81ED-4DB2-BD59-A6C34878D82A}">
                    <a16:rowId xmlns:a16="http://schemas.microsoft.com/office/drawing/2014/main" xmlns="" val="2834024478"/>
                  </a:ext>
                </a:extLst>
              </a:tr>
              <a:tr h="445913">
                <a:tc>
                  <a:txBody>
                    <a:bodyPr/>
                    <a:lstStyle/>
                    <a:p>
                      <a:r>
                        <a:rPr lang="pl-PL" sz="1200" dirty="0">
                          <a:latin typeface="Book Antiqua" panose="02040602050305030304" pitchFamily="18" charset="0"/>
                        </a:rPr>
                        <a:t>1.</a:t>
                      </a:r>
                    </a:p>
                  </a:txBody>
                  <a:tcPr/>
                </a:tc>
                <a:tc>
                  <a:txBody>
                    <a:bodyPr/>
                    <a:lstStyle/>
                    <a:p>
                      <a:r>
                        <a:rPr lang="pl-PL" sz="1200" b="1" dirty="0">
                          <a:latin typeface="Book Antiqua" panose="02040602050305030304" pitchFamily="18" charset="0"/>
                        </a:rPr>
                        <a:t>PRACE INTERWENCYJNE</a:t>
                      </a:r>
                    </a:p>
                  </a:txBody>
                  <a:tcPr/>
                </a:tc>
                <a:tc>
                  <a:txBody>
                    <a:bodyPr/>
                    <a:lstStyle/>
                    <a:p>
                      <a:r>
                        <a:rPr lang="pl-PL" sz="1200" b="1" dirty="0">
                          <a:latin typeface="Book Antiqua" panose="02040602050305030304" pitchFamily="18" charset="0"/>
                          <a:cs typeface="Arial" panose="020B0604020202020204" pitchFamily="34" charset="0"/>
                        </a:rPr>
                        <a:t>293.743,07</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200" b="1" dirty="0">
                          <a:latin typeface="Book Antiqua" panose="02040602050305030304" pitchFamily="18" charset="0"/>
                          <a:cs typeface="Arial" panose="020B0604020202020204" pitchFamily="34" charset="0"/>
                        </a:rPr>
                        <a:t>293.743,07</a:t>
                      </a:r>
                    </a:p>
                    <a:p>
                      <a:endParaRPr lang="pl-PL" sz="1200" b="1" dirty="0">
                        <a:latin typeface="Book Antiqua" panose="02040602050305030304" pitchFamily="18" charset="0"/>
                      </a:endParaRPr>
                    </a:p>
                  </a:txBody>
                  <a:tcPr/>
                </a:tc>
                <a:extLst>
                  <a:ext uri="{0D108BD9-81ED-4DB2-BD59-A6C34878D82A}">
                    <a16:rowId xmlns:a16="http://schemas.microsoft.com/office/drawing/2014/main" xmlns="" val="451637594"/>
                  </a:ext>
                </a:extLst>
              </a:tr>
              <a:tr h="343959">
                <a:tc>
                  <a:txBody>
                    <a:bodyPr/>
                    <a:lstStyle/>
                    <a:p>
                      <a:r>
                        <a:rPr lang="pl-PL" sz="1200" dirty="0">
                          <a:latin typeface="Book Antiqua" panose="02040602050305030304" pitchFamily="18" charset="0"/>
                        </a:rPr>
                        <a:t>2.</a:t>
                      </a:r>
                    </a:p>
                  </a:txBody>
                  <a:tcPr/>
                </a:tc>
                <a:tc>
                  <a:txBody>
                    <a:bodyPr/>
                    <a:lstStyle/>
                    <a:p>
                      <a:r>
                        <a:rPr lang="pl-PL" sz="1200" b="1" dirty="0">
                          <a:latin typeface="Book Antiqua" panose="02040602050305030304" pitchFamily="18" charset="0"/>
                        </a:rPr>
                        <a:t>ROBOTY PUBLICZNE</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extLst>
                  <a:ext uri="{0D108BD9-81ED-4DB2-BD59-A6C34878D82A}">
                    <a16:rowId xmlns:a16="http://schemas.microsoft.com/office/drawing/2014/main" xmlns="" val="1347682995"/>
                  </a:ext>
                </a:extLst>
              </a:tr>
              <a:tr h="487275">
                <a:tc>
                  <a:txBody>
                    <a:bodyPr/>
                    <a:lstStyle/>
                    <a:p>
                      <a:r>
                        <a:rPr lang="pl-PL" sz="1200" dirty="0">
                          <a:latin typeface="Book Antiqua" panose="02040602050305030304" pitchFamily="18" charset="0"/>
                        </a:rPr>
                        <a:t>3.</a:t>
                      </a:r>
                    </a:p>
                  </a:txBody>
                  <a:tcPr/>
                </a:tc>
                <a:tc>
                  <a:txBody>
                    <a:bodyPr/>
                    <a:lstStyle/>
                    <a:p>
                      <a:r>
                        <a:rPr lang="pl-PL" sz="1200" b="1" dirty="0">
                          <a:latin typeface="Book Antiqua" panose="02040602050305030304" pitchFamily="18" charset="0"/>
                        </a:rPr>
                        <a:t>STAŻE ( w tym koszty badań i dojazdu)</a:t>
                      </a:r>
                    </a:p>
                  </a:txBody>
                  <a:tcPr/>
                </a:tc>
                <a:tc>
                  <a:txBody>
                    <a:bodyPr/>
                    <a:lstStyle/>
                    <a:p>
                      <a:r>
                        <a:rPr lang="pl-PL" sz="1200" b="1" dirty="0">
                          <a:latin typeface="Book Antiqua" panose="02040602050305030304" pitchFamily="18" charset="0"/>
                        </a:rPr>
                        <a:t>973.557,74</a:t>
                      </a:r>
                    </a:p>
                  </a:txBody>
                  <a:tcPr/>
                </a:tc>
                <a:tc>
                  <a:txBody>
                    <a:bodyPr/>
                    <a:lstStyle/>
                    <a:p>
                      <a:r>
                        <a:rPr lang="pl-PL" sz="1200" b="1" dirty="0">
                          <a:latin typeface="Book Antiqua" panose="02040602050305030304" pitchFamily="18" charset="0"/>
                        </a:rPr>
                        <a:t>812.938,89</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1.786.496,63</a:t>
                      </a:r>
                    </a:p>
                  </a:txBody>
                  <a:tcPr/>
                </a:tc>
                <a:extLst>
                  <a:ext uri="{0D108BD9-81ED-4DB2-BD59-A6C34878D82A}">
                    <a16:rowId xmlns:a16="http://schemas.microsoft.com/office/drawing/2014/main" xmlns="" val="3752754723"/>
                  </a:ext>
                </a:extLst>
              </a:tr>
              <a:tr h="687917">
                <a:tc>
                  <a:txBody>
                    <a:bodyPr/>
                    <a:lstStyle/>
                    <a:p>
                      <a:r>
                        <a:rPr lang="pl-PL" sz="1200" dirty="0">
                          <a:latin typeface="Book Antiqua" panose="02040602050305030304" pitchFamily="18" charset="0"/>
                        </a:rPr>
                        <a:t>4.</a:t>
                      </a:r>
                    </a:p>
                  </a:txBody>
                  <a:tcPr/>
                </a:tc>
                <a:tc>
                  <a:txBody>
                    <a:bodyPr/>
                    <a:lstStyle/>
                    <a:p>
                      <a:r>
                        <a:rPr lang="pl-PL" sz="1200" b="1" dirty="0">
                          <a:latin typeface="Book Antiqua" panose="02040602050305030304" pitchFamily="18" charset="0"/>
                        </a:rPr>
                        <a:t>SZKOLENIA ( W TYM STUDIA PODYPLOMOWE)</a:t>
                      </a:r>
                    </a:p>
                  </a:txBody>
                  <a:tcPr/>
                </a:tc>
                <a:tc>
                  <a:txBody>
                    <a:bodyPr/>
                    <a:lstStyle/>
                    <a:p>
                      <a:r>
                        <a:rPr lang="pl-PL" sz="1200" b="1" dirty="0">
                          <a:latin typeface="Book Antiqua" panose="02040602050305030304" pitchFamily="18" charset="0"/>
                        </a:rPr>
                        <a:t>70.776,72</a:t>
                      </a:r>
                    </a:p>
                  </a:txBody>
                  <a:tcPr/>
                </a:tc>
                <a:tc>
                  <a:txBody>
                    <a:bodyPr/>
                    <a:lstStyle/>
                    <a:p>
                      <a:r>
                        <a:rPr lang="pl-PL" sz="1200" b="1" dirty="0">
                          <a:latin typeface="Book Antiqua" panose="02040602050305030304" pitchFamily="18" charset="0"/>
                        </a:rPr>
                        <a:t>47.031,49</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5.655,39</a:t>
                      </a:r>
                    </a:p>
                  </a:txBody>
                  <a:tcPr/>
                </a:tc>
                <a:tc>
                  <a:txBody>
                    <a:bodyPr/>
                    <a:lstStyle/>
                    <a:p>
                      <a:r>
                        <a:rPr lang="pl-PL" sz="1200" b="1" dirty="0">
                          <a:latin typeface="Book Antiqua" panose="02040602050305030304" pitchFamily="18" charset="0"/>
                        </a:rPr>
                        <a:t>123.463,60</a:t>
                      </a:r>
                    </a:p>
                  </a:txBody>
                  <a:tcPr/>
                </a:tc>
                <a:extLst>
                  <a:ext uri="{0D108BD9-81ED-4DB2-BD59-A6C34878D82A}">
                    <a16:rowId xmlns:a16="http://schemas.microsoft.com/office/drawing/2014/main" xmlns="" val="2915320844"/>
                  </a:ext>
                </a:extLst>
              </a:tr>
              <a:tr h="343959">
                <a:tc>
                  <a:txBody>
                    <a:bodyPr/>
                    <a:lstStyle/>
                    <a:p>
                      <a:r>
                        <a:rPr lang="pl-PL" sz="1200" dirty="0">
                          <a:latin typeface="Book Antiqua" panose="02040602050305030304" pitchFamily="18" charset="0"/>
                        </a:rPr>
                        <a:t>5.</a:t>
                      </a:r>
                    </a:p>
                  </a:txBody>
                  <a:tcPr/>
                </a:tc>
                <a:tc>
                  <a:txBody>
                    <a:bodyPr/>
                    <a:lstStyle/>
                    <a:p>
                      <a:r>
                        <a:rPr lang="pl-PL" sz="1200" b="1" dirty="0">
                          <a:latin typeface="Book Antiqua" panose="02040602050305030304" pitchFamily="18" charset="0"/>
                        </a:rPr>
                        <a:t>DOTACJE BEZROBOTNI</a:t>
                      </a:r>
                    </a:p>
                  </a:txBody>
                  <a:tcPr/>
                </a:tc>
                <a:tc>
                  <a:txBody>
                    <a:bodyPr/>
                    <a:lstStyle/>
                    <a:p>
                      <a:r>
                        <a:rPr lang="pl-PL" sz="1200" b="1" dirty="0">
                          <a:latin typeface="Book Antiqua" panose="02040602050305030304" pitchFamily="18" charset="0"/>
                        </a:rPr>
                        <a:t>964.200,78</a:t>
                      </a:r>
                    </a:p>
                  </a:txBody>
                  <a:tcPr/>
                </a:tc>
                <a:tc>
                  <a:txBody>
                    <a:bodyPr/>
                    <a:lstStyle/>
                    <a:p>
                      <a:r>
                        <a:rPr lang="pl-PL" sz="1200" b="1" dirty="0">
                          <a:latin typeface="Book Antiqua" panose="02040602050305030304" pitchFamily="18" charset="0"/>
                        </a:rPr>
                        <a:t>306.166,08</a:t>
                      </a:r>
                    </a:p>
                  </a:txBody>
                  <a:tcPr/>
                </a:tc>
                <a:tc>
                  <a:txBody>
                    <a:bodyPr/>
                    <a:lstStyle/>
                    <a:p>
                      <a:r>
                        <a:rPr lang="pl-PL" sz="1200" b="1" dirty="0">
                          <a:latin typeface="Book Antiqua" panose="02040602050305030304" pitchFamily="18" charset="0"/>
                        </a:rPr>
                        <a:t>193.710,00</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1.464.076,86</a:t>
                      </a:r>
                    </a:p>
                  </a:txBody>
                  <a:tcPr/>
                </a:tc>
                <a:extLst>
                  <a:ext uri="{0D108BD9-81ED-4DB2-BD59-A6C34878D82A}">
                    <a16:rowId xmlns:a16="http://schemas.microsoft.com/office/drawing/2014/main" xmlns="" val="1029165529"/>
                  </a:ext>
                </a:extLst>
              </a:tr>
              <a:tr h="487275">
                <a:tc>
                  <a:txBody>
                    <a:bodyPr/>
                    <a:lstStyle/>
                    <a:p>
                      <a:r>
                        <a:rPr lang="pl-PL" sz="1200" dirty="0">
                          <a:latin typeface="Book Antiqua" panose="02040602050305030304" pitchFamily="18" charset="0"/>
                        </a:rPr>
                        <a:t>6.</a:t>
                      </a:r>
                    </a:p>
                  </a:txBody>
                  <a:tcPr/>
                </a:tc>
                <a:tc>
                  <a:txBody>
                    <a:bodyPr/>
                    <a:lstStyle/>
                    <a:p>
                      <a:r>
                        <a:rPr lang="pl-PL" sz="1200" b="1" dirty="0">
                          <a:latin typeface="Book Antiqua" panose="02040602050305030304" pitchFamily="18" charset="0"/>
                        </a:rPr>
                        <a:t>DOPOSAŻENIA STANOWISKA PRACY</a:t>
                      </a:r>
                    </a:p>
                  </a:txBody>
                  <a:tcPr/>
                </a:tc>
                <a:tc>
                  <a:txBody>
                    <a:bodyPr/>
                    <a:lstStyle/>
                    <a:p>
                      <a:r>
                        <a:rPr lang="pl-PL" sz="1200" b="1" dirty="0">
                          <a:latin typeface="Book Antiqua" panose="02040602050305030304" pitchFamily="18" charset="0"/>
                        </a:rPr>
                        <a:t>190.898,50</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190.898,50</a:t>
                      </a:r>
                    </a:p>
                  </a:txBody>
                  <a:tcPr/>
                </a:tc>
                <a:extLst>
                  <a:ext uri="{0D108BD9-81ED-4DB2-BD59-A6C34878D82A}">
                    <a16:rowId xmlns:a16="http://schemas.microsoft.com/office/drawing/2014/main" xmlns="" val="1068991741"/>
                  </a:ext>
                </a:extLst>
              </a:tr>
              <a:tr h="487275">
                <a:tc>
                  <a:txBody>
                    <a:bodyPr/>
                    <a:lstStyle/>
                    <a:p>
                      <a:r>
                        <a:rPr lang="pl-PL" sz="1200" dirty="0">
                          <a:latin typeface="Book Antiqua" panose="02040602050305030304" pitchFamily="18" charset="0"/>
                        </a:rPr>
                        <a:t>7.</a:t>
                      </a:r>
                    </a:p>
                  </a:txBody>
                  <a:tcPr/>
                </a:tc>
                <a:tc>
                  <a:txBody>
                    <a:bodyPr/>
                    <a:lstStyle/>
                    <a:p>
                      <a:r>
                        <a:rPr lang="pl-PL" sz="1200" b="1" dirty="0">
                          <a:latin typeface="Book Antiqua" panose="02040602050305030304" pitchFamily="18" charset="0"/>
                        </a:rPr>
                        <a:t>PRACE SPOŁECZNIE UŻYTECZNE</a:t>
                      </a:r>
                    </a:p>
                  </a:txBody>
                  <a:tcPr/>
                </a:tc>
                <a:tc>
                  <a:txBody>
                    <a:bodyPr/>
                    <a:lstStyle/>
                    <a:p>
                      <a:r>
                        <a:rPr lang="pl-PL" sz="1200" b="1" dirty="0">
                          <a:latin typeface="Book Antiqua" panose="02040602050305030304" pitchFamily="18" charset="0"/>
                        </a:rPr>
                        <a:t>43.391,82</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43.391,82</a:t>
                      </a:r>
                    </a:p>
                  </a:txBody>
                  <a:tcPr/>
                </a:tc>
                <a:extLst>
                  <a:ext uri="{0D108BD9-81ED-4DB2-BD59-A6C34878D82A}">
                    <a16:rowId xmlns:a16="http://schemas.microsoft.com/office/drawing/2014/main" xmlns="" val="3053212550"/>
                  </a:ext>
                </a:extLst>
              </a:tr>
              <a:tr h="687917">
                <a:tc>
                  <a:txBody>
                    <a:bodyPr/>
                    <a:lstStyle/>
                    <a:p>
                      <a:r>
                        <a:rPr lang="pl-PL" sz="1200" dirty="0">
                          <a:latin typeface="Book Antiqua" panose="02040602050305030304" pitchFamily="18" charset="0"/>
                        </a:rPr>
                        <a:t>8.</a:t>
                      </a:r>
                    </a:p>
                  </a:txBody>
                  <a:tcPr/>
                </a:tc>
                <a:tc>
                  <a:txBody>
                    <a:bodyPr/>
                    <a:lstStyle/>
                    <a:p>
                      <a:r>
                        <a:rPr lang="pl-PL" sz="1200" b="1" dirty="0">
                          <a:latin typeface="Book Antiqua" panose="02040602050305030304" pitchFamily="18" charset="0"/>
                        </a:rPr>
                        <a:t>PROGRAM AKTYWIZACJA I INTEGRACJA</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endParaRPr lang="pl-PL" sz="1200" b="1" dirty="0">
                        <a:latin typeface="Book Antiqua" panose="02040602050305030304" pitchFamily="18" charset="0"/>
                      </a:endParaRPr>
                    </a:p>
                  </a:txBody>
                  <a:tcPr/>
                </a:tc>
                <a:tc>
                  <a:txBody>
                    <a:bodyPr/>
                    <a:lstStyle/>
                    <a:p>
                      <a:endParaRPr lang="pl-PL" sz="1200" b="1" dirty="0">
                        <a:latin typeface="Book Antiqua" panose="02040602050305030304" pitchFamily="18" charset="0"/>
                      </a:endParaRPr>
                    </a:p>
                  </a:txBody>
                  <a:tcPr/>
                </a:tc>
                <a:extLst>
                  <a:ext uri="{0D108BD9-81ED-4DB2-BD59-A6C34878D82A}">
                    <a16:rowId xmlns:a16="http://schemas.microsoft.com/office/drawing/2014/main" xmlns="" val="1358140907"/>
                  </a:ext>
                </a:extLst>
              </a:tr>
              <a:tr h="343959">
                <a:tc>
                  <a:txBody>
                    <a:bodyPr/>
                    <a:lstStyle/>
                    <a:p>
                      <a:r>
                        <a:rPr lang="pl-PL" sz="1200" dirty="0">
                          <a:latin typeface="Book Antiqua" panose="02040602050305030304" pitchFamily="18" charset="0"/>
                        </a:rPr>
                        <a:t>9.</a:t>
                      </a:r>
                    </a:p>
                  </a:txBody>
                  <a:tcPr/>
                </a:tc>
                <a:tc>
                  <a:txBody>
                    <a:bodyPr/>
                    <a:lstStyle/>
                    <a:p>
                      <a:r>
                        <a:rPr lang="pl-PL" sz="1200" b="1" dirty="0">
                          <a:latin typeface="Book Antiqua" panose="02040602050305030304" pitchFamily="18" charset="0"/>
                        </a:rPr>
                        <a:t>BON ZASIEDLENIOWY</a:t>
                      </a:r>
                    </a:p>
                  </a:txBody>
                  <a:tcPr/>
                </a:tc>
                <a:tc>
                  <a:txBody>
                    <a:bodyPr/>
                    <a:lstStyle/>
                    <a:p>
                      <a:r>
                        <a:rPr lang="pl-PL" sz="1200" b="1" dirty="0">
                          <a:latin typeface="Book Antiqua" panose="02040602050305030304" pitchFamily="18" charset="0"/>
                        </a:rPr>
                        <a:t>24.000,00</a:t>
                      </a:r>
                    </a:p>
                  </a:txBody>
                  <a:tcPr/>
                </a:tc>
                <a:tc>
                  <a:txBody>
                    <a:bodyPr/>
                    <a:lstStyle/>
                    <a:p>
                      <a:r>
                        <a:rPr lang="pl-PL" sz="1200" b="1" dirty="0">
                          <a:latin typeface="Book Antiqua" panose="02040602050305030304" pitchFamily="18" charset="0"/>
                        </a:rPr>
                        <a:t>12.000,00</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36.000,00</a:t>
                      </a:r>
                    </a:p>
                  </a:txBody>
                  <a:tcPr/>
                </a:tc>
                <a:extLst>
                  <a:ext uri="{0D108BD9-81ED-4DB2-BD59-A6C34878D82A}">
                    <a16:rowId xmlns:a16="http://schemas.microsoft.com/office/drawing/2014/main" xmlns="" val="1659941793"/>
                  </a:ext>
                </a:extLst>
              </a:tr>
              <a:tr h="1159374">
                <a:tc>
                  <a:txBody>
                    <a:bodyPr/>
                    <a:lstStyle/>
                    <a:p>
                      <a:r>
                        <a:rPr lang="pl-PL" sz="1200" dirty="0">
                          <a:latin typeface="Book Antiqua" panose="02040602050305030304" pitchFamily="18" charset="0"/>
                        </a:rPr>
                        <a:t>10.</a:t>
                      </a:r>
                    </a:p>
                  </a:txBody>
                  <a:tcPr/>
                </a:tc>
                <a:tc>
                  <a:txBody>
                    <a:bodyPr/>
                    <a:lstStyle/>
                    <a:p>
                      <a:r>
                        <a:rPr lang="pl-PL" sz="1200" b="1" dirty="0">
                          <a:latin typeface="Book Antiqua" panose="02040602050305030304" pitchFamily="18" charset="0"/>
                        </a:rPr>
                        <a:t>POZOSTAŁE FORMY (BON: stażowy, zatrudnieniowy, szkoleniowy, zatrudnienie +50 oraz koszty badań i dojazdu)</a:t>
                      </a:r>
                    </a:p>
                  </a:txBody>
                  <a:tcPr/>
                </a:tc>
                <a:tc>
                  <a:txBody>
                    <a:bodyPr/>
                    <a:lstStyle/>
                    <a:p>
                      <a:r>
                        <a:rPr lang="pl-PL" sz="1200" b="1" dirty="0">
                          <a:latin typeface="Book Antiqua" panose="02040602050305030304" pitchFamily="18" charset="0"/>
                        </a:rPr>
                        <a:t>52.301,37</a:t>
                      </a:r>
                    </a:p>
                  </a:txBody>
                  <a:tcPr/>
                </a:tc>
                <a:tc>
                  <a:txBody>
                    <a:bodyPr/>
                    <a:lstStyle/>
                    <a:p>
                      <a:r>
                        <a:rPr lang="pl-PL" sz="1200" b="1" dirty="0">
                          <a:latin typeface="Book Antiqua" panose="02040602050305030304" pitchFamily="18" charset="0"/>
                        </a:rPr>
                        <a:t>5.553,21</a:t>
                      </a:r>
                    </a:p>
                  </a:txBody>
                  <a:tcPr/>
                </a:tc>
                <a:tc>
                  <a:txBody>
                    <a:bodyPr/>
                    <a:lstStyle/>
                    <a:p>
                      <a:r>
                        <a:rPr lang="pl-PL" sz="1200" b="1" dirty="0">
                          <a:latin typeface="Book Antiqua" panose="02040602050305030304" pitchFamily="18" charset="0"/>
                        </a:rPr>
                        <a:t>-</a:t>
                      </a:r>
                    </a:p>
                  </a:txBody>
                  <a:tcPr/>
                </a:tc>
                <a:tc>
                  <a:txBody>
                    <a:bodyPr/>
                    <a:lstStyle/>
                    <a:p>
                      <a:endParaRPr lang="pl-PL" sz="1200" b="1" dirty="0">
                        <a:latin typeface="Book Antiqua" panose="02040602050305030304" pitchFamily="18" charset="0"/>
                      </a:endParaRPr>
                    </a:p>
                  </a:txBody>
                  <a:tcPr/>
                </a:tc>
                <a:tc>
                  <a:txBody>
                    <a:bodyPr/>
                    <a:lstStyle/>
                    <a:p>
                      <a:r>
                        <a:rPr lang="pl-PL" sz="1200" b="1" dirty="0">
                          <a:latin typeface="Book Antiqua" panose="02040602050305030304" pitchFamily="18" charset="0"/>
                        </a:rPr>
                        <a:t>57.854,58</a:t>
                      </a:r>
                    </a:p>
                  </a:txBody>
                  <a:tcPr/>
                </a:tc>
                <a:extLst>
                  <a:ext uri="{0D108BD9-81ED-4DB2-BD59-A6C34878D82A}">
                    <a16:rowId xmlns:a16="http://schemas.microsoft.com/office/drawing/2014/main" xmlns="" val="3756107929"/>
                  </a:ext>
                </a:extLst>
              </a:tr>
              <a:tr h="343959">
                <a:tc>
                  <a:txBody>
                    <a:bodyPr/>
                    <a:lstStyle/>
                    <a:p>
                      <a:endParaRPr lang="pl-PL" sz="1200">
                        <a:latin typeface="Book Antiqua" panose="02040602050305030304" pitchFamily="18" charset="0"/>
                      </a:endParaRPr>
                    </a:p>
                  </a:txBody>
                  <a:tcPr/>
                </a:tc>
                <a:tc>
                  <a:txBody>
                    <a:bodyPr/>
                    <a:lstStyle/>
                    <a:p>
                      <a:r>
                        <a:rPr lang="pl-PL" sz="1200" b="1" dirty="0">
                          <a:latin typeface="Book Antiqua" panose="02040602050305030304" pitchFamily="18" charset="0"/>
                        </a:rPr>
                        <a:t>OGÓŁEM</a:t>
                      </a:r>
                    </a:p>
                  </a:txBody>
                  <a:tcPr/>
                </a:tc>
                <a:tc>
                  <a:txBody>
                    <a:bodyPr/>
                    <a:lstStyle/>
                    <a:p>
                      <a:r>
                        <a:rPr lang="pl-PL" sz="1200" b="1" dirty="0">
                          <a:latin typeface="Book Antiqua" panose="02040602050305030304" pitchFamily="18" charset="0"/>
                        </a:rPr>
                        <a:t>2.612.870,00</a:t>
                      </a:r>
                    </a:p>
                  </a:txBody>
                  <a:tcPr/>
                </a:tc>
                <a:tc>
                  <a:txBody>
                    <a:bodyPr/>
                    <a:lstStyle/>
                    <a:p>
                      <a:r>
                        <a:rPr lang="pl-PL" sz="1200" b="1" dirty="0">
                          <a:latin typeface="Book Antiqua" panose="02040602050305030304" pitchFamily="18" charset="0"/>
                        </a:rPr>
                        <a:t>1.183.689,67</a:t>
                      </a:r>
                    </a:p>
                  </a:txBody>
                  <a:tcPr/>
                </a:tc>
                <a:tc>
                  <a:txBody>
                    <a:bodyPr/>
                    <a:lstStyle/>
                    <a:p>
                      <a:r>
                        <a:rPr lang="pl-PL" sz="1200" b="1" dirty="0">
                          <a:latin typeface="Book Antiqua" panose="02040602050305030304" pitchFamily="18" charset="0"/>
                        </a:rPr>
                        <a:t>193.710,00</a:t>
                      </a:r>
                    </a:p>
                  </a:txBody>
                  <a:tcPr/>
                </a:tc>
                <a:tc>
                  <a:txBody>
                    <a:bodyPr/>
                    <a:lstStyle/>
                    <a:p>
                      <a:r>
                        <a:rPr lang="pl-PL" sz="1200" b="1" dirty="0">
                          <a:latin typeface="Book Antiqua" panose="02040602050305030304" pitchFamily="18" charset="0"/>
                        </a:rPr>
                        <a:t>5.655,39</a:t>
                      </a:r>
                    </a:p>
                  </a:txBody>
                  <a:tcPr/>
                </a:tc>
                <a:tc>
                  <a:txBody>
                    <a:bodyPr/>
                    <a:lstStyle/>
                    <a:p>
                      <a:r>
                        <a:rPr lang="pl-PL" sz="1200" b="1" dirty="0">
                          <a:latin typeface="Book Antiqua" panose="02040602050305030304" pitchFamily="18" charset="0"/>
                        </a:rPr>
                        <a:t>3.995.925,06</a:t>
                      </a:r>
                    </a:p>
                  </a:txBody>
                  <a:tcPr/>
                </a:tc>
                <a:extLst>
                  <a:ext uri="{0D108BD9-81ED-4DB2-BD59-A6C34878D82A}">
                    <a16:rowId xmlns:a16="http://schemas.microsoft.com/office/drawing/2014/main" xmlns="" val="3671868828"/>
                  </a:ext>
                </a:extLst>
              </a:tr>
            </a:tbl>
          </a:graphicData>
        </a:graphic>
      </p:graphicFrame>
    </p:spTree>
    <p:extLst>
      <p:ext uri="{BB962C8B-B14F-4D97-AF65-F5344CB8AC3E}">
        <p14:creationId xmlns:p14="http://schemas.microsoft.com/office/powerpoint/2010/main" val="11999552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a:extLst>
              <a:ext uri="{FF2B5EF4-FFF2-40B4-BE49-F238E27FC236}">
                <a16:creationId xmlns:a16="http://schemas.microsoft.com/office/drawing/2014/main" xmlns="" id="{201D8ECB-1CB9-A814-80E8-055191AF314D}"/>
              </a:ext>
            </a:extLst>
          </p:cNvPr>
          <p:cNvGraphicFramePr>
            <a:graphicFrameLocks noGrp="1"/>
          </p:cNvGraphicFramePr>
          <p:nvPr>
            <p:extLst>
              <p:ext uri="{D42A27DB-BD31-4B8C-83A1-F6EECF244321}">
                <p14:modId xmlns:p14="http://schemas.microsoft.com/office/powerpoint/2010/main" val="3249986816"/>
              </p:ext>
            </p:extLst>
          </p:nvPr>
        </p:nvGraphicFramePr>
        <p:xfrm>
          <a:off x="179512" y="764703"/>
          <a:ext cx="8856984" cy="5256585"/>
        </p:xfrm>
        <a:graphic>
          <a:graphicData uri="http://schemas.openxmlformats.org/drawingml/2006/table">
            <a:tbl>
              <a:tblPr firstRow="1" bandRow="1">
                <a:tableStyleId>{5C22544A-7EE6-4342-B048-85BDC9FD1C3A}</a:tableStyleId>
              </a:tblPr>
              <a:tblGrid>
                <a:gridCol w="2448272">
                  <a:extLst>
                    <a:ext uri="{9D8B030D-6E8A-4147-A177-3AD203B41FA5}">
                      <a16:colId xmlns:a16="http://schemas.microsoft.com/office/drawing/2014/main" xmlns="" val="637239605"/>
                    </a:ext>
                  </a:extLst>
                </a:gridCol>
                <a:gridCol w="1440160">
                  <a:extLst>
                    <a:ext uri="{9D8B030D-6E8A-4147-A177-3AD203B41FA5}">
                      <a16:colId xmlns:a16="http://schemas.microsoft.com/office/drawing/2014/main" xmlns="" val="2826886492"/>
                    </a:ext>
                  </a:extLst>
                </a:gridCol>
                <a:gridCol w="3384376">
                  <a:extLst>
                    <a:ext uri="{9D8B030D-6E8A-4147-A177-3AD203B41FA5}">
                      <a16:colId xmlns:a16="http://schemas.microsoft.com/office/drawing/2014/main" xmlns="" val="1668915958"/>
                    </a:ext>
                  </a:extLst>
                </a:gridCol>
                <a:gridCol w="1584176">
                  <a:extLst>
                    <a:ext uri="{9D8B030D-6E8A-4147-A177-3AD203B41FA5}">
                      <a16:colId xmlns:a16="http://schemas.microsoft.com/office/drawing/2014/main" xmlns="" val="347215060"/>
                    </a:ext>
                  </a:extLst>
                </a:gridCol>
              </a:tblGrid>
              <a:tr h="624793">
                <a:tc>
                  <a:txBody>
                    <a:bodyPr/>
                    <a:lstStyle/>
                    <a:p>
                      <a:pPr algn="ctr">
                        <a:lnSpc>
                          <a:spcPct val="115000"/>
                        </a:lnSpc>
                      </a:pPr>
                      <a:r>
                        <a:rPr lang="pl-PL" sz="1400" kern="1200" dirty="0">
                          <a:solidFill>
                            <a:schemeClr val="tx1"/>
                          </a:solidFill>
                          <a:effectLst/>
                          <a:latin typeface="Book Antiqua" panose="02040602050305030304" pitchFamily="18" charset="0"/>
                        </a:rPr>
                        <a:t>TYTUŁ PROJEKTU</a:t>
                      </a:r>
                      <a:endParaRPr lang="pl-PL" sz="14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txBody>
                  <a:tcPr/>
                </a:tc>
                <a:tc>
                  <a:txBody>
                    <a:bodyPr/>
                    <a:lstStyle/>
                    <a:p>
                      <a:pPr algn="ctr">
                        <a:lnSpc>
                          <a:spcPct val="115000"/>
                        </a:lnSpc>
                      </a:pPr>
                      <a:r>
                        <a:rPr lang="pl-PL" sz="1400" kern="1200" dirty="0">
                          <a:solidFill>
                            <a:schemeClr val="tx1"/>
                          </a:solidFill>
                          <a:effectLst/>
                          <a:latin typeface="Book Antiqua" panose="02040602050305030304" pitchFamily="18" charset="0"/>
                        </a:rPr>
                        <a:t>TERMIN REALIZACJI</a:t>
                      </a:r>
                      <a:endParaRPr lang="pl-PL" sz="14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txBody>
                  <a:tcPr/>
                </a:tc>
                <a:tc>
                  <a:txBody>
                    <a:bodyPr/>
                    <a:lstStyle/>
                    <a:p>
                      <a:pPr algn="ctr">
                        <a:lnSpc>
                          <a:spcPct val="115000"/>
                        </a:lnSpc>
                      </a:pPr>
                      <a:r>
                        <a:rPr lang="pl-PL" sz="1400" kern="1200" dirty="0">
                          <a:solidFill>
                            <a:schemeClr val="tx1"/>
                          </a:solidFill>
                          <a:effectLst/>
                          <a:latin typeface="Book Antiqua" panose="02040602050305030304" pitchFamily="18" charset="0"/>
                        </a:rPr>
                        <a:t>LICZBA UCZESTNIKÓW PROJEKTU</a:t>
                      </a:r>
                      <a:endParaRPr lang="pl-PL" sz="14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txBody>
                  <a:tcPr/>
                </a:tc>
                <a:tc>
                  <a:txBody>
                    <a:bodyPr/>
                    <a:lstStyle/>
                    <a:p>
                      <a:pPr algn="ctr">
                        <a:lnSpc>
                          <a:spcPct val="115000"/>
                        </a:lnSpc>
                      </a:pPr>
                      <a:r>
                        <a:rPr lang="pl-PL" sz="1400" kern="1200" dirty="0">
                          <a:solidFill>
                            <a:schemeClr val="tx1"/>
                          </a:solidFill>
                          <a:effectLst/>
                          <a:latin typeface="Book Antiqua" panose="02040602050305030304" pitchFamily="18" charset="0"/>
                        </a:rPr>
                        <a:t>WARTOŚĆ PROJEKTU </a:t>
                      </a:r>
                      <a:endParaRPr lang="pl-PL" sz="14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369725136"/>
                  </a:ext>
                </a:extLst>
              </a:tr>
              <a:tr h="4631792">
                <a:tc>
                  <a:txBody>
                    <a:bodyPr/>
                    <a:lstStyle/>
                    <a:p>
                      <a:pPr>
                        <a:lnSpc>
                          <a:spcPct val="115000"/>
                        </a:lnSpc>
                      </a:pPr>
                      <a:r>
                        <a:rPr lang="pl-PL" sz="1200" kern="1200" dirty="0">
                          <a:solidFill>
                            <a:schemeClr val="tx1"/>
                          </a:solidFill>
                          <a:effectLst/>
                          <a:latin typeface="Book Antiqua" panose="02040602050305030304" pitchFamily="18" charset="0"/>
                        </a:rPr>
                        <a:t>Aktywizacja  zawodowa osób bezrobotnych i poszukujących pracy w powiecie międzychodzkim (I) współfinansowany  z Europejskiego Funduszu Społecznego Plus w ramach  Osi priorytetowej 6 Fundusze Europejskie dla Wielkopolski o silniejszym wymiarze społecznym ( EFS+), Działanie 6.1 Aktywizacja zawodowa osób bezrobotnych i poszukujących pracy</a:t>
                      </a:r>
                      <a:endParaRPr lang="pl-PL" sz="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txBody>
                  <a:tcPr/>
                </a:tc>
                <a:tc>
                  <a:txBody>
                    <a:bodyPr/>
                    <a:lstStyle/>
                    <a:p>
                      <a:pPr>
                        <a:lnSpc>
                          <a:spcPct val="115000"/>
                        </a:lnSpc>
                      </a:pPr>
                      <a:r>
                        <a:rPr lang="pl-PL" sz="1200" kern="1200" dirty="0">
                          <a:solidFill>
                            <a:schemeClr val="tx1"/>
                          </a:solidFill>
                          <a:effectLst/>
                          <a:latin typeface="Book Antiqua" panose="02040602050305030304" pitchFamily="18" charset="0"/>
                        </a:rPr>
                        <a:t>01.01.2023r-31.12.2024r</a:t>
                      </a:r>
                      <a:endParaRPr lang="pl-PL" sz="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txBody>
                  <a:tcPr/>
                </a:tc>
                <a:tc>
                  <a:txBody>
                    <a:bodyPr/>
                    <a:lstStyle/>
                    <a:p>
                      <a:pPr>
                        <a:lnSpc>
                          <a:spcPct val="115000"/>
                        </a:lnSpc>
                      </a:pPr>
                      <a:r>
                        <a:rPr lang="pl-PL" sz="12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Łączna zakładana liczba uczestników projektu:</a:t>
                      </a:r>
                    </a:p>
                    <a:p>
                      <a:pPr>
                        <a:lnSpc>
                          <a:spcPct val="115000"/>
                        </a:lnSpc>
                      </a:pPr>
                      <a:r>
                        <a:rPr lang="pl-PL" sz="12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192 osób</a:t>
                      </a:r>
                    </a:p>
                    <a:p>
                      <a:pPr>
                        <a:lnSpc>
                          <a:spcPct val="115000"/>
                        </a:lnSpc>
                      </a:pPr>
                      <a:r>
                        <a:rPr lang="pl-PL" sz="12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W tym:</a:t>
                      </a:r>
                    </a:p>
                    <a:p>
                      <a:pPr>
                        <a:lnSpc>
                          <a:spcPct val="115000"/>
                        </a:lnSpc>
                      </a:pPr>
                      <a:r>
                        <a:rPr lang="pl-PL" sz="12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2023r-109osób</a:t>
                      </a:r>
                    </a:p>
                    <a:p>
                      <a:pPr>
                        <a:lnSpc>
                          <a:spcPct val="115000"/>
                        </a:lnSpc>
                      </a:pPr>
                      <a:r>
                        <a:rPr lang="pl-PL" sz="12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2024r-83osób</a:t>
                      </a:r>
                    </a:p>
                    <a:p>
                      <a:pPr>
                        <a:lnSpc>
                          <a:spcPct val="115000"/>
                        </a:lnSpc>
                      </a:pPr>
                      <a:r>
                        <a:rPr lang="pl-PL" sz="12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W całym projekcie </a:t>
                      </a:r>
                      <a:r>
                        <a:rPr lang="pl-PL" sz="1200" b="1"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uczestniczyło 161 </a:t>
                      </a:r>
                      <a:r>
                        <a:rPr lang="pl-PL" sz="12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osób</a:t>
                      </a:r>
                    </a:p>
                  </a:txBody>
                  <a:tcPr/>
                </a:tc>
                <a:tc>
                  <a:txBody>
                    <a:bodyPr/>
                    <a:lstStyle/>
                    <a:p>
                      <a:pPr>
                        <a:lnSpc>
                          <a:spcPct val="115000"/>
                        </a:lnSpc>
                      </a:pPr>
                      <a:r>
                        <a:rPr lang="pl-PL" sz="1200" kern="1200" dirty="0">
                          <a:solidFill>
                            <a:schemeClr val="tx1"/>
                          </a:solidFill>
                          <a:effectLst/>
                          <a:latin typeface="Book Antiqua" panose="02040602050305030304" pitchFamily="18" charset="0"/>
                        </a:rPr>
                        <a:t>Łączna  zakładana kwota projektu:</a:t>
                      </a:r>
                      <a:endParaRPr lang="pl-PL" sz="1200" dirty="0">
                        <a:solidFill>
                          <a:schemeClr val="tx1"/>
                        </a:solidFill>
                        <a:effectLst/>
                        <a:latin typeface="Book Antiqua" panose="02040602050305030304" pitchFamily="18" charset="0"/>
                      </a:endParaRPr>
                    </a:p>
                    <a:p>
                      <a:pPr>
                        <a:lnSpc>
                          <a:spcPct val="115000"/>
                        </a:lnSpc>
                      </a:pPr>
                      <a:r>
                        <a:rPr lang="pl-PL" sz="1200" kern="1200" dirty="0">
                          <a:solidFill>
                            <a:schemeClr val="tx1"/>
                          </a:solidFill>
                          <a:effectLst/>
                          <a:latin typeface="Book Antiqua" panose="02040602050305030304" pitchFamily="18" charset="0"/>
                        </a:rPr>
                        <a:t>2.605.115,26zł</a:t>
                      </a:r>
                      <a:endParaRPr lang="pl-PL" sz="1200" dirty="0">
                        <a:solidFill>
                          <a:schemeClr val="tx1"/>
                        </a:solidFill>
                        <a:effectLst/>
                        <a:latin typeface="Book Antiqua" panose="02040602050305030304" pitchFamily="18" charset="0"/>
                      </a:endParaRPr>
                    </a:p>
                    <a:p>
                      <a:pPr>
                        <a:lnSpc>
                          <a:spcPct val="115000"/>
                        </a:lnSpc>
                      </a:pPr>
                      <a:r>
                        <a:rPr lang="pl-PL" sz="1200" kern="1200" dirty="0">
                          <a:solidFill>
                            <a:schemeClr val="tx1"/>
                          </a:solidFill>
                          <a:effectLst/>
                          <a:latin typeface="Book Antiqua" panose="02040602050305030304" pitchFamily="18" charset="0"/>
                        </a:rPr>
                        <a:t>W tym:</a:t>
                      </a:r>
                      <a:endParaRPr lang="pl-PL" sz="1200" dirty="0">
                        <a:solidFill>
                          <a:schemeClr val="tx1"/>
                        </a:solidFill>
                        <a:effectLst/>
                        <a:latin typeface="Book Antiqua" panose="02040602050305030304" pitchFamily="18" charset="0"/>
                      </a:endParaRPr>
                    </a:p>
                    <a:p>
                      <a:pPr>
                        <a:lnSpc>
                          <a:spcPct val="115000"/>
                        </a:lnSpc>
                      </a:pPr>
                      <a:r>
                        <a:rPr lang="pl-PL" sz="1200" kern="1200" dirty="0">
                          <a:solidFill>
                            <a:schemeClr val="tx1"/>
                          </a:solidFill>
                          <a:effectLst/>
                          <a:latin typeface="Book Antiqua" panose="02040602050305030304" pitchFamily="18" charset="0"/>
                        </a:rPr>
                        <a:t>2023r- 1.395.443,57zł</a:t>
                      </a:r>
                    </a:p>
                    <a:p>
                      <a:pPr>
                        <a:lnSpc>
                          <a:spcPct val="115000"/>
                        </a:lnSpc>
                      </a:pPr>
                      <a:r>
                        <a:rPr lang="pl-PL" sz="12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2024r- 1.209.671,69zł</a:t>
                      </a:r>
                    </a:p>
                    <a:p>
                      <a:pPr>
                        <a:lnSpc>
                          <a:spcPct val="115000"/>
                        </a:lnSpc>
                      </a:pPr>
                      <a:endParaRPr lang="pl-PL" sz="12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p>
                      <a:pPr>
                        <a:lnSpc>
                          <a:spcPct val="115000"/>
                        </a:lnSpc>
                      </a:pPr>
                      <a:r>
                        <a:rPr lang="pl-PL" sz="1200"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Całkowita wartość projektu 2023-2024 :</a:t>
                      </a:r>
                    </a:p>
                    <a:p>
                      <a:pPr>
                        <a:lnSpc>
                          <a:spcPct val="115000"/>
                        </a:lnSpc>
                      </a:pPr>
                      <a:r>
                        <a:rPr lang="pl-PL" sz="1200" b="1" kern="1200"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rPr>
                        <a:t>2.259.550,10zł</a:t>
                      </a:r>
                      <a:endParaRPr lang="pl-PL" sz="1200" b="1" dirty="0">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3451978121"/>
                  </a:ext>
                </a:extLst>
              </a:tr>
            </a:tbl>
          </a:graphicData>
        </a:graphic>
      </p:graphicFrame>
    </p:spTree>
    <p:extLst>
      <p:ext uri="{BB962C8B-B14F-4D97-AF65-F5344CB8AC3E}">
        <p14:creationId xmlns:p14="http://schemas.microsoft.com/office/powerpoint/2010/main" val="20534025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22C2704E-4826-467F-9062-F61C1BE2C758}"/>
              </a:ext>
            </a:extLst>
          </p:cNvPr>
          <p:cNvSpPr>
            <a:spLocks noGrp="1"/>
          </p:cNvSpPr>
          <p:nvPr>
            <p:ph type="title"/>
          </p:nvPr>
        </p:nvSpPr>
        <p:spPr>
          <a:xfrm>
            <a:off x="628650" y="365127"/>
            <a:ext cx="7886700" cy="831626"/>
          </a:xfrm>
        </p:spPr>
        <p:txBody>
          <a:bodyPr>
            <a:normAutofit/>
          </a:bodyPr>
          <a:lstStyle/>
          <a:p>
            <a:r>
              <a:rPr lang="pl-PL" sz="1600" b="1" dirty="0">
                <a:latin typeface="Book Antiqua" panose="02040602050305030304" pitchFamily="18" charset="0"/>
              </a:rPr>
              <a:t>ILOŚĆ OSÓB BEZROBOTNYCH  UCZESTNICZĄCYCH W AKTYWNYCH FORMACH W ROKU 2024</a:t>
            </a:r>
          </a:p>
        </p:txBody>
      </p:sp>
      <p:graphicFrame>
        <p:nvGraphicFramePr>
          <p:cNvPr id="3" name="Tabela 2">
            <a:extLst>
              <a:ext uri="{FF2B5EF4-FFF2-40B4-BE49-F238E27FC236}">
                <a16:creationId xmlns:a16="http://schemas.microsoft.com/office/drawing/2014/main" xmlns="" id="{5AA9B8BC-9B21-2A5F-9809-EF54DC0AF169}"/>
              </a:ext>
            </a:extLst>
          </p:cNvPr>
          <p:cNvGraphicFramePr>
            <a:graphicFrameLocks noGrp="1"/>
          </p:cNvGraphicFramePr>
          <p:nvPr>
            <p:extLst>
              <p:ext uri="{D42A27DB-BD31-4B8C-83A1-F6EECF244321}">
                <p14:modId xmlns:p14="http://schemas.microsoft.com/office/powerpoint/2010/main" val="50514329"/>
              </p:ext>
            </p:extLst>
          </p:nvPr>
        </p:nvGraphicFramePr>
        <p:xfrm>
          <a:off x="457200" y="1196752"/>
          <a:ext cx="8229602" cy="4896544"/>
        </p:xfrm>
        <a:graphic>
          <a:graphicData uri="http://schemas.openxmlformats.org/drawingml/2006/table">
            <a:tbl>
              <a:tblPr firstRow="1" bandRow="1">
                <a:tableStyleId>{F5AB1C69-6EDB-4FF4-983F-18BD219EF322}</a:tableStyleId>
              </a:tblPr>
              <a:tblGrid>
                <a:gridCol w="508874">
                  <a:extLst>
                    <a:ext uri="{9D8B030D-6E8A-4147-A177-3AD203B41FA5}">
                      <a16:colId xmlns:a16="http://schemas.microsoft.com/office/drawing/2014/main" xmlns="" val="1895088706"/>
                    </a:ext>
                  </a:extLst>
                </a:gridCol>
                <a:gridCol w="2021750">
                  <a:extLst>
                    <a:ext uri="{9D8B030D-6E8A-4147-A177-3AD203B41FA5}">
                      <a16:colId xmlns:a16="http://schemas.microsoft.com/office/drawing/2014/main" xmlns="" val="4140524934"/>
                    </a:ext>
                  </a:extLst>
                </a:gridCol>
                <a:gridCol w="996350">
                  <a:extLst>
                    <a:ext uri="{9D8B030D-6E8A-4147-A177-3AD203B41FA5}">
                      <a16:colId xmlns:a16="http://schemas.microsoft.com/office/drawing/2014/main" xmlns="" val="1674683899"/>
                    </a:ext>
                  </a:extLst>
                </a:gridCol>
                <a:gridCol w="1175657">
                  <a:extLst>
                    <a:ext uri="{9D8B030D-6E8A-4147-A177-3AD203B41FA5}">
                      <a16:colId xmlns:a16="http://schemas.microsoft.com/office/drawing/2014/main" xmlns="" val="3223755236"/>
                    </a:ext>
                  </a:extLst>
                </a:gridCol>
                <a:gridCol w="1175657">
                  <a:extLst>
                    <a:ext uri="{9D8B030D-6E8A-4147-A177-3AD203B41FA5}">
                      <a16:colId xmlns:a16="http://schemas.microsoft.com/office/drawing/2014/main" xmlns="" val="3469922229"/>
                    </a:ext>
                  </a:extLst>
                </a:gridCol>
                <a:gridCol w="1175657">
                  <a:extLst>
                    <a:ext uri="{9D8B030D-6E8A-4147-A177-3AD203B41FA5}">
                      <a16:colId xmlns:a16="http://schemas.microsoft.com/office/drawing/2014/main" xmlns="" val="2738934709"/>
                    </a:ext>
                  </a:extLst>
                </a:gridCol>
                <a:gridCol w="1175657">
                  <a:extLst>
                    <a:ext uri="{9D8B030D-6E8A-4147-A177-3AD203B41FA5}">
                      <a16:colId xmlns:a16="http://schemas.microsoft.com/office/drawing/2014/main" xmlns="" val="1751552060"/>
                    </a:ext>
                  </a:extLst>
                </a:gridCol>
              </a:tblGrid>
              <a:tr h="462416">
                <a:tc>
                  <a:txBody>
                    <a:bodyPr/>
                    <a:lstStyle/>
                    <a:p>
                      <a:r>
                        <a:rPr lang="pl-PL" sz="1200" b="1" dirty="0">
                          <a:latin typeface="Book Antiqua" panose="02040602050305030304" pitchFamily="18" charset="0"/>
                        </a:rPr>
                        <a:t>LP.</a:t>
                      </a:r>
                    </a:p>
                  </a:txBody>
                  <a:tcPr/>
                </a:tc>
                <a:tc>
                  <a:txBody>
                    <a:bodyPr/>
                    <a:lstStyle/>
                    <a:p>
                      <a:r>
                        <a:rPr lang="pl-PL" sz="1200" b="1" dirty="0">
                          <a:latin typeface="Book Antiqua" panose="02040602050305030304" pitchFamily="18" charset="0"/>
                        </a:rPr>
                        <a:t>AKTYWNE FORMY</a:t>
                      </a:r>
                    </a:p>
                  </a:txBody>
                  <a:tcPr/>
                </a:tc>
                <a:tc>
                  <a:txBody>
                    <a:bodyPr/>
                    <a:lstStyle/>
                    <a:p>
                      <a:r>
                        <a:rPr lang="pl-PL" sz="1200" b="1" dirty="0">
                          <a:latin typeface="Book Antiqua" panose="02040602050305030304" pitchFamily="18" charset="0"/>
                        </a:rPr>
                        <a:t>FP</a:t>
                      </a:r>
                    </a:p>
                  </a:txBody>
                  <a:tcPr/>
                </a:tc>
                <a:tc>
                  <a:txBody>
                    <a:bodyPr/>
                    <a:lstStyle/>
                    <a:p>
                      <a:r>
                        <a:rPr lang="pl-PL" sz="1200" b="1" dirty="0">
                          <a:latin typeface="Book Antiqua" panose="02040602050305030304" pitchFamily="18" charset="0"/>
                        </a:rPr>
                        <a:t>EFS+</a:t>
                      </a:r>
                    </a:p>
                  </a:txBody>
                  <a:tcPr/>
                </a:tc>
                <a:tc>
                  <a:txBody>
                    <a:bodyPr/>
                    <a:lstStyle/>
                    <a:p>
                      <a:r>
                        <a:rPr lang="pl-PL" sz="1200" b="1" dirty="0">
                          <a:latin typeface="Book Antiqua" panose="02040602050305030304" pitchFamily="18" charset="0"/>
                        </a:rPr>
                        <a:t>REZERWA FP</a:t>
                      </a:r>
                    </a:p>
                  </a:txBody>
                  <a:tcPr/>
                </a:tc>
                <a:tc>
                  <a:txBody>
                    <a:bodyPr/>
                    <a:lstStyle/>
                    <a:p>
                      <a:r>
                        <a:rPr lang="pl-PL" sz="1200" b="1" dirty="0">
                          <a:latin typeface="Book Antiqua" panose="02040602050305030304" pitchFamily="18" charset="0"/>
                        </a:rPr>
                        <a:t>PFRON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l-PL" sz="1200" b="1" dirty="0">
                          <a:latin typeface="Book Antiqua" panose="02040602050305030304" pitchFamily="18" charset="0"/>
                        </a:rPr>
                        <a:t>OGÓŁEM</a:t>
                      </a:r>
                    </a:p>
                    <a:p>
                      <a:endParaRPr lang="pl-PL" sz="1200" b="1" dirty="0">
                        <a:latin typeface="Book Antiqua" panose="02040602050305030304" pitchFamily="18" charset="0"/>
                      </a:endParaRPr>
                    </a:p>
                  </a:txBody>
                  <a:tcPr/>
                </a:tc>
                <a:extLst>
                  <a:ext uri="{0D108BD9-81ED-4DB2-BD59-A6C34878D82A}">
                    <a16:rowId xmlns:a16="http://schemas.microsoft.com/office/drawing/2014/main" xmlns="" val="242328874"/>
                  </a:ext>
                </a:extLst>
              </a:tr>
              <a:tr h="462416">
                <a:tc>
                  <a:txBody>
                    <a:bodyPr/>
                    <a:lstStyle/>
                    <a:p>
                      <a:r>
                        <a:rPr lang="pl-PL" sz="1200" b="1" dirty="0">
                          <a:latin typeface="Book Antiqua" panose="02040602050305030304" pitchFamily="18" charset="0"/>
                        </a:rPr>
                        <a:t>1.</a:t>
                      </a:r>
                    </a:p>
                  </a:txBody>
                  <a:tcPr/>
                </a:tc>
                <a:tc>
                  <a:txBody>
                    <a:bodyPr/>
                    <a:lstStyle/>
                    <a:p>
                      <a:r>
                        <a:rPr lang="pl-PL" sz="1200" b="1" dirty="0">
                          <a:latin typeface="Book Antiqua" panose="02040602050305030304" pitchFamily="18" charset="0"/>
                        </a:rPr>
                        <a:t>PRACE INTERWENCYJNE</a:t>
                      </a:r>
                    </a:p>
                  </a:txBody>
                  <a:tcPr/>
                </a:tc>
                <a:tc>
                  <a:txBody>
                    <a:bodyPr/>
                    <a:lstStyle/>
                    <a:p>
                      <a:r>
                        <a:rPr lang="pl-PL" sz="1200" b="1" dirty="0">
                          <a:latin typeface="Book Antiqua" panose="02040602050305030304" pitchFamily="18" charset="0"/>
                        </a:rPr>
                        <a:t>56</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56</a:t>
                      </a:r>
                    </a:p>
                  </a:txBody>
                  <a:tcPr/>
                </a:tc>
                <a:extLst>
                  <a:ext uri="{0D108BD9-81ED-4DB2-BD59-A6C34878D82A}">
                    <a16:rowId xmlns:a16="http://schemas.microsoft.com/office/drawing/2014/main" xmlns="" val="4069995378"/>
                  </a:ext>
                </a:extLst>
              </a:tr>
              <a:tr h="462416">
                <a:tc>
                  <a:txBody>
                    <a:bodyPr/>
                    <a:lstStyle/>
                    <a:p>
                      <a:r>
                        <a:rPr lang="pl-PL" sz="1200" b="1" dirty="0">
                          <a:latin typeface="Book Antiqua" panose="02040602050305030304" pitchFamily="18" charset="0"/>
                        </a:rPr>
                        <a:t>2.</a:t>
                      </a:r>
                    </a:p>
                  </a:txBody>
                  <a:tcPr/>
                </a:tc>
                <a:tc>
                  <a:txBody>
                    <a:bodyPr/>
                    <a:lstStyle/>
                    <a:p>
                      <a:r>
                        <a:rPr lang="pl-PL" sz="1200" b="1" dirty="0">
                          <a:latin typeface="Book Antiqua" panose="02040602050305030304" pitchFamily="18" charset="0"/>
                        </a:rPr>
                        <a:t>STAŻE</a:t>
                      </a:r>
                    </a:p>
                  </a:txBody>
                  <a:tcPr/>
                </a:tc>
                <a:tc>
                  <a:txBody>
                    <a:bodyPr/>
                    <a:lstStyle/>
                    <a:p>
                      <a:r>
                        <a:rPr lang="pl-PL" sz="1200" b="1" dirty="0">
                          <a:latin typeface="Book Antiqua" panose="02040602050305030304" pitchFamily="18" charset="0"/>
                        </a:rPr>
                        <a:t>108</a:t>
                      </a:r>
                    </a:p>
                  </a:txBody>
                  <a:tcPr/>
                </a:tc>
                <a:tc>
                  <a:txBody>
                    <a:bodyPr/>
                    <a:lstStyle/>
                    <a:p>
                      <a:r>
                        <a:rPr lang="pl-PL" sz="1200" b="1" dirty="0">
                          <a:latin typeface="Book Antiqua" panose="02040602050305030304" pitchFamily="18" charset="0"/>
                        </a:rPr>
                        <a:t>90</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198</a:t>
                      </a:r>
                    </a:p>
                  </a:txBody>
                  <a:tcPr/>
                </a:tc>
                <a:extLst>
                  <a:ext uri="{0D108BD9-81ED-4DB2-BD59-A6C34878D82A}">
                    <a16:rowId xmlns:a16="http://schemas.microsoft.com/office/drawing/2014/main" xmlns="" val="1856975879"/>
                  </a:ext>
                </a:extLst>
              </a:tr>
              <a:tr h="646116">
                <a:tc>
                  <a:txBody>
                    <a:bodyPr/>
                    <a:lstStyle/>
                    <a:p>
                      <a:r>
                        <a:rPr lang="pl-PL" sz="1200" b="1" dirty="0">
                          <a:latin typeface="Book Antiqua" panose="02040602050305030304" pitchFamily="18" charset="0"/>
                        </a:rPr>
                        <a:t>3.</a:t>
                      </a:r>
                    </a:p>
                  </a:txBody>
                  <a:tcPr/>
                </a:tc>
                <a:tc>
                  <a:txBody>
                    <a:bodyPr/>
                    <a:lstStyle/>
                    <a:p>
                      <a:r>
                        <a:rPr lang="pl-PL" sz="1200" b="1" dirty="0">
                          <a:latin typeface="Book Antiqua" panose="02040602050305030304" pitchFamily="18" charset="0"/>
                        </a:rPr>
                        <a:t>SZKOLENIA (W TYM STUDIA PODYPLOMOWE</a:t>
                      </a:r>
                    </a:p>
                  </a:txBody>
                  <a:tcPr/>
                </a:tc>
                <a:tc>
                  <a:txBody>
                    <a:bodyPr/>
                    <a:lstStyle/>
                    <a:p>
                      <a:r>
                        <a:rPr lang="pl-PL" sz="1200" b="1" dirty="0">
                          <a:latin typeface="Book Antiqua" panose="02040602050305030304" pitchFamily="18" charset="0"/>
                        </a:rPr>
                        <a:t>10</a:t>
                      </a:r>
                    </a:p>
                  </a:txBody>
                  <a:tcPr/>
                </a:tc>
                <a:tc>
                  <a:txBody>
                    <a:bodyPr/>
                    <a:lstStyle/>
                    <a:p>
                      <a:r>
                        <a:rPr lang="pl-PL" sz="1200" b="1" dirty="0">
                          <a:latin typeface="Book Antiqua" panose="02040602050305030304" pitchFamily="18" charset="0"/>
                        </a:rPr>
                        <a:t>15</a:t>
                      </a:r>
                    </a:p>
                  </a:txBody>
                  <a:tcPr/>
                </a:tc>
                <a:tc>
                  <a:txBody>
                    <a:bodyPr/>
                    <a:lstStyle/>
                    <a:p>
                      <a:r>
                        <a:rPr lang="pl-PL" sz="1200" b="1" dirty="0">
                          <a:latin typeface="Book Antiqua" panose="02040602050305030304" pitchFamily="18" charset="0"/>
                        </a:rPr>
                        <a:t>0</a:t>
                      </a:r>
                    </a:p>
                  </a:txBody>
                  <a:tcPr/>
                </a:tc>
                <a:tc>
                  <a:txBody>
                    <a:bodyPr/>
                    <a:lstStyle/>
                    <a:p>
                      <a:r>
                        <a:rPr lang="pl-PL" sz="1200" b="1" dirty="0">
                          <a:latin typeface="Book Antiqua" panose="02040602050305030304" pitchFamily="18" charset="0"/>
                        </a:rPr>
                        <a:t>1</a:t>
                      </a:r>
                    </a:p>
                  </a:txBody>
                  <a:tcPr/>
                </a:tc>
                <a:tc>
                  <a:txBody>
                    <a:bodyPr/>
                    <a:lstStyle/>
                    <a:p>
                      <a:r>
                        <a:rPr lang="pl-PL" sz="1200" b="1" dirty="0">
                          <a:latin typeface="Book Antiqua" panose="02040602050305030304" pitchFamily="18" charset="0"/>
                        </a:rPr>
                        <a:t>26</a:t>
                      </a:r>
                    </a:p>
                  </a:txBody>
                  <a:tcPr/>
                </a:tc>
                <a:extLst>
                  <a:ext uri="{0D108BD9-81ED-4DB2-BD59-A6C34878D82A}">
                    <a16:rowId xmlns:a16="http://schemas.microsoft.com/office/drawing/2014/main" xmlns="" val="2041281587"/>
                  </a:ext>
                </a:extLst>
              </a:tr>
              <a:tr h="462416">
                <a:tc>
                  <a:txBody>
                    <a:bodyPr/>
                    <a:lstStyle/>
                    <a:p>
                      <a:r>
                        <a:rPr lang="pl-PL" sz="1200" b="1" dirty="0">
                          <a:latin typeface="Book Antiqua" panose="02040602050305030304" pitchFamily="18" charset="0"/>
                        </a:rPr>
                        <a:t>4.</a:t>
                      </a:r>
                    </a:p>
                  </a:txBody>
                  <a:tcPr/>
                </a:tc>
                <a:tc>
                  <a:txBody>
                    <a:bodyPr/>
                    <a:lstStyle/>
                    <a:p>
                      <a:r>
                        <a:rPr lang="pl-PL" sz="1200" b="1" dirty="0">
                          <a:latin typeface="Book Antiqua" panose="02040602050305030304" pitchFamily="18" charset="0"/>
                        </a:rPr>
                        <a:t>DOTACJE BEZROBOTNI</a:t>
                      </a:r>
                    </a:p>
                  </a:txBody>
                  <a:tcPr/>
                </a:tc>
                <a:tc>
                  <a:txBody>
                    <a:bodyPr/>
                    <a:lstStyle/>
                    <a:p>
                      <a:r>
                        <a:rPr lang="pl-PL" sz="1200" b="1" dirty="0">
                          <a:latin typeface="Book Antiqua" panose="02040602050305030304" pitchFamily="18" charset="0"/>
                        </a:rPr>
                        <a:t>41</a:t>
                      </a:r>
                    </a:p>
                  </a:txBody>
                  <a:tcPr/>
                </a:tc>
                <a:tc>
                  <a:txBody>
                    <a:bodyPr/>
                    <a:lstStyle/>
                    <a:p>
                      <a:r>
                        <a:rPr lang="pl-PL" sz="1200" b="1" dirty="0">
                          <a:latin typeface="Book Antiqua" panose="02040602050305030304" pitchFamily="18" charset="0"/>
                        </a:rPr>
                        <a:t>13</a:t>
                      </a:r>
                    </a:p>
                  </a:txBody>
                  <a:tcPr/>
                </a:tc>
                <a:tc>
                  <a:txBody>
                    <a:bodyPr/>
                    <a:lstStyle/>
                    <a:p>
                      <a:r>
                        <a:rPr lang="pl-PL" sz="1200" b="1" dirty="0">
                          <a:latin typeface="Book Antiqua" panose="02040602050305030304" pitchFamily="18" charset="0"/>
                        </a:rPr>
                        <a:t>8</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62</a:t>
                      </a:r>
                    </a:p>
                  </a:txBody>
                  <a:tcPr/>
                </a:tc>
                <a:extLst>
                  <a:ext uri="{0D108BD9-81ED-4DB2-BD59-A6C34878D82A}">
                    <a16:rowId xmlns:a16="http://schemas.microsoft.com/office/drawing/2014/main" xmlns="" val="1227205302"/>
                  </a:ext>
                </a:extLst>
              </a:tr>
              <a:tr h="646116">
                <a:tc>
                  <a:txBody>
                    <a:bodyPr/>
                    <a:lstStyle/>
                    <a:p>
                      <a:r>
                        <a:rPr lang="pl-PL" sz="1200" b="1" dirty="0">
                          <a:latin typeface="Book Antiqua" panose="02040602050305030304" pitchFamily="18" charset="0"/>
                        </a:rPr>
                        <a:t>5.</a:t>
                      </a:r>
                    </a:p>
                  </a:txBody>
                  <a:tcPr/>
                </a:tc>
                <a:tc>
                  <a:txBody>
                    <a:bodyPr/>
                    <a:lstStyle/>
                    <a:p>
                      <a:r>
                        <a:rPr lang="pl-PL" sz="1200" b="1" dirty="0">
                          <a:latin typeface="Book Antiqua" panose="02040602050305030304" pitchFamily="18" charset="0"/>
                        </a:rPr>
                        <a:t>DOPOSAŻENIA STANOWISKA PRACY</a:t>
                      </a:r>
                    </a:p>
                  </a:txBody>
                  <a:tcPr/>
                </a:tc>
                <a:tc>
                  <a:txBody>
                    <a:bodyPr/>
                    <a:lstStyle/>
                    <a:p>
                      <a:r>
                        <a:rPr lang="pl-PL" sz="1200" b="1" dirty="0">
                          <a:latin typeface="Book Antiqua" panose="02040602050305030304" pitchFamily="18" charset="0"/>
                        </a:rPr>
                        <a:t>11</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11</a:t>
                      </a:r>
                    </a:p>
                  </a:txBody>
                  <a:tcPr/>
                </a:tc>
                <a:extLst>
                  <a:ext uri="{0D108BD9-81ED-4DB2-BD59-A6C34878D82A}">
                    <a16:rowId xmlns:a16="http://schemas.microsoft.com/office/drawing/2014/main" xmlns="" val="2250144704"/>
                  </a:ext>
                </a:extLst>
              </a:tr>
              <a:tr h="646116">
                <a:tc>
                  <a:txBody>
                    <a:bodyPr/>
                    <a:lstStyle/>
                    <a:p>
                      <a:r>
                        <a:rPr lang="pl-PL" sz="1200" b="1" dirty="0">
                          <a:latin typeface="Book Antiqua" panose="02040602050305030304" pitchFamily="18" charset="0"/>
                        </a:rPr>
                        <a:t>6.</a:t>
                      </a:r>
                    </a:p>
                  </a:txBody>
                  <a:tcPr/>
                </a:tc>
                <a:tc>
                  <a:txBody>
                    <a:bodyPr/>
                    <a:lstStyle/>
                    <a:p>
                      <a:r>
                        <a:rPr lang="pl-PL" sz="1200" b="1" dirty="0">
                          <a:latin typeface="Book Antiqua" panose="02040602050305030304" pitchFamily="18" charset="0"/>
                        </a:rPr>
                        <a:t>PRACE SPOŁECZNIE UŻYTECZNE</a:t>
                      </a:r>
                    </a:p>
                  </a:txBody>
                  <a:tcPr/>
                </a:tc>
                <a:tc>
                  <a:txBody>
                    <a:bodyPr/>
                    <a:lstStyle/>
                    <a:p>
                      <a:r>
                        <a:rPr lang="pl-PL" sz="1200" b="1" dirty="0">
                          <a:latin typeface="Book Antiqua" panose="02040602050305030304" pitchFamily="18" charset="0"/>
                        </a:rPr>
                        <a:t>27</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27</a:t>
                      </a:r>
                    </a:p>
                  </a:txBody>
                  <a:tcPr/>
                </a:tc>
                <a:extLst>
                  <a:ext uri="{0D108BD9-81ED-4DB2-BD59-A6C34878D82A}">
                    <a16:rowId xmlns:a16="http://schemas.microsoft.com/office/drawing/2014/main" xmlns="" val="1835349462"/>
                  </a:ext>
                </a:extLst>
              </a:tr>
              <a:tr h="462416">
                <a:tc>
                  <a:txBody>
                    <a:bodyPr/>
                    <a:lstStyle/>
                    <a:p>
                      <a:r>
                        <a:rPr lang="pl-PL" sz="1200" b="1" dirty="0">
                          <a:latin typeface="Book Antiqua" panose="02040602050305030304" pitchFamily="18" charset="0"/>
                        </a:rPr>
                        <a:t>7.</a:t>
                      </a:r>
                    </a:p>
                  </a:txBody>
                  <a:tcPr/>
                </a:tc>
                <a:tc>
                  <a:txBody>
                    <a:bodyPr/>
                    <a:lstStyle/>
                    <a:p>
                      <a:r>
                        <a:rPr lang="pl-PL" sz="1200" b="1" dirty="0">
                          <a:latin typeface="Book Antiqua" panose="02040602050305030304" pitchFamily="18" charset="0"/>
                        </a:rPr>
                        <a:t>BON ZASIEDLENIOWY</a:t>
                      </a:r>
                    </a:p>
                  </a:txBody>
                  <a:tcPr/>
                </a:tc>
                <a:tc>
                  <a:txBody>
                    <a:bodyPr/>
                    <a:lstStyle/>
                    <a:p>
                      <a:r>
                        <a:rPr lang="pl-PL" sz="1200" b="1" dirty="0">
                          <a:latin typeface="Book Antiqua" panose="02040602050305030304" pitchFamily="18" charset="0"/>
                        </a:rPr>
                        <a:t>2</a:t>
                      </a:r>
                    </a:p>
                  </a:txBody>
                  <a:tcPr/>
                </a:tc>
                <a:tc>
                  <a:txBody>
                    <a:bodyPr/>
                    <a:lstStyle/>
                    <a:p>
                      <a:r>
                        <a:rPr lang="pl-PL" sz="1200" b="1" dirty="0">
                          <a:latin typeface="Book Antiqua" panose="02040602050305030304" pitchFamily="18" charset="0"/>
                        </a:rPr>
                        <a:t>1</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a:t>
                      </a:r>
                    </a:p>
                  </a:txBody>
                  <a:tcPr/>
                </a:tc>
                <a:tc>
                  <a:txBody>
                    <a:bodyPr/>
                    <a:lstStyle/>
                    <a:p>
                      <a:r>
                        <a:rPr lang="pl-PL" sz="1200" b="1" dirty="0">
                          <a:latin typeface="Book Antiqua" panose="02040602050305030304" pitchFamily="18" charset="0"/>
                        </a:rPr>
                        <a:t>3</a:t>
                      </a:r>
                    </a:p>
                  </a:txBody>
                  <a:tcPr/>
                </a:tc>
                <a:extLst>
                  <a:ext uri="{0D108BD9-81ED-4DB2-BD59-A6C34878D82A}">
                    <a16:rowId xmlns:a16="http://schemas.microsoft.com/office/drawing/2014/main" xmlns="" val="3129284831"/>
                  </a:ext>
                </a:extLst>
              </a:tr>
              <a:tr h="646116">
                <a:tc>
                  <a:txBody>
                    <a:bodyPr/>
                    <a:lstStyle/>
                    <a:p>
                      <a:endParaRPr lang="pl-PL" sz="1200" dirty="0">
                        <a:latin typeface="Book Antiqua" panose="02040602050305030304" pitchFamily="18" charset="0"/>
                      </a:endParaRPr>
                    </a:p>
                  </a:txBody>
                  <a:tcPr/>
                </a:tc>
                <a:tc>
                  <a:txBody>
                    <a:bodyPr/>
                    <a:lstStyle/>
                    <a:p>
                      <a:r>
                        <a:rPr lang="pl-PL" sz="1200" b="1" dirty="0">
                          <a:latin typeface="Book Antiqua" panose="02040602050305030304" pitchFamily="18" charset="0"/>
                        </a:rPr>
                        <a:t>LICZBA ZAKTYWIZOWANYCH OGÓŁEM</a:t>
                      </a:r>
                    </a:p>
                  </a:txBody>
                  <a:tcPr/>
                </a:tc>
                <a:tc>
                  <a:txBody>
                    <a:bodyPr/>
                    <a:lstStyle/>
                    <a:p>
                      <a:r>
                        <a:rPr lang="pl-PL" sz="1200" b="1" dirty="0">
                          <a:latin typeface="Book Antiqua" panose="02040602050305030304" pitchFamily="18" charset="0"/>
                        </a:rPr>
                        <a:t>255</a:t>
                      </a:r>
                    </a:p>
                  </a:txBody>
                  <a:tcPr/>
                </a:tc>
                <a:tc>
                  <a:txBody>
                    <a:bodyPr/>
                    <a:lstStyle/>
                    <a:p>
                      <a:r>
                        <a:rPr lang="pl-PL" sz="1200" b="1" dirty="0">
                          <a:latin typeface="Book Antiqua" panose="02040602050305030304" pitchFamily="18" charset="0"/>
                        </a:rPr>
                        <a:t>119</a:t>
                      </a:r>
                    </a:p>
                  </a:txBody>
                  <a:tcPr/>
                </a:tc>
                <a:tc>
                  <a:txBody>
                    <a:bodyPr/>
                    <a:lstStyle/>
                    <a:p>
                      <a:r>
                        <a:rPr lang="pl-PL" sz="1200" b="1" dirty="0">
                          <a:latin typeface="Book Antiqua" panose="02040602050305030304" pitchFamily="18" charset="0"/>
                        </a:rPr>
                        <a:t>8</a:t>
                      </a:r>
                    </a:p>
                  </a:txBody>
                  <a:tcPr/>
                </a:tc>
                <a:tc>
                  <a:txBody>
                    <a:bodyPr/>
                    <a:lstStyle/>
                    <a:p>
                      <a:r>
                        <a:rPr lang="pl-PL" sz="1200" b="1" dirty="0">
                          <a:latin typeface="Book Antiqua" panose="02040602050305030304" pitchFamily="18" charset="0"/>
                        </a:rPr>
                        <a:t>1</a:t>
                      </a:r>
                    </a:p>
                  </a:txBody>
                  <a:tcPr/>
                </a:tc>
                <a:tc>
                  <a:txBody>
                    <a:bodyPr/>
                    <a:lstStyle/>
                    <a:p>
                      <a:r>
                        <a:rPr lang="pl-PL" sz="1200" b="1" dirty="0">
                          <a:latin typeface="Book Antiqua" panose="02040602050305030304" pitchFamily="18" charset="0"/>
                        </a:rPr>
                        <a:t>383</a:t>
                      </a:r>
                    </a:p>
                  </a:txBody>
                  <a:tcPr/>
                </a:tc>
                <a:extLst>
                  <a:ext uri="{0D108BD9-81ED-4DB2-BD59-A6C34878D82A}">
                    <a16:rowId xmlns:a16="http://schemas.microsoft.com/office/drawing/2014/main" xmlns="" val="3392843602"/>
                  </a:ext>
                </a:extLst>
              </a:tr>
            </a:tbl>
          </a:graphicData>
        </a:graphic>
      </p:graphicFrame>
    </p:spTree>
    <p:extLst>
      <p:ext uri="{BB962C8B-B14F-4D97-AF65-F5344CB8AC3E}">
        <p14:creationId xmlns:p14="http://schemas.microsoft.com/office/powerpoint/2010/main" val="23802861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73" name="Wykres 6772">
            <a:extLst>
              <a:ext uri="{FF2B5EF4-FFF2-40B4-BE49-F238E27FC236}">
                <a16:creationId xmlns:a16="http://schemas.microsoft.com/office/drawing/2014/main" xmlns="" id="{6C506B83-1E06-4106-811E-AEA7ACAA9FFC}"/>
              </a:ext>
            </a:extLst>
          </p:cNvPr>
          <p:cNvGraphicFramePr/>
          <p:nvPr>
            <p:extLst>
              <p:ext uri="{D42A27DB-BD31-4B8C-83A1-F6EECF244321}">
                <p14:modId xmlns:p14="http://schemas.microsoft.com/office/powerpoint/2010/main" val="3627644706"/>
              </p:ext>
            </p:extLst>
          </p:nvPr>
        </p:nvGraphicFramePr>
        <p:xfrm>
          <a:off x="1115616" y="908720"/>
          <a:ext cx="7056784" cy="3384376"/>
        </p:xfrm>
        <a:graphic>
          <a:graphicData uri="http://schemas.openxmlformats.org/drawingml/2006/chart">
            <c:chart xmlns:c="http://schemas.openxmlformats.org/drawingml/2006/chart" xmlns:r="http://schemas.openxmlformats.org/officeDocument/2006/relationships" r:id="rId2"/>
          </a:graphicData>
        </a:graphic>
      </p:graphicFrame>
      <p:sp>
        <p:nvSpPr>
          <p:cNvPr id="6775" name="pole tekstowe 6774">
            <a:extLst>
              <a:ext uri="{FF2B5EF4-FFF2-40B4-BE49-F238E27FC236}">
                <a16:creationId xmlns:a16="http://schemas.microsoft.com/office/drawing/2014/main" xmlns="" id="{072A2EEA-D88B-4EF4-B28A-B120B052D16B}"/>
              </a:ext>
            </a:extLst>
          </p:cNvPr>
          <p:cNvSpPr txBox="1"/>
          <p:nvPr/>
        </p:nvSpPr>
        <p:spPr>
          <a:xfrm>
            <a:off x="1187624" y="4719335"/>
            <a:ext cx="7272808" cy="830997"/>
          </a:xfrm>
          <a:prstGeom prst="rect">
            <a:avLst/>
          </a:prstGeom>
          <a:noFill/>
        </p:spPr>
        <p:txBody>
          <a:bodyPr wrap="square" rtlCol="0">
            <a:spAutoFit/>
          </a:bodyPr>
          <a:lstStyle/>
          <a:p>
            <a:pPr algn="ctr"/>
            <a:r>
              <a:rPr lang="pl-PL" sz="1600" dirty="0">
                <a:latin typeface="Book Antiqua" panose="02040602050305030304" pitchFamily="18" charset="0"/>
              </a:rPr>
              <a:t>Na koniec 2024r. w statystykach Powiatowego Urzędu Pracy w Międzychodzie  figurowało </a:t>
            </a:r>
            <a:r>
              <a:rPr lang="pl-PL" sz="1600" b="1" dirty="0">
                <a:solidFill>
                  <a:srgbClr val="002060"/>
                </a:solidFill>
                <a:latin typeface="Book Antiqua" panose="02040602050305030304" pitchFamily="18" charset="0"/>
              </a:rPr>
              <a:t>630</a:t>
            </a:r>
            <a:r>
              <a:rPr lang="pl-PL" sz="1600" dirty="0">
                <a:latin typeface="Book Antiqua" panose="02040602050305030304" pitchFamily="18" charset="0"/>
              </a:rPr>
              <a:t> osób bezrobotnych. </a:t>
            </a:r>
            <a:br>
              <a:rPr lang="pl-PL" sz="1600" dirty="0">
                <a:latin typeface="Book Antiqua" panose="02040602050305030304" pitchFamily="18" charset="0"/>
              </a:rPr>
            </a:br>
            <a:endParaRPr lang="pl-PL" sz="1600" dirty="0">
              <a:latin typeface="Book Antiqua" panose="02040602050305030304" pitchFamily="18" charset="0"/>
            </a:endParaRPr>
          </a:p>
        </p:txBody>
      </p:sp>
    </p:spTree>
    <p:extLst>
      <p:ext uri="{BB962C8B-B14F-4D97-AF65-F5344CB8AC3E}">
        <p14:creationId xmlns:p14="http://schemas.microsoft.com/office/powerpoint/2010/main" val="4063696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xmlns="" id="{073B939A-35E1-43A7-9C9D-C422B072F638}"/>
              </a:ext>
            </a:extLst>
          </p:cNvPr>
          <p:cNvGraphicFramePr/>
          <p:nvPr>
            <p:extLst>
              <p:ext uri="{D42A27DB-BD31-4B8C-83A1-F6EECF244321}">
                <p14:modId xmlns:p14="http://schemas.microsoft.com/office/powerpoint/2010/main" val="1312337562"/>
              </p:ext>
            </p:extLst>
          </p:nvPr>
        </p:nvGraphicFramePr>
        <p:xfrm>
          <a:off x="539552" y="836712"/>
          <a:ext cx="8064896" cy="5400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5968150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xmlns="" id="{BE164DA1-FAB7-456A-A31E-8302DB352090}"/>
              </a:ext>
            </a:extLst>
          </p:cNvPr>
          <p:cNvGraphicFramePr/>
          <p:nvPr>
            <p:extLst>
              <p:ext uri="{D42A27DB-BD31-4B8C-83A1-F6EECF244321}">
                <p14:modId xmlns:p14="http://schemas.microsoft.com/office/powerpoint/2010/main" val="155319952"/>
              </p:ext>
            </p:extLst>
          </p:nvPr>
        </p:nvGraphicFramePr>
        <p:xfrm>
          <a:off x="1524000" y="529516"/>
          <a:ext cx="6096000" cy="4699684"/>
        </p:xfrm>
        <a:graphic>
          <a:graphicData uri="http://schemas.openxmlformats.org/drawingml/2006/chart">
            <c:chart xmlns:c="http://schemas.openxmlformats.org/drawingml/2006/chart" xmlns:r="http://schemas.openxmlformats.org/officeDocument/2006/relationships" r:id="rId3"/>
          </a:graphicData>
        </a:graphic>
      </p:graphicFrame>
      <p:sp>
        <p:nvSpPr>
          <p:cNvPr id="5" name="pole tekstowe 4">
            <a:extLst>
              <a:ext uri="{FF2B5EF4-FFF2-40B4-BE49-F238E27FC236}">
                <a16:creationId xmlns:a16="http://schemas.microsoft.com/office/drawing/2014/main" xmlns="" id="{B1207C59-A541-45E1-A56B-46486556313A}"/>
              </a:ext>
            </a:extLst>
          </p:cNvPr>
          <p:cNvSpPr txBox="1"/>
          <p:nvPr/>
        </p:nvSpPr>
        <p:spPr>
          <a:xfrm>
            <a:off x="431540" y="5805264"/>
            <a:ext cx="8280920" cy="584775"/>
          </a:xfrm>
          <a:prstGeom prst="rect">
            <a:avLst/>
          </a:prstGeom>
          <a:noFill/>
        </p:spPr>
        <p:txBody>
          <a:bodyPr wrap="square" rtlCol="0">
            <a:spAutoFit/>
          </a:bodyPr>
          <a:lstStyle/>
          <a:p>
            <a:pPr algn="just"/>
            <a:r>
              <a:rPr lang="pl-PL" sz="1600" dirty="0">
                <a:solidFill>
                  <a:srgbClr val="002060"/>
                </a:solidFill>
                <a:effectLst/>
                <a:latin typeface="Book Antiqua" panose="02040602050305030304" pitchFamily="18" charset="0"/>
              </a:rPr>
              <a:t>W rejestrach urzędu pracy podobnie jak w latach ubiegłych dominują kobiety (powyżej </a:t>
            </a:r>
            <a:r>
              <a:rPr lang="pl-PL" sz="1600" dirty="0">
                <a:solidFill>
                  <a:srgbClr val="002060"/>
                </a:solidFill>
                <a:latin typeface="Book Antiqua" panose="02040602050305030304" pitchFamily="18" charset="0"/>
              </a:rPr>
              <a:t>57%</a:t>
            </a:r>
            <a:r>
              <a:rPr lang="pl-PL" sz="1600" dirty="0">
                <a:solidFill>
                  <a:srgbClr val="002060"/>
                </a:solidFill>
                <a:effectLst/>
                <a:latin typeface="Book Antiqua" panose="02040602050305030304" pitchFamily="18" charset="0"/>
              </a:rPr>
              <a:t>). Na koniec grudnia 2024r. był</a:t>
            </a:r>
            <a:r>
              <a:rPr lang="pl-PL" sz="1600" dirty="0">
                <a:solidFill>
                  <a:srgbClr val="002060"/>
                </a:solidFill>
                <a:latin typeface="Book Antiqua" panose="02040602050305030304" pitchFamily="18" charset="0"/>
              </a:rPr>
              <a:t>o</a:t>
            </a:r>
            <a:r>
              <a:rPr lang="pl-PL" sz="1600" dirty="0">
                <a:solidFill>
                  <a:srgbClr val="002060"/>
                </a:solidFill>
                <a:effectLst/>
                <a:latin typeface="Book Antiqua" panose="02040602050305030304" pitchFamily="18" charset="0"/>
              </a:rPr>
              <a:t> zarejestrowanych 395 kobiet . </a:t>
            </a:r>
            <a:endParaRPr lang="pl-PL" sz="1600" b="1" u="sng" dirty="0">
              <a:solidFill>
                <a:srgbClr val="002060"/>
              </a:solidFill>
              <a:latin typeface="Book Antiqua" panose="02040602050305030304" pitchFamily="18" charset="0"/>
            </a:endParaRPr>
          </a:p>
        </p:txBody>
      </p:sp>
    </p:spTree>
    <p:extLst>
      <p:ext uri="{BB962C8B-B14F-4D97-AF65-F5344CB8AC3E}">
        <p14:creationId xmlns:p14="http://schemas.microsoft.com/office/powerpoint/2010/main" val="2757980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xmlns="" id="{0B35F80F-76E8-149E-4187-AB5950814028}"/>
              </a:ext>
            </a:extLst>
          </p:cNvPr>
          <p:cNvGraphicFramePr/>
          <p:nvPr>
            <p:extLst>
              <p:ext uri="{D42A27DB-BD31-4B8C-83A1-F6EECF244321}">
                <p14:modId xmlns:p14="http://schemas.microsoft.com/office/powerpoint/2010/main" val="1217931679"/>
              </p:ext>
            </p:extLst>
          </p:nvPr>
        </p:nvGraphicFramePr>
        <p:xfrm>
          <a:off x="863588" y="260648"/>
          <a:ext cx="7416824" cy="5472608"/>
        </p:xfrm>
        <a:graphic>
          <a:graphicData uri="http://schemas.openxmlformats.org/drawingml/2006/chart">
            <c:chart xmlns:c="http://schemas.openxmlformats.org/drawingml/2006/chart" xmlns:r="http://schemas.openxmlformats.org/officeDocument/2006/relationships" r:id="rId3"/>
          </a:graphicData>
        </a:graphic>
      </p:graphicFrame>
      <p:sp>
        <p:nvSpPr>
          <p:cNvPr id="8" name="Tytuł 7">
            <a:extLst>
              <a:ext uri="{FF2B5EF4-FFF2-40B4-BE49-F238E27FC236}">
                <a16:creationId xmlns:a16="http://schemas.microsoft.com/office/drawing/2014/main" xmlns="" id="{77889589-98C1-3109-9097-BDE67D1F9450}"/>
              </a:ext>
            </a:extLst>
          </p:cNvPr>
          <p:cNvSpPr>
            <a:spLocks noGrp="1"/>
          </p:cNvSpPr>
          <p:nvPr>
            <p:ph type="title"/>
          </p:nvPr>
        </p:nvSpPr>
        <p:spPr>
          <a:xfrm>
            <a:off x="179512" y="5584544"/>
            <a:ext cx="8784976" cy="1012808"/>
          </a:xfrm>
        </p:spPr>
        <p:txBody>
          <a:bodyPr>
            <a:normAutofit/>
          </a:bodyPr>
          <a:lstStyle/>
          <a:p>
            <a:pPr algn="just"/>
            <a:r>
              <a:rPr lang="pl-PL" sz="1600" dirty="0">
                <a:solidFill>
                  <a:srgbClr val="002060"/>
                </a:solidFill>
                <a:latin typeface="Book Antiqua" panose="02040602050305030304" pitchFamily="18" charset="0"/>
              </a:rPr>
              <a:t>Analizując oddzielnie strukturę bezrobocia wśród kobiet zwłaszcza tych pozostających w szczególnej sytuacji na rynku pracy, można zauważyć, że wśród zarejestrowanych kobiet w końcu grudnia 2024. najliczniejszą grupę stanowiły osoby długotrwale bezrobotne oraz posiadające co najmniej jedno dziecko do 6 roku życia.</a:t>
            </a:r>
          </a:p>
        </p:txBody>
      </p:sp>
    </p:spTree>
    <p:extLst>
      <p:ext uri="{BB962C8B-B14F-4D97-AF65-F5344CB8AC3E}">
        <p14:creationId xmlns:p14="http://schemas.microsoft.com/office/powerpoint/2010/main" val="55389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Wykres 14">
            <a:extLst>
              <a:ext uri="{FF2B5EF4-FFF2-40B4-BE49-F238E27FC236}">
                <a16:creationId xmlns:a16="http://schemas.microsoft.com/office/drawing/2014/main" xmlns="" id="{37A46952-3C5D-43CB-A6FF-AA241BE707F3}"/>
              </a:ext>
            </a:extLst>
          </p:cNvPr>
          <p:cNvGraphicFramePr/>
          <p:nvPr>
            <p:extLst>
              <p:ext uri="{D42A27DB-BD31-4B8C-83A1-F6EECF244321}">
                <p14:modId xmlns:p14="http://schemas.microsoft.com/office/powerpoint/2010/main" val="1017917848"/>
              </p:ext>
            </p:extLst>
          </p:nvPr>
        </p:nvGraphicFramePr>
        <p:xfrm>
          <a:off x="827584" y="404664"/>
          <a:ext cx="7920880" cy="4968552"/>
        </p:xfrm>
        <a:graphic>
          <a:graphicData uri="http://schemas.openxmlformats.org/drawingml/2006/chart">
            <c:chart xmlns:c="http://schemas.openxmlformats.org/drawingml/2006/chart" xmlns:r="http://schemas.openxmlformats.org/officeDocument/2006/relationships" r:id="rId3"/>
          </a:graphicData>
        </a:graphic>
      </p:graphicFrame>
      <p:sp>
        <p:nvSpPr>
          <p:cNvPr id="16" name="pole tekstowe 15">
            <a:extLst>
              <a:ext uri="{FF2B5EF4-FFF2-40B4-BE49-F238E27FC236}">
                <a16:creationId xmlns:a16="http://schemas.microsoft.com/office/drawing/2014/main" xmlns="" id="{C7415B90-24A2-4D9A-AF3E-F4EE2483DE8D}"/>
              </a:ext>
            </a:extLst>
          </p:cNvPr>
          <p:cNvSpPr txBox="1"/>
          <p:nvPr/>
        </p:nvSpPr>
        <p:spPr>
          <a:xfrm>
            <a:off x="0" y="5301208"/>
            <a:ext cx="8892480" cy="1323439"/>
          </a:xfrm>
          <a:prstGeom prst="rect">
            <a:avLst/>
          </a:prstGeom>
          <a:noFill/>
        </p:spPr>
        <p:txBody>
          <a:bodyPr wrap="square" rtlCol="0">
            <a:spAutoFit/>
          </a:bodyPr>
          <a:lstStyle/>
          <a:p>
            <a:pPr algn="just"/>
            <a:r>
              <a:rPr lang="pl-PL" sz="1600" dirty="0">
                <a:solidFill>
                  <a:srgbClr val="002060"/>
                </a:solidFill>
                <a:latin typeface="Book Antiqua" panose="02040602050305030304" pitchFamily="18" charset="0"/>
              </a:rPr>
              <a:t>Znaczną część osób bezrobotnych  stanowiły osoby długotrwale bezrobotne oraz osoby do 30 r ż, ich odsetek na koniec roku wynosił odpowiednio 32% i 33%.    </a:t>
            </a:r>
          </a:p>
          <a:p>
            <a:pPr algn="just"/>
            <a:r>
              <a:rPr lang="pl-PL" sz="1600" dirty="0">
                <a:solidFill>
                  <a:srgbClr val="002060"/>
                </a:solidFill>
                <a:latin typeface="Book Antiqua" panose="02040602050305030304" pitchFamily="18" charset="0"/>
              </a:rPr>
              <a:t>Udział bezrobotnych należących do osób będących w szczególnej  sytuacji na rynku pracy, na koniec  grudnia 2024r. wynosił ogółem 80% i kształtował się na wyższym  o 4% poziomie w porównaniu do analogicznego okresu roku poprzedniego.</a:t>
            </a:r>
          </a:p>
        </p:txBody>
      </p:sp>
    </p:spTree>
    <p:extLst>
      <p:ext uri="{BB962C8B-B14F-4D97-AF65-F5344CB8AC3E}">
        <p14:creationId xmlns:p14="http://schemas.microsoft.com/office/powerpoint/2010/main" val="23237088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Wykres 6">
            <a:extLst>
              <a:ext uri="{FF2B5EF4-FFF2-40B4-BE49-F238E27FC236}">
                <a16:creationId xmlns:a16="http://schemas.microsoft.com/office/drawing/2014/main" xmlns="" id="{900F62FF-8DC2-40E3-B56C-248B29E9D79F}"/>
              </a:ext>
            </a:extLst>
          </p:cNvPr>
          <p:cNvGraphicFramePr/>
          <p:nvPr>
            <p:extLst>
              <p:ext uri="{D42A27DB-BD31-4B8C-83A1-F6EECF244321}">
                <p14:modId xmlns:p14="http://schemas.microsoft.com/office/powerpoint/2010/main" val="1154399216"/>
              </p:ext>
            </p:extLst>
          </p:nvPr>
        </p:nvGraphicFramePr>
        <p:xfrm>
          <a:off x="827584" y="548680"/>
          <a:ext cx="7632848" cy="4536504"/>
        </p:xfrm>
        <a:graphic>
          <a:graphicData uri="http://schemas.openxmlformats.org/drawingml/2006/chart">
            <c:chart xmlns:c="http://schemas.openxmlformats.org/drawingml/2006/chart" xmlns:r="http://schemas.openxmlformats.org/officeDocument/2006/relationships" r:id="rId2"/>
          </a:graphicData>
        </a:graphic>
      </p:graphicFrame>
      <p:sp>
        <p:nvSpPr>
          <p:cNvPr id="8" name="pole tekstowe 7">
            <a:extLst>
              <a:ext uri="{FF2B5EF4-FFF2-40B4-BE49-F238E27FC236}">
                <a16:creationId xmlns:a16="http://schemas.microsoft.com/office/drawing/2014/main" xmlns="" id="{C1E3A464-213D-46BB-8701-D1D546C7C87D}"/>
              </a:ext>
            </a:extLst>
          </p:cNvPr>
          <p:cNvSpPr txBox="1"/>
          <p:nvPr/>
        </p:nvSpPr>
        <p:spPr>
          <a:xfrm>
            <a:off x="251520" y="5316462"/>
            <a:ext cx="8640960" cy="1077218"/>
          </a:xfrm>
          <a:prstGeom prst="rect">
            <a:avLst/>
          </a:prstGeom>
          <a:noFill/>
        </p:spPr>
        <p:txBody>
          <a:bodyPr wrap="square" rtlCol="0">
            <a:spAutoFit/>
          </a:bodyPr>
          <a:lstStyle/>
          <a:p>
            <a:r>
              <a:rPr lang="pl-PL" sz="1600" dirty="0">
                <a:solidFill>
                  <a:srgbClr val="002060"/>
                </a:solidFill>
                <a:latin typeface="Book Antiqua" panose="02040602050305030304" pitchFamily="18" charset="0"/>
              </a:rPr>
              <a:t>Najliczniejszą grupę bezrobotnych stanowiły i nadal stanowią osoby posiadające wykształcenie gimnazjalne i niższe (30%) oraz zasadnicze zawodowe (31%).</a:t>
            </a:r>
          </a:p>
          <a:p>
            <a:r>
              <a:rPr lang="pl-PL" sz="1600" dirty="0">
                <a:solidFill>
                  <a:srgbClr val="002060"/>
                </a:solidFill>
                <a:latin typeface="Book Antiqua" panose="02040602050305030304" pitchFamily="18" charset="0"/>
              </a:rPr>
              <a:t>W porównaniu do lat ubiegłych odnotowano niewielką zmianę w wielkościach</a:t>
            </a:r>
          </a:p>
          <a:p>
            <a:r>
              <a:rPr lang="pl-PL" sz="1600" dirty="0">
                <a:solidFill>
                  <a:srgbClr val="002060"/>
                </a:solidFill>
                <a:latin typeface="Book Antiqua" panose="02040602050305030304" pitchFamily="18" charset="0"/>
              </a:rPr>
              <a:t>grup sklasyfikowanych ze względu na poziom wykształcenia.</a:t>
            </a:r>
          </a:p>
        </p:txBody>
      </p:sp>
    </p:spTree>
    <p:extLst>
      <p:ext uri="{BB962C8B-B14F-4D97-AF65-F5344CB8AC3E}">
        <p14:creationId xmlns:p14="http://schemas.microsoft.com/office/powerpoint/2010/main" val="19117349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xmlns="" id="{56B2B63B-F609-4CF0-AD29-A0FF641F8674}"/>
              </a:ext>
            </a:extLst>
          </p:cNvPr>
          <p:cNvGraphicFramePr/>
          <p:nvPr>
            <p:extLst>
              <p:ext uri="{D42A27DB-BD31-4B8C-83A1-F6EECF244321}">
                <p14:modId xmlns:p14="http://schemas.microsoft.com/office/powerpoint/2010/main" val="3670552558"/>
              </p:ext>
            </p:extLst>
          </p:nvPr>
        </p:nvGraphicFramePr>
        <p:xfrm>
          <a:off x="791580" y="836712"/>
          <a:ext cx="7560840" cy="4248472"/>
        </p:xfrm>
        <a:graphic>
          <a:graphicData uri="http://schemas.openxmlformats.org/drawingml/2006/chart">
            <c:chart xmlns:c="http://schemas.openxmlformats.org/drawingml/2006/chart" xmlns:r="http://schemas.openxmlformats.org/officeDocument/2006/relationships" r:id="rId2"/>
          </a:graphicData>
        </a:graphic>
      </p:graphicFrame>
      <p:sp>
        <p:nvSpPr>
          <p:cNvPr id="6" name="pole tekstowe 5">
            <a:extLst>
              <a:ext uri="{FF2B5EF4-FFF2-40B4-BE49-F238E27FC236}">
                <a16:creationId xmlns:a16="http://schemas.microsoft.com/office/drawing/2014/main" xmlns="" id="{6984AC57-DBD7-4ACE-829C-BFED85BFF1C2}"/>
              </a:ext>
            </a:extLst>
          </p:cNvPr>
          <p:cNvSpPr txBox="1"/>
          <p:nvPr/>
        </p:nvSpPr>
        <p:spPr>
          <a:xfrm>
            <a:off x="503548" y="5373216"/>
            <a:ext cx="8064895" cy="1077218"/>
          </a:xfrm>
          <a:prstGeom prst="rect">
            <a:avLst/>
          </a:prstGeom>
          <a:noFill/>
        </p:spPr>
        <p:txBody>
          <a:bodyPr wrap="square" rtlCol="0">
            <a:spAutoFit/>
          </a:bodyPr>
          <a:lstStyle/>
          <a:p>
            <a:r>
              <a:rPr lang="pl-PL" sz="1600" dirty="0">
                <a:solidFill>
                  <a:srgbClr val="002060"/>
                </a:solidFill>
                <a:latin typeface="Book Antiqua" panose="02040602050305030304" pitchFamily="18" charset="0"/>
              </a:rPr>
              <a:t>Porównując</a:t>
            </a:r>
            <a:r>
              <a:rPr lang="pl-PL" sz="1600" b="1" dirty="0">
                <a:solidFill>
                  <a:srgbClr val="002060"/>
                </a:solidFill>
                <a:latin typeface="Book Antiqua" panose="02040602050305030304" pitchFamily="18" charset="0"/>
              </a:rPr>
              <a:t> </a:t>
            </a:r>
            <a:r>
              <a:rPr lang="pl-PL" sz="1600" dirty="0">
                <a:solidFill>
                  <a:srgbClr val="002060"/>
                </a:solidFill>
                <a:latin typeface="Book Antiqua" panose="02040602050305030304" pitchFamily="18" charset="0"/>
              </a:rPr>
              <a:t>do roku poprzedniego strukturę bezrobotnych według wieku, odnotowano zmianę wśród najliczniejszej grupy jaką w 2023r stanowiły osoby w przedziale wiekowym 25-34</a:t>
            </a:r>
            <a:r>
              <a:rPr lang="pl-PL" sz="1600" b="1" dirty="0">
                <a:solidFill>
                  <a:srgbClr val="002060"/>
                </a:solidFill>
                <a:latin typeface="Book Antiqua" panose="02040602050305030304" pitchFamily="18" charset="0"/>
              </a:rPr>
              <a:t> </a:t>
            </a:r>
            <a:r>
              <a:rPr lang="pl-PL" sz="1600" dirty="0">
                <a:solidFill>
                  <a:srgbClr val="002060"/>
                </a:solidFill>
                <a:latin typeface="Book Antiqua" panose="02040602050305030304" pitchFamily="18" charset="0"/>
              </a:rPr>
              <a:t>oraz 35-44, natomiast w roku 2024r. najliczniejszą grupą były osoby w wieku 25-34 oraz 45-54.</a:t>
            </a:r>
          </a:p>
        </p:txBody>
      </p:sp>
    </p:spTree>
    <p:extLst>
      <p:ext uri="{BB962C8B-B14F-4D97-AF65-F5344CB8AC3E}">
        <p14:creationId xmlns:p14="http://schemas.microsoft.com/office/powerpoint/2010/main" val="30680923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xmlns="" id="{18CFEC36-8847-4621-9988-CD982B55D588}"/>
              </a:ext>
            </a:extLst>
          </p:cNvPr>
          <p:cNvGraphicFramePr/>
          <p:nvPr>
            <p:extLst>
              <p:ext uri="{D42A27DB-BD31-4B8C-83A1-F6EECF244321}">
                <p14:modId xmlns:p14="http://schemas.microsoft.com/office/powerpoint/2010/main" val="4253094875"/>
              </p:ext>
            </p:extLst>
          </p:nvPr>
        </p:nvGraphicFramePr>
        <p:xfrm>
          <a:off x="611560" y="170056"/>
          <a:ext cx="7992888" cy="5203160"/>
        </p:xfrm>
        <a:graphic>
          <a:graphicData uri="http://schemas.openxmlformats.org/drawingml/2006/chart">
            <c:chart xmlns:c="http://schemas.openxmlformats.org/drawingml/2006/chart" xmlns:r="http://schemas.openxmlformats.org/officeDocument/2006/relationships" r:id="rId2"/>
          </a:graphicData>
        </a:graphic>
      </p:graphicFrame>
      <p:sp>
        <p:nvSpPr>
          <p:cNvPr id="5" name="pole tekstowe 4">
            <a:extLst>
              <a:ext uri="{FF2B5EF4-FFF2-40B4-BE49-F238E27FC236}">
                <a16:creationId xmlns:a16="http://schemas.microsoft.com/office/drawing/2014/main" xmlns="" id="{CBEF4976-F144-4CFC-88D4-CE129A33C274}"/>
              </a:ext>
            </a:extLst>
          </p:cNvPr>
          <p:cNvSpPr txBox="1"/>
          <p:nvPr/>
        </p:nvSpPr>
        <p:spPr>
          <a:xfrm>
            <a:off x="179512" y="5445224"/>
            <a:ext cx="8424936" cy="830997"/>
          </a:xfrm>
          <a:prstGeom prst="rect">
            <a:avLst/>
          </a:prstGeom>
          <a:noFill/>
        </p:spPr>
        <p:txBody>
          <a:bodyPr wrap="square" rtlCol="0">
            <a:spAutoFit/>
          </a:bodyPr>
          <a:lstStyle/>
          <a:p>
            <a:pPr algn="just"/>
            <a:r>
              <a:rPr lang="pl-PL" sz="1600" dirty="0">
                <a:solidFill>
                  <a:srgbClr val="002060"/>
                </a:solidFill>
                <a:latin typeface="Book Antiqua" panose="02040602050305030304" pitchFamily="18" charset="0"/>
              </a:rPr>
              <a:t>Analiza danych wykazała, że w 2024r. największy odsetek osób bezrobotnych stanowiły osoby pozostające bez pracy przez okres od 1 do 3 miesięcy tj.23%-143 osoby. Znacząco zwiększyła się ilość bezrobotnych w przedziale 6-12 miesięcy. </a:t>
            </a:r>
          </a:p>
        </p:txBody>
      </p:sp>
    </p:spTree>
    <p:extLst>
      <p:ext uri="{BB962C8B-B14F-4D97-AF65-F5344CB8AC3E}">
        <p14:creationId xmlns:p14="http://schemas.microsoft.com/office/powerpoint/2010/main" val="42507353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xmlns="" id="{E30B2A02-B828-4236-90D4-519DFF84E91E}"/>
              </a:ext>
            </a:extLst>
          </p:cNvPr>
          <p:cNvGraphicFramePr/>
          <p:nvPr>
            <p:extLst>
              <p:ext uri="{D42A27DB-BD31-4B8C-83A1-F6EECF244321}">
                <p14:modId xmlns:p14="http://schemas.microsoft.com/office/powerpoint/2010/main" val="3633668429"/>
              </p:ext>
            </p:extLst>
          </p:nvPr>
        </p:nvGraphicFramePr>
        <p:xfrm>
          <a:off x="539552" y="548680"/>
          <a:ext cx="7992888" cy="5328592"/>
        </p:xfrm>
        <a:graphic>
          <a:graphicData uri="http://schemas.openxmlformats.org/drawingml/2006/chart">
            <c:chart xmlns:c="http://schemas.openxmlformats.org/drawingml/2006/chart" xmlns:r="http://schemas.openxmlformats.org/officeDocument/2006/relationships" r:id="rId2"/>
          </a:graphicData>
        </a:graphic>
      </p:graphicFrame>
      <p:sp>
        <p:nvSpPr>
          <p:cNvPr id="2" name="pole tekstowe 1">
            <a:extLst>
              <a:ext uri="{FF2B5EF4-FFF2-40B4-BE49-F238E27FC236}">
                <a16:creationId xmlns:a16="http://schemas.microsoft.com/office/drawing/2014/main" xmlns="" id="{2612CE2B-E899-4765-9542-CCE3B1FD9BA3}"/>
              </a:ext>
            </a:extLst>
          </p:cNvPr>
          <p:cNvSpPr txBox="1"/>
          <p:nvPr/>
        </p:nvSpPr>
        <p:spPr>
          <a:xfrm>
            <a:off x="539552" y="5733256"/>
            <a:ext cx="8136904" cy="769441"/>
          </a:xfrm>
          <a:prstGeom prst="rect">
            <a:avLst/>
          </a:prstGeom>
          <a:noFill/>
        </p:spPr>
        <p:txBody>
          <a:bodyPr wrap="square" rtlCol="0">
            <a:spAutoFit/>
          </a:bodyPr>
          <a:lstStyle/>
          <a:p>
            <a:endParaRPr lang="pl-PL" sz="1200" dirty="0">
              <a:latin typeface="Book Antiqua" panose="02040602050305030304" pitchFamily="18" charset="0"/>
            </a:endParaRPr>
          </a:p>
          <a:p>
            <a:r>
              <a:rPr lang="pl-PL" sz="1600" dirty="0">
                <a:latin typeface="Book Antiqua" panose="02040602050305030304" pitchFamily="18" charset="0"/>
              </a:rPr>
              <a:t>W 2024.  </a:t>
            </a:r>
            <a:r>
              <a:rPr lang="pl-PL" sz="1600" dirty="0">
                <a:effectLst/>
                <a:latin typeface="Book Antiqua" panose="02040602050305030304" pitchFamily="18" charset="0"/>
              </a:rPr>
              <a:t>w wyniku kontaktów bezpośrednich, telefonicznych i drogą elektroniczną  tut. Urząd pozyskał</a:t>
            </a:r>
            <a:r>
              <a:rPr lang="pl-PL" sz="1600" dirty="0">
                <a:latin typeface="Book Antiqua" panose="02040602050305030304" pitchFamily="18" charset="0"/>
              </a:rPr>
              <a:t>  </a:t>
            </a:r>
            <a:r>
              <a:rPr lang="pl-PL" sz="1600" b="1" dirty="0">
                <a:latin typeface="Book Antiqua" panose="02040602050305030304" pitchFamily="18" charset="0"/>
              </a:rPr>
              <a:t>618</a:t>
            </a:r>
            <a:r>
              <a:rPr lang="pl-PL" sz="1600" dirty="0">
                <a:latin typeface="Book Antiqua" panose="02040602050305030304" pitchFamily="18" charset="0"/>
              </a:rPr>
              <a:t> ofert pracy.  </a:t>
            </a:r>
            <a:endParaRPr lang="pl-PL" sz="1600" dirty="0">
              <a:solidFill>
                <a:srgbClr val="FF0000"/>
              </a:solidFill>
              <a:latin typeface="Book Antiqua" panose="02040602050305030304" pitchFamily="18" charset="0"/>
            </a:endParaRPr>
          </a:p>
        </p:txBody>
      </p:sp>
    </p:spTree>
    <p:extLst>
      <p:ext uri="{BB962C8B-B14F-4D97-AF65-F5344CB8AC3E}">
        <p14:creationId xmlns:p14="http://schemas.microsoft.com/office/powerpoint/2010/main" val="5360060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a:extLst>
              <a:ext uri="{FF2B5EF4-FFF2-40B4-BE49-F238E27FC236}">
                <a16:creationId xmlns:a16="http://schemas.microsoft.com/office/drawing/2014/main" xmlns="" id="{7A7FB7AF-1A91-4A0A-B32F-209A916AE84C}"/>
              </a:ext>
            </a:extLst>
          </p:cNvPr>
          <p:cNvSpPr/>
          <p:nvPr/>
        </p:nvSpPr>
        <p:spPr>
          <a:xfrm>
            <a:off x="287524" y="260648"/>
            <a:ext cx="8568952" cy="4001095"/>
          </a:xfrm>
          <a:prstGeom prst="rect">
            <a:avLst/>
          </a:prstGeom>
        </p:spPr>
        <p:txBody>
          <a:bodyPr wrap="square">
            <a:spAutoFit/>
          </a:bodyPr>
          <a:lstStyle/>
          <a:p>
            <a:pPr algn="just"/>
            <a:r>
              <a:rPr lang="pl-PL" sz="1400" dirty="0">
                <a:latin typeface="Book Antiqua" panose="02040602050305030304" pitchFamily="18" charset="0"/>
              </a:rPr>
              <a:t>W obowiązującym systemie prawnym funkcjonują cztery procedury legalizacji zatrudnienia cudzoziemców:</a:t>
            </a:r>
          </a:p>
          <a:p>
            <a:pPr marL="285750" indent="-285750" algn="just">
              <a:buFont typeface="Arial" panose="020B0604020202020204" pitchFamily="34" charset="0"/>
              <a:buChar char="•"/>
            </a:pPr>
            <a:r>
              <a:rPr lang="pl-PL" sz="1400" dirty="0">
                <a:latin typeface="Book Antiqua" panose="02040602050305030304" pitchFamily="18" charset="0"/>
              </a:rPr>
              <a:t>Zezwolenie na pracę cudzoziemca- wydawane jest przez Wojewodę, w oparciu o informację starosty o braku możliwości zaspokojenia potrzeb kadrowych pracodawcy;</a:t>
            </a:r>
          </a:p>
          <a:p>
            <a:pPr marL="285750" indent="-285750" algn="just">
              <a:buFont typeface="Arial" panose="020B0604020202020204" pitchFamily="34" charset="0"/>
              <a:buChar char="•"/>
            </a:pPr>
            <a:r>
              <a:rPr lang="pl-PL" sz="1400" dirty="0">
                <a:latin typeface="Book Antiqua" panose="02040602050305030304" pitchFamily="18" charset="0"/>
              </a:rPr>
              <a:t>Zezwolenie na pracę sezonową -określoną poprzez podklasy działalności  według Polskiej Klasyfikacji Działalności zawarte w rozporządzeniu </a:t>
            </a:r>
            <a:r>
              <a:rPr lang="pl-PL" sz="1400" dirty="0" err="1">
                <a:latin typeface="Book Antiqua" panose="02040602050305030304" pitchFamily="18" charset="0"/>
              </a:rPr>
              <a:t>MRPiPS</a:t>
            </a:r>
            <a:r>
              <a:rPr lang="pl-PL" sz="1400" dirty="0">
                <a:latin typeface="Book Antiqua" panose="02040602050305030304" pitchFamily="18" charset="0"/>
              </a:rPr>
              <a:t>, wydaje Starosta  na okres do 9 miesięcy w roku;</a:t>
            </a:r>
          </a:p>
          <a:p>
            <a:pPr marL="285750" indent="-285750" algn="just">
              <a:buFont typeface="Arial" panose="020B0604020202020204" pitchFamily="34" charset="0"/>
              <a:buChar char="•"/>
            </a:pPr>
            <a:r>
              <a:rPr lang="pl-PL" sz="1400" b="1" dirty="0">
                <a:latin typeface="Book Antiqua" panose="02040602050305030304" pitchFamily="18" charset="0"/>
              </a:rPr>
              <a:t>oświadczeń o powierzeniu wykonywania pracy cudzoziemcow</a:t>
            </a:r>
            <a:r>
              <a:rPr lang="pl-PL" sz="1400" dirty="0">
                <a:latin typeface="Book Antiqua" panose="02040602050305030304" pitchFamily="18" charset="0"/>
              </a:rPr>
              <a:t>i- pochodzącemu z jednego z  państw tj. Białoruś,  Ukraina, Mołdawia, Gruzja, Armenia – pozwala ono uzyskać zgodę na wykonywanie pracy- bez konieczności uzyskania zezwolenia na pracę na okres  do 24 miesięcy, warunkiem skorzystania z procedury uproszczonej jest otrzymanie przez pracodawcę wpisu oświadczenia o powierzeniu wykonywania pracy cudzoziemcowi do ewidencji  oświadczeń w powiatowym urzędzie pracy;</a:t>
            </a:r>
          </a:p>
          <a:p>
            <a:pPr marL="285750" indent="-285750" algn="just">
              <a:buFont typeface="Arial" panose="020B0604020202020204" pitchFamily="34" charset="0"/>
              <a:buChar char="•"/>
            </a:pPr>
            <a:r>
              <a:rPr lang="pl-PL" sz="1400" dirty="0">
                <a:latin typeface="Book Antiqua" panose="02040602050305030304" pitchFamily="18" charset="0"/>
              </a:rPr>
              <a:t>Powiadomienie o powierzeniu wykonywania pracy obywateli Ukrainy- p</a:t>
            </a:r>
            <a:r>
              <a:rPr lang="pl-PL" sz="1400" b="1" dirty="0">
                <a:latin typeface="Book Antiqua" panose="02040602050305030304" pitchFamily="18" charset="0"/>
              </a:rPr>
              <a:t>o stronie pracodawcy jest obowiązek zgłoszenia faktu podjęcia pracy przez obywatela Ukrainy</a:t>
            </a:r>
            <a:r>
              <a:rPr lang="pl-PL" sz="1400" dirty="0">
                <a:latin typeface="Book Antiqua" panose="02040602050305030304" pitchFamily="18" charset="0"/>
              </a:rPr>
              <a:t> korzystającego ze swobodnego dostępu do rynku pracy ,poprzez system teleinformatyczny </a:t>
            </a:r>
            <a:r>
              <a:rPr lang="pl-PL" sz="1400" b="1" dirty="0">
                <a:latin typeface="Book Antiqua" panose="02040602050305030304" pitchFamily="18" charset="0"/>
              </a:rPr>
              <a:t>praca.gov.pl</a:t>
            </a:r>
            <a:r>
              <a:rPr lang="pl-PL" sz="1400" dirty="0">
                <a:latin typeface="Book Antiqua" panose="02040602050305030304" pitchFamily="18" charset="0"/>
              </a:rPr>
              <a:t> </a:t>
            </a:r>
            <a:r>
              <a:rPr lang="pl-PL" sz="1400" b="1" dirty="0">
                <a:latin typeface="Book Antiqua" panose="02040602050305030304" pitchFamily="18" charset="0"/>
              </a:rPr>
              <a:t>w ciągu 7 dni</a:t>
            </a:r>
            <a:r>
              <a:rPr lang="pl-PL" sz="1400" dirty="0">
                <a:latin typeface="Book Antiqua" panose="02040602050305030304" pitchFamily="18" charset="0"/>
              </a:rPr>
              <a:t> od podjęcia pracy właściwy powiatowy urząd pracy.</a:t>
            </a:r>
          </a:p>
          <a:p>
            <a:pPr algn="just"/>
            <a:endParaRPr lang="pl-PL" sz="1400" dirty="0">
              <a:latin typeface="Book Antiqua" panose="02040602050305030304" pitchFamily="18" charset="0"/>
            </a:endParaRPr>
          </a:p>
          <a:p>
            <a:pPr algn="just"/>
            <a:endParaRPr lang="pl-PL" sz="1600" dirty="0">
              <a:latin typeface="Book Antiqua" panose="02040602050305030304" pitchFamily="18" charset="0"/>
            </a:endParaRPr>
          </a:p>
        </p:txBody>
      </p:sp>
      <p:graphicFrame>
        <p:nvGraphicFramePr>
          <p:cNvPr id="4" name="Tabela 3">
            <a:extLst>
              <a:ext uri="{FF2B5EF4-FFF2-40B4-BE49-F238E27FC236}">
                <a16:creationId xmlns:a16="http://schemas.microsoft.com/office/drawing/2014/main" xmlns="" id="{89AC63B3-B71A-BD6B-3146-B2B5BCFEFA07}"/>
              </a:ext>
            </a:extLst>
          </p:cNvPr>
          <p:cNvGraphicFramePr>
            <a:graphicFrameLocks noGrp="1"/>
          </p:cNvGraphicFramePr>
          <p:nvPr>
            <p:extLst>
              <p:ext uri="{D42A27DB-BD31-4B8C-83A1-F6EECF244321}">
                <p14:modId xmlns:p14="http://schemas.microsoft.com/office/powerpoint/2010/main" val="1462751123"/>
              </p:ext>
            </p:extLst>
          </p:nvPr>
        </p:nvGraphicFramePr>
        <p:xfrm>
          <a:off x="899592" y="4123872"/>
          <a:ext cx="6720408" cy="2338358"/>
        </p:xfrm>
        <a:graphic>
          <a:graphicData uri="http://schemas.openxmlformats.org/drawingml/2006/table">
            <a:tbl>
              <a:tblPr firstRow="1" bandRow="1">
                <a:tableStyleId>{0505E3EF-67EA-436B-97B2-0124C06EBD24}</a:tableStyleId>
              </a:tblPr>
              <a:tblGrid>
                <a:gridCol w="3360204">
                  <a:extLst>
                    <a:ext uri="{9D8B030D-6E8A-4147-A177-3AD203B41FA5}">
                      <a16:colId xmlns:a16="http://schemas.microsoft.com/office/drawing/2014/main" xmlns="" val="41896168"/>
                    </a:ext>
                  </a:extLst>
                </a:gridCol>
                <a:gridCol w="3360204">
                  <a:extLst>
                    <a:ext uri="{9D8B030D-6E8A-4147-A177-3AD203B41FA5}">
                      <a16:colId xmlns:a16="http://schemas.microsoft.com/office/drawing/2014/main" xmlns="" val="1830320097"/>
                    </a:ext>
                  </a:extLst>
                </a:gridCol>
              </a:tblGrid>
              <a:tr h="625028">
                <a:tc>
                  <a:txBody>
                    <a:bodyPr/>
                    <a:lstStyle/>
                    <a:p>
                      <a:r>
                        <a:rPr lang="pl-PL" sz="1400" dirty="0">
                          <a:latin typeface="Book Antiqua" panose="02040602050305030304" pitchFamily="18" charset="0"/>
                        </a:rPr>
                        <a:t>OŚWIADCZENIA O POWIERZENIU</a:t>
                      </a:r>
                    </a:p>
                    <a:p>
                      <a:r>
                        <a:rPr lang="pl-PL" sz="1400" dirty="0">
                          <a:latin typeface="Book Antiqua" panose="02040602050305030304" pitchFamily="18" charset="0"/>
                        </a:rPr>
                        <a:t>WYKONYWANIA PRACY CUDZOZIEMCOWI</a:t>
                      </a:r>
                    </a:p>
                  </a:txBody>
                  <a:tcPr/>
                </a:tc>
                <a:tc>
                  <a:txBody>
                    <a:bodyPr/>
                    <a:lstStyle/>
                    <a:p>
                      <a:pPr algn="ctr"/>
                      <a:endParaRPr lang="pl-PL" sz="1400" b="1" dirty="0">
                        <a:latin typeface="Book Antiqua" panose="02040602050305030304" pitchFamily="18" charset="0"/>
                      </a:endParaRPr>
                    </a:p>
                    <a:p>
                      <a:pPr algn="ctr"/>
                      <a:r>
                        <a:rPr lang="pl-PL" sz="1400" b="1" dirty="0">
                          <a:latin typeface="Book Antiqua" panose="02040602050305030304" pitchFamily="18" charset="0"/>
                        </a:rPr>
                        <a:t>261</a:t>
                      </a:r>
                    </a:p>
                  </a:txBody>
                  <a:tcPr/>
                </a:tc>
                <a:extLst>
                  <a:ext uri="{0D108BD9-81ED-4DB2-BD59-A6C34878D82A}">
                    <a16:rowId xmlns:a16="http://schemas.microsoft.com/office/drawing/2014/main" xmlns="" val="4281353443"/>
                  </a:ext>
                </a:extLst>
              </a:tr>
              <a:tr h="440583">
                <a:tc>
                  <a:txBody>
                    <a:bodyPr/>
                    <a:lstStyle/>
                    <a:p>
                      <a:r>
                        <a:rPr lang="pl-PL" sz="1400" b="1" dirty="0">
                          <a:latin typeface="Book Antiqua" panose="02040602050305030304" pitchFamily="18" charset="0"/>
                        </a:rPr>
                        <a:t>ZEZWOLENIE NA PRACĘ SEZONOWĄ</a:t>
                      </a:r>
                    </a:p>
                  </a:txBody>
                  <a:tcPr/>
                </a:tc>
                <a:tc>
                  <a:txBody>
                    <a:bodyPr/>
                    <a:lstStyle/>
                    <a:p>
                      <a:pPr algn="ctr"/>
                      <a:r>
                        <a:rPr lang="pl-PL" sz="1400" b="1" dirty="0">
                          <a:latin typeface="Book Antiqua" panose="02040602050305030304" pitchFamily="18" charset="0"/>
                        </a:rPr>
                        <a:t>15</a:t>
                      </a:r>
                    </a:p>
                  </a:txBody>
                  <a:tcPr/>
                </a:tc>
                <a:extLst>
                  <a:ext uri="{0D108BD9-81ED-4DB2-BD59-A6C34878D82A}">
                    <a16:rowId xmlns:a16="http://schemas.microsoft.com/office/drawing/2014/main" xmlns="" val="1009410418"/>
                  </a:ext>
                </a:extLst>
              </a:tr>
              <a:tr h="357158">
                <a:tc>
                  <a:txBody>
                    <a:bodyPr/>
                    <a:lstStyle/>
                    <a:p>
                      <a:r>
                        <a:rPr lang="pl-PL" sz="1400" b="1" dirty="0">
                          <a:latin typeface="Book Antiqua" panose="02040602050305030304" pitchFamily="18" charset="0"/>
                        </a:rPr>
                        <a:t>INFORMACJA STAROSTY</a:t>
                      </a:r>
                    </a:p>
                  </a:txBody>
                  <a:tcPr/>
                </a:tc>
                <a:tc>
                  <a:txBody>
                    <a:bodyPr/>
                    <a:lstStyle/>
                    <a:p>
                      <a:pPr algn="ctr"/>
                      <a:r>
                        <a:rPr lang="pl-PL" sz="1400" b="1" dirty="0">
                          <a:latin typeface="Book Antiqua" panose="02040602050305030304" pitchFamily="18" charset="0"/>
                        </a:rPr>
                        <a:t>7</a:t>
                      </a:r>
                    </a:p>
                  </a:txBody>
                  <a:tcPr/>
                </a:tc>
                <a:extLst>
                  <a:ext uri="{0D108BD9-81ED-4DB2-BD59-A6C34878D82A}">
                    <a16:rowId xmlns:a16="http://schemas.microsoft.com/office/drawing/2014/main" xmlns="" val="3286100568"/>
                  </a:ext>
                </a:extLst>
              </a:tr>
              <a:tr h="622000">
                <a:tc>
                  <a:txBody>
                    <a:bodyPr/>
                    <a:lstStyle/>
                    <a:p>
                      <a:r>
                        <a:rPr lang="pl-PL" sz="1400" b="1" dirty="0">
                          <a:latin typeface="Book Antiqua" panose="02040602050305030304" pitchFamily="18" charset="0"/>
                        </a:rPr>
                        <a:t>POWIADOMIENIE O POWIERZENIU WYKONYWANIA PRACY OBYWATELI UKRAINY</a:t>
                      </a:r>
                    </a:p>
                  </a:txBody>
                  <a:tcPr/>
                </a:tc>
                <a:tc>
                  <a:txBody>
                    <a:bodyPr/>
                    <a:lstStyle/>
                    <a:p>
                      <a:pPr algn="ctr"/>
                      <a:r>
                        <a:rPr lang="pl-PL" sz="1400" b="1" dirty="0">
                          <a:latin typeface="Book Antiqua" panose="02040602050305030304" pitchFamily="18" charset="0"/>
                        </a:rPr>
                        <a:t>316</a:t>
                      </a:r>
                    </a:p>
                  </a:txBody>
                  <a:tcPr/>
                </a:tc>
                <a:extLst>
                  <a:ext uri="{0D108BD9-81ED-4DB2-BD59-A6C34878D82A}">
                    <a16:rowId xmlns:a16="http://schemas.microsoft.com/office/drawing/2014/main" xmlns="" val="3469781228"/>
                  </a:ext>
                </a:extLst>
              </a:tr>
            </a:tbl>
          </a:graphicData>
        </a:graphic>
      </p:graphicFrame>
    </p:spTree>
    <p:extLst>
      <p:ext uri="{BB962C8B-B14F-4D97-AF65-F5344CB8AC3E}">
        <p14:creationId xmlns:p14="http://schemas.microsoft.com/office/powerpoint/2010/main" val="10860832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A3B8E447-7F30-FA13-90A0-6BEA0E65C2E5}"/>
              </a:ext>
            </a:extLst>
          </p:cNvPr>
          <p:cNvSpPr>
            <a:spLocks noGrp="1"/>
          </p:cNvSpPr>
          <p:nvPr>
            <p:ph type="title"/>
          </p:nvPr>
        </p:nvSpPr>
        <p:spPr>
          <a:xfrm>
            <a:off x="629841" y="620688"/>
            <a:ext cx="2949178" cy="576064"/>
          </a:xfrm>
        </p:spPr>
        <p:txBody>
          <a:bodyPr>
            <a:normAutofit/>
          </a:bodyPr>
          <a:lstStyle/>
          <a:p>
            <a:r>
              <a:rPr lang="pl-PL" sz="1800" b="1" dirty="0">
                <a:latin typeface="Book Antiqua" panose="02040602050305030304" pitchFamily="18" charset="0"/>
              </a:rPr>
              <a:t>Usługi EURES</a:t>
            </a:r>
          </a:p>
        </p:txBody>
      </p:sp>
      <p:graphicFrame>
        <p:nvGraphicFramePr>
          <p:cNvPr id="11" name="Symbol zastępczy zawartości 10">
            <a:extLst>
              <a:ext uri="{FF2B5EF4-FFF2-40B4-BE49-F238E27FC236}">
                <a16:creationId xmlns:a16="http://schemas.microsoft.com/office/drawing/2014/main" xmlns="" id="{4CB83C6C-9BA4-E8E9-5824-1DB89FCD751D}"/>
              </a:ext>
            </a:extLst>
          </p:cNvPr>
          <p:cNvGraphicFramePr>
            <a:graphicFrameLocks noGrp="1"/>
          </p:cNvGraphicFramePr>
          <p:nvPr>
            <p:ph idx="1"/>
            <p:extLst>
              <p:ext uri="{D42A27DB-BD31-4B8C-83A1-F6EECF244321}">
                <p14:modId xmlns:p14="http://schemas.microsoft.com/office/powerpoint/2010/main" val="1654332149"/>
              </p:ext>
            </p:extLst>
          </p:nvPr>
        </p:nvGraphicFramePr>
        <p:xfrm>
          <a:off x="4499992" y="1484785"/>
          <a:ext cx="4016946" cy="2736303"/>
        </p:xfrm>
        <a:graphic>
          <a:graphicData uri="http://schemas.openxmlformats.org/drawingml/2006/table">
            <a:tbl>
              <a:tblPr bandRow="1">
                <a:tableStyleId>{5C22544A-7EE6-4342-B048-85BDC9FD1C3A}</a:tableStyleId>
              </a:tblPr>
              <a:tblGrid>
                <a:gridCol w="3024336">
                  <a:extLst>
                    <a:ext uri="{9D8B030D-6E8A-4147-A177-3AD203B41FA5}">
                      <a16:colId xmlns:a16="http://schemas.microsoft.com/office/drawing/2014/main" xmlns="" val="2933225485"/>
                    </a:ext>
                  </a:extLst>
                </a:gridCol>
                <a:gridCol w="992610">
                  <a:extLst>
                    <a:ext uri="{9D8B030D-6E8A-4147-A177-3AD203B41FA5}">
                      <a16:colId xmlns:a16="http://schemas.microsoft.com/office/drawing/2014/main" xmlns="" val="2171797132"/>
                    </a:ext>
                  </a:extLst>
                </a:gridCol>
              </a:tblGrid>
              <a:tr h="912101">
                <a:tc>
                  <a:txBody>
                    <a:bodyPr/>
                    <a:lstStyle/>
                    <a:p>
                      <a:r>
                        <a:rPr lang="pl-PL" sz="1400" b="1" dirty="0">
                          <a:latin typeface="Book Antiqua" panose="02040602050305030304" pitchFamily="18" charset="0"/>
                        </a:rPr>
                        <a:t>POSZUKIWANIE PRACY</a:t>
                      </a:r>
                    </a:p>
                  </a:txBody>
                  <a:tcPr/>
                </a:tc>
                <a:tc>
                  <a:txBody>
                    <a:bodyPr/>
                    <a:lstStyle/>
                    <a:p>
                      <a:r>
                        <a:rPr lang="pl-PL" sz="1600" b="1" dirty="0">
                          <a:latin typeface="Book Antiqua" panose="02040602050305030304" pitchFamily="18" charset="0"/>
                        </a:rPr>
                        <a:t>35</a:t>
                      </a:r>
                    </a:p>
                  </a:txBody>
                  <a:tcPr/>
                </a:tc>
                <a:extLst>
                  <a:ext uri="{0D108BD9-81ED-4DB2-BD59-A6C34878D82A}">
                    <a16:rowId xmlns:a16="http://schemas.microsoft.com/office/drawing/2014/main" xmlns="" val="2315206060"/>
                  </a:ext>
                </a:extLst>
              </a:tr>
              <a:tr h="912101">
                <a:tc>
                  <a:txBody>
                    <a:bodyPr/>
                    <a:lstStyle/>
                    <a:p>
                      <a:r>
                        <a:rPr lang="pl-PL" sz="1400" b="1" dirty="0">
                          <a:latin typeface="Book Antiqua" panose="02040602050305030304" pitchFamily="18" charset="0"/>
                        </a:rPr>
                        <a:t>INFORMACJE OGÓLNE DOTYCZĄCE WYJAZDÓW ZA GRANICĘ</a:t>
                      </a:r>
                    </a:p>
                  </a:txBody>
                  <a:tcPr/>
                </a:tc>
                <a:tc>
                  <a:txBody>
                    <a:bodyPr/>
                    <a:lstStyle/>
                    <a:p>
                      <a:r>
                        <a:rPr lang="pl-PL" sz="1600" b="1" dirty="0">
                          <a:latin typeface="Book Antiqua" panose="02040602050305030304" pitchFamily="18" charset="0"/>
                        </a:rPr>
                        <a:t>6</a:t>
                      </a:r>
                    </a:p>
                  </a:txBody>
                  <a:tcPr/>
                </a:tc>
                <a:extLst>
                  <a:ext uri="{0D108BD9-81ED-4DB2-BD59-A6C34878D82A}">
                    <a16:rowId xmlns:a16="http://schemas.microsoft.com/office/drawing/2014/main" xmlns="" val="2572918868"/>
                  </a:ext>
                </a:extLst>
              </a:tr>
              <a:tr h="912101">
                <a:tc>
                  <a:txBody>
                    <a:bodyPr/>
                    <a:lstStyle/>
                    <a:p>
                      <a:r>
                        <a:rPr lang="pl-PL" sz="1400" b="1" dirty="0">
                          <a:latin typeface="Book Antiqua" panose="02040602050305030304" pitchFamily="18" charset="0"/>
                        </a:rPr>
                        <a:t>OGÓŁEM</a:t>
                      </a:r>
                    </a:p>
                  </a:txBody>
                  <a:tcPr/>
                </a:tc>
                <a:tc>
                  <a:txBody>
                    <a:bodyPr/>
                    <a:lstStyle/>
                    <a:p>
                      <a:r>
                        <a:rPr lang="pl-PL" sz="1600" b="1" dirty="0">
                          <a:latin typeface="Book Antiqua" panose="02040602050305030304" pitchFamily="18" charset="0"/>
                        </a:rPr>
                        <a:t>41</a:t>
                      </a:r>
                    </a:p>
                  </a:txBody>
                  <a:tcPr/>
                </a:tc>
                <a:extLst>
                  <a:ext uri="{0D108BD9-81ED-4DB2-BD59-A6C34878D82A}">
                    <a16:rowId xmlns:a16="http://schemas.microsoft.com/office/drawing/2014/main" xmlns="" val="1896512672"/>
                  </a:ext>
                </a:extLst>
              </a:tr>
            </a:tbl>
          </a:graphicData>
        </a:graphic>
      </p:graphicFrame>
      <p:sp>
        <p:nvSpPr>
          <p:cNvPr id="4" name="Symbol zastępczy tekstu 3">
            <a:extLst>
              <a:ext uri="{FF2B5EF4-FFF2-40B4-BE49-F238E27FC236}">
                <a16:creationId xmlns:a16="http://schemas.microsoft.com/office/drawing/2014/main" xmlns="" id="{FECD9AA5-7150-0927-1C62-4F8E7F838052}"/>
              </a:ext>
            </a:extLst>
          </p:cNvPr>
          <p:cNvSpPr>
            <a:spLocks noGrp="1"/>
          </p:cNvSpPr>
          <p:nvPr>
            <p:ph type="body" sz="half" idx="2"/>
          </p:nvPr>
        </p:nvSpPr>
        <p:spPr>
          <a:xfrm>
            <a:off x="251520" y="1484784"/>
            <a:ext cx="3327499" cy="4384204"/>
          </a:xfrm>
        </p:spPr>
        <p:txBody>
          <a:bodyPr/>
          <a:lstStyle/>
          <a:p>
            <a:r>
              <a:rPr lang="pl-PL" b="1" dirty="0">
                <a:latin typeface="Book Antiqua" panose="02040602050305030304" pitchFamily="18" charset="0"/>
              </a:rPr>
              <a:t>EURES</a:t>
            </a:r>
            <a:r>
              <a:rPr lang="pl-PL" dirty="0">
                <a:latin typeface="Book Antiqua" panose="02040602050305030304" pitchFamily="18" charset="0"/>
              </a:rPr>
              <a:t> to sieć współpracy publicznych służb zatrudnienia i ich partnerów na rynku pracy, wspierającą mobilność w dziedzinie zatrudnienia na poziomie międzynarodowym, w krajach Unii Europejskiej oraz Europejskiego Obszaru Gospodarczego.</a:t>
            </a:r>
          </a:p>
          <a:p>
            <a:r>
              <a:rPr lang="pl-PL" dirty="0">
                <a:latin typeface="Book Antiqua" panose="02040602050305030304" pitchFamily="18" charset="0"/>
              </a:rPr>
              <a:t>W 2024r w ramach zadań EURES odbyło się 41 indywidualnych kontaktów z osobami bezrobotnymi dotyczącymi tematyki z zakresu EURES.</a:t>
            </a:r>
          </a:p>
        </p:txBody>
      </p:sp>
    </p:spTree>
    <p:extLst>
      <p:ext uri="{BB962C8B-B14F-4D97-AF65-F5344CB8AC3E}">
        <p14:creationId xmlns:p14="http://schemas.microsoft.com/office/powerpoint/2010/main" val="35245201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xmlns="" id="{9B2B9AD1-60AE-4911-ABC2-D5FDB32AD5A1}"/>
              </a:ext>
            </a:extLst>
          </p:cNvPr>
          <p:cNvGraphicFramePr/>
          <p:nvPr>
            <p:extLst>
              <p:ext uri="{D42A27DB-BD31-4B8C-83A1-F6EECF244321}">
                <p14:modId xmlns:p14="http://schemas.microsoft.com/office/powerpoint/2010/main" val="3364829901"/>
              </p:ext>
            </p:extLst>
          </p:nvPr>
        </p:nvGraphicFramePr>
        <p:xfrm>
          <a:off x="1043608" y="332657"/>
          <a:ext cx="7056784" cy="560955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7816759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Wykres 3">
            <a:extLst>
              <a:ext uri="{FF2B5EF4-FFF2-40B4-BE49-F238E27FC236}">
                <a16:creationId xmlns:a16="http://schemas.microsoft.com/office/drawing/2014/main" xmlns="" id="{71974940-300B-4E4B-AC0C-FF8FBB70E1CD}"/>
              </a:ext>
            </a:extLst>
          </p:cNvPr>
          <p:cNvGraphicFramePr/>
          <p:nvPr>
            <p:extLst>
              <p:ext uri="{D42A27DB-BD31-4B8C-83A1-F6EECF244321}">
                <p14:modId xmlns:p14="http://schemas.microsoft.com/office/powerpoint/2010/main" val="1917508455"/>
              </p:ext>
            </p:extLst>
          </p:nvPr>
        </p:nvGraphicFramePr>
        <p:xfrm>
          <a:off x="827584" y="548680"/>
          <a:ext cx="7920880" cy="576064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162612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a:extLst>
              <a:ext uri="{FF2B5EF4-FFF2-40B4-BE49-F238E27FC236}">
                <a16:creationId xmlns:a16="http://schemas.microsoft.com/office/drawing/2014/main" xmlns="" id="{77BDC144-FBA4-499E-A84D-ADE661EC4F50}"/>
              </a:ext>
            </a:extLst>
          </p:cNvPr>
          <p:cNvSpPr txBox="1"/>
          <p:nvPr/>
        </p:nvSpPr>
        <p:spPr>
          <a:xfrm>
            <a:off x="899592" y="692696"/>
            <a:ext cx="7272808" cy="5452005"/>
          </a:xfrm>
          <a:prstGeom prst="rect">
            <a:avLst/>
          </a:prstGeom>
          <a:noFill/>
        </p:spPr>
        <p:txBody>
          <a:bodyPr wrap="square">
            <a:spAutoFit/>
          </a:bodyPr>
          <a:lstStyle/>
          <a:p>
            <a:pPr algn="ctr">
              <a:lnSpc>
                <a:spcPct val="115000"/>
              </a:lnSpc>
              <a:spcAft>
                <a:spcPts val="1000"/>
              </a:spcAft>
            </a:pPr>
            <a:r>
              <a:rPr lang="pl-PL" sz="1400" b="1" dirty="0">
                <a:solidFill>
                  <a:srgbClr val="000000"/>
                </a:solidFill>
                <a:effectLst/>
                <a:latin typeface="Book Antiqua" panose="02040602050305030304" pitchFamily="18" charset="0"/>
                <a:ea typeface="Times New Roman" panose="02020603050405020304" pitchFamily="18" charset="0"/>
                <a:cs typeface="Arial" panose="020B0604020202020204" pitchFamily="34" charset="0"/>
              </a:rPr>
              <a:t>            </a:t>
            </a:r>
            <a:r>
              <a:rPr lang="pl-PL" sz="1600" b="1" dirty="0">
                <a:solidFill>
                  <a:srgbClr val="000000"/>
                </a:solidFill>
                <a:effectLst/>
                <a:latin typeface="Book Antiqua" panose="02040602050305030304" pitchFamily="18" charset="0"/>
                <a:ea typeface="Times New Roman" panose="02020603050405020304" pitchFamily="18" charset="0"/>
                <a:cs typeface="Arial" panose="020B0604020202020204" pitchFamily="34" charset="0"/>
              </a:rPr>
              <a:t>ŚRODKI Z KRAJOWEGO FUNDUSZU SZKOLENIOWEGO (KFS)</a:t>
            </a:r>
          </a:p>
          <a:p>
            <a:pPr algn="ctr">
              <a:lnSpc>
                <a:spcPct val="115000"/>
              </a:lnSpc>
              <a:spcAft>
                <a:spcPts val="1000"/>
              </a:spcAft>
            </a:pPr>
            <a:r>
              <a:rPr lang="pl-PL" sz="1600" b="1" dirty="0">
                <a:solidFill>
                  <a:srgbClr val="000000"/>
                </a:solidFill>
                <a:effectLst/>
                <a:latin typeface="Book Antiqua" panose="02040602050305030304" pitchFamily="18" charset="0"/>
                <a:ea typeface="Times New Roman" panose="02020603050405020304" pitchFamily="18" charset="0"/>
                <a:cs typeface="Arial" panose="020B0604020202020204" pitchFamily="34" charset="0"/>
              </a:rPr>
              <a:t> w 2024 r. </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dirty="0">
                <a:effectLst/>
                <a:latin typeface="Book Antiqua" panose="02040602050305030304" pitchFamily="18" charset="0"/>
                <a:ea typeface="Calibri" panose="020F0502020204030204" pitchFamily="34" charset="0"/>
                <a:cs typeface="Times New Roman" panose="02020603050405020304" pitchFamily="18" charset="0"/>
              </a:rPr>
              <a:t> </a:t>
            </a:r>
          </a:p>
          <a:p>
            <a:pPr>
              <a:lnSpc>
                <a:spcPct val="115000"/>
              </a:lnSpc>
              <a:spcAft>
                <a:spcPts val="1000"/>
              </a:spcAft>
            </a:pPr>
            <a:r>
              <a:rPr lang="pl-PL" sz="1600" b="1" dirty="0">
                <a:effectLst/>
                <a:latin typeface="Book Antiqua" panose="02040602050305030304" pitchFamily="18" charset="0"/>
                <a:ea typeface="Calibri" panose="020F0502020204030204" pitchFamily="34" charset="0"/>
                <a:cs typeface="Arial" panose="020B0604020202020204" pitchFamily="34" charset="0"/>
              </a:rPr>
              <a:t>PRZYZNANY LIMIT PODSTAWOWY:  </a:t>
            </a:r>
            <a:r>
              <a:rPr lang="pl-PL" sz="1600" b="1" u="sng" dirty="0">
                <a:effectLst/>
                <a:latin typeface="Book Antiqua" panose="02040602050305030304" pitchFamily="18" charset="0"/>
                <a:ea typeface="Calibri" panose="020F0502020204030204" pitchFamily="34" charset="0"/>
                <a:cs typeface="Arial" panose="020B0604020202020204" pitchFamily="34" charset="0"/>
              </a:rPr>
              <a:t>204.100,00 zł</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b="1" dirty="0">
                <a:effectLst/>
                <a:latin typeface="Book Antiqua" panose="02040602050305030304" pitchFamily="18" charset="0"/>
                <a:ea typeface="Calibri" panose="020F0502020204030204" pitchFamily="34" charset="0"/>
                <a:cs typeface="Arial" panose="020B0604020202020204" pitchFamily="34" charset="0"/>
              </a:rPr>
              <a:t>REZERWA KFS: </a:t>
            </a:r>
            <a:r>
              <a:rPr lang="pl-PL" sz="1600" b="1" u="sng" dirty="0">
                <a:effectLst/>
                <a:latin typeface="Book Antiqua" panose="02040602050305030304" pitchFamily="18" charset="0"/>
                <a:ea typeface="Calibri" panose="020F0502020204030204" pitchFamily="34" charset="0"/>
                <a:cs typeface="Arial" panose="020B0604020202020204" pitchFamily="34" charset="0"/>
              </a:rPr>
              <a:t>53.517,00 zł </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b="1" dirty="0">
                <a:effectLst/>
                <a:latin typeface="Book Antiqua" panose="02040602050305030304" pitchFamily="18" charset="0"/>
                <a:ea typeface="Calibri" panose="020F0502020204030204" pitchFamily="34" charset="0"/>
                <a:cs typeface="Arial" panose="020B0604020202020204" pitchFamily="34" charset="0"/>
              </a:rPr>
              <a:t>LIMIT OGÓŁEM: </a:t>
            </a:r>
            <a:r>
              <a:rPr lang="pl-PL" sz="1600" b="1" u="sng" dirty="0">
                <a:effectLst/>
                <a:latin typeface="Book Antiqua" panose="02040602050305030304" pitchFamily="18" charset="0"/>
                <a:ea typeface="Calibri" panose="020F0502020204030204" pitchFamily="34" charset="0"/>
                <a:cs typeface="Arial" panose="020B0604020202020204" pitchFamily="34" charset="0"/>
              </a:rPr>
              <a:t>257.617,00 zł</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PRACODAWCOM WYPŁACONO </a:t>
            </a:r>
            <a:r>
              <a:rPr lang="pl-PL" sz="1600" dirty="0">
                <a:effectLst/>
                <a:latin typeface="Book Antiqua" panose="02040602050305030304" pitchFamily="18" charset="0"/>
                <a:ea typeface="Calibri" panose="020F0502020204030204" pitchFamily="34" charset="0"/>
                <a:cs typeface="Times New Roman" panose="02020603050405020304" pitchFamily="18" charset="0"/>
              </a:rPr>
              <a:t>zgodnie z zawartymi umowami</a:t>
            </a: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240.867,19zł.</a:t>
            </a: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                                           </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dirty="0">
                <a:effectLst/>
                <a:latin typeface="Book Antiqua" panose="02040602050305030304" pitchFamily="18" charset="0"/>
                <a:ea typeface="Calibri" panose="020F0502020204030204" pitchFamily="34" charset="0"/>
                <a:cs typeface="Times New Roman" panose="02020603050405020304" pitchFamily="18" charset="0"/>
              </a:rPr>
              <a:t>Kwotę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16.426,15zł</a:t>
            </a:r>
            <a:r>
              <a:rPr lang="pl-PL" sz="1600" dirty="0">
                <a:effectLst/>
                <a:latin typeface="Book Antiqua" panose="02040602050305030304" pitchFamily="18" charset="0"/>
                <a:ea typeface="Calibri" panose="020F0502020204030204" pitchFamily="34" charset="0"/>
                <a:cs typeface="Times New Roman" panose="02020603050405020304" pitchFamily="18" charset="0"/>
              </a:rPr>
              <a:t> przeznaczono na promocję KFS</a:t>
            </a:r>
          </a:p>
          <a:p>
            <a:pPr>
              <a:lnSpc>
                <a:spcPct val="115000"/>
              </a:lnSpc>
              <a:spcAft>
                <a:spcPts val="1000"/>
              </a:spcAft>
            </a:pP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Wydatki ogółem wyniosły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257.293,34zł.</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dirty="0">
                <a:effectLst/>
                <a:latin typeface="Book Antiqua" panose="02040602050305030304" pitchFamily="18" charset="0"/>
                <a:ea typeface="Calibri" panose="020F0502020204030204" pitchFamily="34" charset="0"/>
                <a:cs typeface="Times New Roman" panose="02020603050405020304" pitchFamily="18" charset="0"/>
              </a:rPr>
              <a:t>Podpisano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34 umowy,</a:t>
            </a:r>
            <a:r>
              <a:rPr lang="pl-PL" sz="1600" dirty="0">
                <a:effectLst/>
                <a:latin typeface="Book Antiqua" panose="02040602050305030304" pitchFamily="18" charset="0"/>
                <a:ea typeface="Calibri" panose="020F0502020204030204" pitchFamily="34" charset="0"/>
                <a:cs typeface="Times New Roman" panose="02020603050405020304" pitchFamily="18" charset="0"/>
              </a:rPr>
              <a:t> w ramach których przeszkolono ogółem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122 osoby ( w tym 8 pracodawców).</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 </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a:p>
            <a:pPr>
              <a:lnSpc>
                <a:spcPct val="115000"/>
              </a:lnSpc>
              <a:spcAft>
                <a:spcPts val="1000"/>
              </a:spcAft>
            </a:pPr>
            <a:r>
              <a:rPr lang="pl-PL" sz="1600" b="1" dirty="0">
                <a:effectLst/>
                <a:latin typeface="Book Antiqua" panose="02040602050305030304" pitchFamily="18" charset="0"/>
                <a:ea typeface="Calibri" panose="020F0502020204030204" pitchFamily="34" charset="0"/>
                <a:cs typeface="Times New Roman" panose="02020603050405020304" pitchFamily="18" charset="0"/>
              </a:rPr>
              <a:t>Koszt szkoleń w przeliczeniu na jednego uczestnika wyniósł </a:t>
            </a:r>
            <a:r>
              <a:rPr lang="pl-PL" sz="1600" b="1" u="sng" dirty="0">
                <a:effectLst/>
                <a:latin typeface="Book Antiqua" panose="02040602050305030304" pitchFamily="18" charset="0"/>
                <a:ea typeface="Calibri" panose="020F0502020204030204" pitchFamily="34" charset="0"/>
                <a:cs typeface="Times New Roman" panose="02020603050405020304" pitchFamily="18" charset="0"/>
              </a:rPr>
              <a:t>1.974,32 zł.</a:t>
            </a:r>
            <a:endParaRPr lang="pl-PL" sz="1600" dirty="0">
              <a:effectLst/>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18174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xmlns="" id="{A10B6E07-03C7-495B-B7CB-9855B79DCFAC}"/>
              </a:ext>
            </a:extLst>
          </p:cNvPr>
          <p:cNvSpPr>
            <a:spLocks noChangeArrowheads="1"/>
          </p:cNvSpPr>
          <p:nvPr/>
        </p:nvSpPr>
        <p:spPr bwMode="auto">
          <a:xfrm>
            <a:off x="251520" y="-53954"/>
            <a:ext cx="864096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rgbClr val="002060"/>
              </a:solidFill>
              <a:effectLst/>
              <a:latin typeface="Book Antiqua" panose="0204060205030503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rgbClr val="FF0000"/>
              </a:solidFill>
              <a:effectLst/>
              <a:latin typeface="Arial" panose="020B0604020202020204" pitchFamily="34" charset="0"/>
            </a:endParaRPr>
          </a:p>
        </p:txBody>
      </p:sp>
      <p:sp>
        <p:nvSpPr>
          <p:cNvPr id="3" name="Rectangle 3">
            <a:extLst>
              <a:ext uri="{FF2B5EF4-FFF2-40B4-BE49-F238E27FC236}">
                <a16:creationId xmlns:a16="http://schemas.microsoft.com/office/drawing/2014/main" xmlns="" id="{CC6BA6C6-5977-475D-A32B-DD303A8D1092}"/>
              </a:ext>
            </a:extLst>
          </p:cNvPr>
          <p:cNvSpPr>
            <a:spLocks noChangeArrowheads="1"/>
          </p:cNvSpPr>
          <p:nvPr/>
        </p:nvSpPr>
        <p:spPr bwMode="auto">
          <a:xfrm rot="10800000" flipV="1">
            <a:off x="1115616" y="4553059"/>
            <a:ext cx="7901464"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1" i="0" u="none" strike="noStrike" cap="none" normalizeH="0" baseline="0" dirty="0">
              <a:ln>
                <a:noFill/>
              </a:ln>
              <a:solidFill>
                <a:schemeClr val="tx1"/>
              </a:solidFill>
              <a:effectLst/>
              <a:latin typeface="Book Antiqua" panose="02040602050305030304" pitchFamily="18"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pl-PL" altLang="pl-PL" sz="1400" dirty="0">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altLang="pl-PL" sz="1400" b="0" i="0" u="none" strike="noStrike" cap="none" normalizeH="0" baseline="0" dirty="0">
              <a:ln>
                <a:noFill/>
              </a:ln>
              <a:solidFill>
                <a:schemeClr val="tx1"/>
              </a:solidFill>
              <a:effectLst/>
              <a:latin typeface="Book Antiqua" panose="02040602050305030304" pitchFamily="18" charset="0"/>
            </a:endParaRPr>
          </a:p>
        </p:txBody>
      </p:sp>
      <mc:AlternateContent xmlns:mc="http://schemas.openxmlformats.org/markup-compatibility/2006">
        <mc:Choice xmlns:p14="http://schemas.microsoft.com/office/powerpoint/2010/main" xmlns:aink="http://schemas.microsoft.com/office/drawing/2016/ink" xmlns="" Requires="p14 aink">
          <p:contentPart p14:bwMode="auto" r:id="rId2">
            <p14:nvContentPartPr>
              <p14:cNvPr id="5" name="Pismo odręczne 4">
                <a:extLst>
                  <a:ext uri="{FF2B5EF4-FFF2-40B4-BE49-F238E27FC236}">
                    <a16:creationId xmlns:a16="http://schemas.microsoft.com/office/drawing/2014/main" id="{E6AB09F5-EC70-4ED2-9418-78696DDE024A}"/>
                  </a:ext>
                </a:extLst>
              </p14:cNvPr>
              <p14:cNvContentPartPr/>
              <p14:nvPr/>
            </p14:nvContentPartPr>
            <p14:xfrm>
              <a:off x="3181920" y="3397419"/>
              <a:ext cx="360" cy="360"/>
            </p14:xfrm>
          </p:contentPart>
        </mc:Choice>
        <mc:Fallback>
          <p:pic>
            <p:nvPicPr>
              <p:cNvPr id="5" name="Pismo odręczne 4">
                <a:extLst>
                  <a:ext uri="{FF2B5EF4-FFF2-40B4-BE49-F238E27FC236}">
                    <a16:creationId xmlns:p14="http://schemas.microsoft.com/office/powerpoint/2010/main" xmlns:aink="http://schemas.microsoft.com/office/drawing/2016/ink" xmlns="" xmlns:a16="http://schemas.microsoft.com/office/drawing/2014/main" id="{E6AB09F5-EC70-4ED2-9418-78696DDE024A}"/>
                  </a:ext>
                </a:extLst>
              </p:cNvPr>
              <p:cNvPicPr/>
              <p:nvPr/>
            </p:nvPicPr>
            <p:blipFill>
              <a:blip r:embed="rId3" cstate="print"/>
              <a:stretch>
                <a:fillRect/>
              </a:stretch>
            </p:blipFill>
            <p:spPr>
              <a:xfrm>
                <a:off x="3164280" y="3289779"/>
                <a:ext cx="36000" cy="216000"/>
              </a:xfrm>
              <a:prstGeom prst="rect">
                <a:avLst/>
              </a:prstGeom>
            </p:spPr>
          </p:pic>
        </mc:Fallback>
      </mc:AlternateContent>
      <mc:AlternateContent xmlns:mc="http://schemas.openxmlformats.org/markup-compatibility/2006">
        <mc:Choice xmlns:p14="http://schemas.microsoft.com/office/powerpoint/2010/main" xmlns:aink="http://schemas.microsoft.com/office/drawing/2016/ink" xmlns="" Requires="p14 aink">
          <p:contentPart p14:bwMode="auto" r:id="rId4">
            <p14:nvContentPartPr>
              <p14:cNvPr id="6" name="Pismo odręczne 5">
                <a:extLst>
                  <a:ext uri="{FF2B5EF4-FFF2-40B4-BE49-F238E27FC236}">
                    <a16:creationId xmlns:a16="http://schemas.microsoft.com/office/drawing/2014/main" id="{D14BC9F5-BDA7-4E83-8E96-E77B96A2A47B}"/>
                  </a:ext>
                </a:extLst>
              </p14:cNvPr>
              <p14:cNvContentPartPr/>
              <p14:nvPr/>
            </p14:nvContentPartPr>
            <p14:xfrm>
              <a:off x="3181920" y="3397419"/>
              <a:ext cx="360" cy="360"/>
            </p14:xfrm>
          </p:contentPart>
        </mc:Choice>
        <mc:Fallback>
          <p:pic>
            <p:nvPicPr>
              <p:cNvPr id="6" name="Pismo odręczne 5">
                <a:extLst>
                  <a:ext uri="{FF2B5EF4-FFF2-40B4-BE49-F238E27FC236}">
                    <a16:creationId xmlns:p14="http://schemas.microsoft.com/office/powerpoint/2010/main" xmlns:aink="http://schemas.microsoft.com/office/drawing/2016/ink" xmlns="" xmlns:a16="http://schemas.microsoft.com/office/drawing/2014/main" id="{D14BC9F5-BDA7-4E83-8E96-E77B96A2A47B}"/>
                  </a:ext>
                </a:extLst>
              </p:cNvPr>
              <p:cNvPicPr/>
              <p:nvPr/>
            </p:nvPicPr>
            <p:blipFill>
              <a:blip r:embed="rId3" cstate="print"/>
              <a:stretch>
                <a:fillRect/>
              </a:stretch>
            </p:blipFill>
            <p:spPr>
              <a:xfrm>
                <a:off x="3164280" y="3289779"/>
                <a:ext cx="36000" cy="216000"/>
              </a:xfrm>
              <a:prstGeom prst="rect">
                <a:avLst/>
              </a:prstGeom>
            </p:spPr>
          </p:pic>
        </mc:Fallback>
      </mc:AlternateContent>
      <p:graphicFrame>
        <p:nvGraphicFramePr>
          <p:cNvPr id="12" name="Wykres 11">
            <a:extLst>
              <a:ext uri="{FF2B5EF4-FFF2-40B4-BE49-F238E27FC236}">
                <a16:creationId xmlns:a16="http://schemas.microsoft.com/office/drawing/2014/main" xmlns="" id="{BE3013CA-4FE1-6A2F-9130-E2E047BC8EE9}"/>
              </a:ext>
            </a:extLst>
          </p:cNvPr>
          <p:cNvGraphicFramePr/>
          <p:nvPr>
            <p:extLst>
              <p:ext uri="{D42A27DB-BD31-4B8C-83A1-F6EECF244321}">
                <p14:modId xmlns:p14="http://schemas.microsoft.com/office/powerpoint/2010/main" val="3237506336"/>
              </p:ext>
            </p:extLst>
          </p:nvPr>
        </p:nvGraphicFramePr>
        <p:xfrm>
          <a:off x="1524000" y="1061447"/>
          <a:ext cx="6096000" cy="439955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 name="Tabela 7">
            <a:extLst>
              <a:ext uri="{FF2B5EF4-FFF2-40B4-BE49-F238E27FC236}">
                <a16:creationId xmlns:a16="http://schemas.microsoft.com/office/drawing/2014/main" xmlns="" id="{469E8553-AAF7-147E-2AB9-50AE79ED2963}"/>
              </a:ext>
            </a:extLst>
          </p:cNvPr>
          <p:cNvGraphicFramePr>
            <a:graphicFrameLocks noGrp="1"/>
          </p:cNvGraphicFramePr>
          <p:nvPr>
            <p:extLst>
              <p:ext uri="{D42A27DB-BD31-4B8C-83A1-F6EECF244321}">
                <p14:modId xmlns:p14="http://schemas.microsoft.com/office/powerpoint/2010/main" val="1253954920"/>
              </p:ext>
            </p:extLst>
          </p:nvPr>
        </p:nvGraphicFramePr>
        <p:xfrm>
          <a:off x="-10628" y="348271"/>
          <a:ext cx="9143999" cy="6500390"/>
        </p:xfrm>
        <a:graphic>
          <a:graphicData uri="http://schemas.openxmlformats.org/drawingml/2006/table">
            <a:tbl>
              <a:tblPr firstRow="1" bandRow="1">
                <a:tableStyleId>{93296810-A885-4BE3-A3E7-6D5BEEA58F35}</a:tableStyleId>
              </a:tblPr>
              <a:tblGrid>
                <a:gridCol w="2168658">
                  <a:extLst>
                    <a:ext uri="{9D8B030D-6E8A-4147-A177-3AD203B41FA5}">
                      <a16:colId xmlns:a16="http://schemas.microsoft.com/office/drawing/2014/main" xmlns="" val="2650200237"/>
                    </a:ext>
                  </a:extLst>
                </a:gridCol>
                <a:gridCol w="5787718">
                  <a:extLst>
                    <a:ext uri="{9D8B030D-6E8A-4147-A177-3AD203B41FA5}">
                      <a16:colId xmlns:a16="http://schemas.microsoft.com/office/drawing/2014/main" xmlns="" val="3027511707"/>
                    </a:ext>
                  </a:extLst>
                </a:gridCol>
                <a:gridCol w="1187623">
                  <a:extLst>
                    <a:ext uri="{9D8B030D-6E8A-4147-A177-3AD203B41FA5}">
                      <a16:colId xmlns:a16="http://schemas.microsoft.com/office/drawing/2014/main" xmlns="" val="1290771146"/>
                    </a:ext>
                  </a:extLst>
                </a:gridCol>
              </a:tblGrid>
              <a:tr h="312950">
                <a:tc>
                  <a:txBody>
                    <a:bodyPr/>
                    <a:lstStyle/>
                    <a:p>
                      <a:r>
                        <a:rPr lang="pl-PL" sz="1400" dirty="0"/>
                        <a:t>DEFICYT</a:t>
                      </a:r>
                    </a:p>
                  </a:txBody>
                  <a:tcPr/>
                </a:tc>
                <a:tc>
                  <a:txBody>
                    <a:bodyPr/>
                    <a:lstStyle/>
                    <a:p>
                      <a:r>
                        <a:rPr lang="pl-PL" sz="1400" dirty="0"/>
                        <a:t>RÓWNOWAGA</a:t>
                      </a:r>
                    </a:p>
                  </a:txBody>
                  <a:tcPr/>
                </a:tc>
                <a:tc>
                  <a:txBody>
                    <a:bodyPr/>
                    <a:lstStyle/>
                    <a:p>
                      <a:r>
                        <a:rPr lang="pl-PL" sz="1200" dirty="0"/>
                        <a:t>NADWYŻKA</a:t>
                      </a:r>
                    </a:p>
                  </a:txBody>
                  <a:tcPr/>
                </a:tc>
                <a:extLst>
                  <a:ext uri="{0D108BD9-81ED-4DB2-BD59-A6C34878D82A}">
                    <a16:rowId xmlns:a16="http://schemas.microsoft.com/office/drawing/2014/main" xmlns="" val="2606202912"/>
                  </a:ext>
                </a:extLst>
              </a:tr>
              <a:tr h="6008139">
                <a:tc>
                  <a:txBody>
                    <a:bodyPr/>
                    <a:lstStyle/>
                    <a:p>
                      <a:r>
                        <a:rPr lang="pl-PL" sz="1000" dirty="0"/>
                        <a:t>CUKIERNICY, FARMACEUCI, KIEROWCY AUTOBUSÓW, KIEROWCYSAMOCHODÓW CIĘŻAROWYCH I CIĄGNIKÓW SIODŁOWYCH, LEKARZE, MAGAZYNIERZY, NAUCZYCIELE NAUCZANIA WCZESNOSZKOLNEGO, NAUCZYCIELE PRZEDMIOTÓW OGÓLNOKSZTAŁCĄCYCH, NAUCZYCIELE PRZEDSZKOLI, OPERATORZY I MECHANICY SPRZĘTU DO ROBÓT ZIEMNYCH, PEDAGODZY, PIEKARZE, PIELĘGNIARKI I POŁOŻNE , POMOCE KUCHENNE, PRACOWNICY SŁUŻB MUNDUROWYCH, PRACOWNICY SOCJALNI, PRZETWÓRCY MIĘSA I RYB, PSYCHOLODZY I PSYCHOTERAPEUCI, ROBOTNICY LEŚNI, SPAWACZE</a:t>
                      </a:r>
                    </a:p>
                  </a:txBody>
                  <a:tcPr/>
                </a:tc>
                <a:tc>
                  <a:txBody>
                    <a:bodyPr/>
                    <a:lstStyle/>
                    <a:p>
                      <a:r>
                        <a:rPr lang="pl-PL" sz="1000" dirty="0"/>
                        <a:t>ADMINISTRATORZY STRON INTERNETOWYCH, AGENCI UBEZPIECZENIOWI, ANIMATORZY KULTURY I ORGANIZATORZY IMPREZ, ARCHITEKCI I URBANIŚCI,  ARCHITEKCI KRAJOBRAZU, ARCHIWIŚCI I MUZEALNICY, ASYSTENCI W EDUKACJI, BETONIARZE I ZBROJARZE,  BIBLIOTEKOZNAWCY, BIBLIOTEKARZE I SPECJALIŚCI INFORMACJI NAUKOWEJ, BLACHARZE I LAKIERNICYSAMOCHODOWI, BRUKARZE, CERAMICY PRZEMYSŁOWI, CIEŚLE I STOLARZE BUDOWLANI, DEKARZE I BLACHARZE BUDOWLANI, DENTYŚCI, DIAGNOŚCI LABORATORYJNI MEDYCZNI, DIAGNOŚCI SAMOCHODOWI, DZIENNIKARZE I REDAKTORZY, EKONOMIŚCI,ELEKTRYCY , ELEKTROMECHANICY I ELKTROMONTERZY,FILOLODZY I TŁUMACZE, FIZJOTERAPEUCI I MASAŻYŚCI, FLORYŚCI,  FOTOGRAFOWIE,FRYZJERZY, GEODECI I KARTOGRAFOWIE, GOSPODARZE OBIEKTÓW, PORTIERZY, WOŹNI I DOZORCY, GRAFICY KOMPUTEROWI, INSPEKTORZY NADZORU BUDOWLANEGO, INSTRUKTORZY NAUKI JAZDY, INSTRUKTORZY REKREACJI I SPORTU, INŻYNIEROWIE BUDOWNICTWA, INŻYNIEROWIE ELEKTRYCYI ENERGETYCY, INŻYNIEROWIE INŻYNOERII ŚRODOWISKA, KAMIENIARZE, KELNERZ, BARMANII, KIEROWCY SAMOCHODÓW OSOBOWYCH, KIEROWNICY BUDOWY, KIERWONICY DS. LOGISTYKI, KIEROWNICY DS. PRODUKCJI, KIEROWNICY DS. USŁUG, KIEROWNICY SPRZEDAŻY, KIEROWNICY W INSTYTUCJACH SPOŁECZNYCH I KULTURY, KOSMETYCZKI, KRAWCY I PRACOWNICY PRODUKCJI ODZIEŻY, LAKIERNICY, LISTONOSZE I KURIERZY, LOGOPEDZI I AUDIOFONOLODZY, MECHANICY POJAZDÓW SAMOCHODOWYCH, MECHANICY I MONTERZY MASZYN I URZĄDZEŃ, MONTERZY ELEKTRONICY, MONETRZY INSTALACJI BUDOWLANYCH, MONTERZY KONSTRUKCJI METALOWYCH, MONTERZY OKIEN I SZKLARZE, MURARZE I TYNKARZE, NAUCZYCIELE PRAKTYCZNEJ NAUKI ZAWODU, NAUCZYCIELE SZKÓŁ SPECJALNYCH I ODDZIAŁÓW INTEGRACYJNYCH OGRODNICY I SADOWNICY, OPERATORZY: MASZYN DO PRODUKCJI I PRZETWÓRSTWA PAPIERU, MASZYN DO PRODUKCJI WYROBÓW CEMENTOWYCH I KAMIENNYCH, MASZYN DO PRODUKCJI WYROBÓW Z GUMY I TWORZYW SZTUCZNYCH, MASZYN ROLNICZYCH I OGRODNICZYCH,  OBRABIAREK  SKRAWAJĄCYCH, URZĄDZEŃ DZWIGOWO-TRANSPORTOWYCH; OPIEKUNKI DZIECIĘCE, OPIEKUNOWIE OSOBY STARSZEJ LUB NIEPEŁNOSPRAWNEJ, OPTYCY, PERSONEL SPRZĄTAJĄCY, PLASTYCY, DEKORATORZY WNĘTRZ, POMOCE W GOSPODARSTWIE DOMOWYM, POZOSTALI SPECJALIŚCI EDUKACJI, PRACOWNICY DS. BHP, PRACOWNICY DS. BUDOWNICTWA DROGOWEGO, PRACOWNICY: DS. JAKOŚCI,  DS.OCHRONY ŚRODOWISKA, DS. RACHUNKOWOŚCI I KSIĘGOWOŚCI, DS. TECHNIKI DENTYSTYCZNEJ,  FIZYCZNI W PRODUKCJI I PRACACH PROSTYCH, MYJNI  PRALNI I PRASOWALNI, OCHRONY FIZYCZNEJ, POCZTY, POLIGRAFICZNI, PRZETWÓRSTWA METALI,  SPOŻYWCZEGO, ROBÓT WYKOŃCZENIOWYCH W BUDOWNICTWIE, SPRZEDAŻY INTERNETOWEJ, TELEFONICZNEJ I ELEKTRONICZNEJ OBSŁUGI KLIENTA, USŁUG POGRZEBOWYCH, ZAJMUJĄCY SIĘ ZWIERZĘTAMI; PRAWNICY, PRZEDSTAWICIELE HANDLOWI, RATOWNICY MEDYCZNI, RECEPCJONIŚCI I REJESTRATORZY, ROBOTNICY BUDOWLANI, ROBOTNICY OBRÓBKI DREWNA I STOLARZE, ROLNICY I HODOWCY, RYBACY, RZEMIEŚLNICY OBRÓBKI SZKŁA I METALI SZLACHETNYCH, SAMODZIELNI KSIĘGOWI, SEKRETARKI I ASYSTENCI, SPECJALIŚCI DS.: ADMINISTRACJI, FINANSOWYCH, ORGANIZACJI PRODUKCJI, REKLAMY, MARKETINGU I SPRZEDAŻY, RYNKU NIERUCHOMOŚCI, ZARZĄDZANIA ZASOBAMI  LUDZKIMI I REKRUTACJI; SPECJALIŚCI ELEKTRONIKI, AUTOMATYKI I ROBOTYKI, SPECJALIŚCI ROLNICTWA I LEŚNICTWA, SPEDYTORZY I LOGISTYCY, SPRZEDAWCY I KASJERZY, SZEFOWIE KUCHNI, ŚLUSARZE, TAPICERZY,  TECHNICY BUDOWNICTWA,  TECHNICY INFORMATYCY, TECHNICY MECHANICY,  WETERYNARZE, ZAOPATRZENIOWCY I DOSTAWCY.</a:t>
                      </a:r>
                    </a:p>
                    <a:p>
                      <a:endParaRPr lang="pl-PL" sz="1000" dirty="0"/>
                    </a:p>
                  </a:txBody>
                  <a:tcPr/>
                </a:tc>
                <a:tc>
                  <a:txBody>
                    <a:bodyPr/>
                    <a:lstStyle/>
                    <a:p>
                      <a:r>
                        <a:rPr lang="pl-PL" sz="1000" dirty="0"/>
                        <a:t>KUCHARZE, PRACOWNICY BIUR PODRÓŻY I OBSŁUGI TURYSTYCZNEJ, SPECJALIŚCI TECHNOLOGII ŻYWNOŚCI I ŻYWIENIA</a:t>
                      </a:r>
                    </a:p>
                  </a:txBody>
                  <a:tcPr/>
                </a:tc>
                <a:extLst>
                  <a:ext uri="{0D108BD9-81ED-4DB2-BD59-A6C34878D82A}">
                    <a16:rowId xmlns:a16="http://schemas.microsoft.com/office/drawing/2014/main" xmlns="" val="1757268230"/>
                  </a:ext>
                </a:extLst>
              </a:tr>
            </a:tbl>
          </a:graphicData>
        </a:graphic>
      </p:graphicFrame>
      <p:sp>
        <p:nvSpPr>
          <p:cNvPr id="9" name="Tytuł 8">
            <a:extLst>
              <a:ext uri="{FF2B5EF4-FFF2-40B4-BE49-F238E27FC236}">
                <a16:creationId xmlns:a16="http://schemas.microsoft.com/office/drawing/2014/main" xmlns="" id="{E234E814-3FF9-6794-B994-FF504EF0898D}"/>
              </a:ext>
            </a:extLst>
          </p:cNvPr>
          <p:cNvSpPr>
            <a:spLocks noGrp="1"/>
          </p:cNvSpPr>
          <p:nvPr>
            <p:ph type="title"/>
          </p:nvPr>
        </p:nvSpPr>
        <p:spPr>
          <a:xfrm>
            <a:off x="457200" y="0"/>
            <a:ext cx="8229600" cy="405553"/>
          </a:xfrm>
        </p:spPr>
        <p:txBody>
          <a:bodyPr>
            <a:normAutofit/>
          </a:bodyPr>
          <a:lstStyle/>
          <a:p>
            <a:r>
              <a:rPr lang="pl-PL" sz="1200" b="1" dirty="0"/>
              <a:t>BAROMETR ZAWODÓW 2024r</a:t>
            </a:r>
          </a:p>
        </p:txBody>
      </p:sp>
    </p:spTree>
    <p:extLst>
      <p:ext uri="{BB962C8B-B14F-4D97-AF65-F5344CB8AC3E}">
        <p14:creationId xmlns:p14="http://schemas.microsoft.com/office/powerpoint/2010/main" val="40139915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a:extLst>
              <a:ext uri="{FF2B5EF4-FFF2-40B4-BE49-F238E27FC236}">
                <a16:creationId xmlns:a16="http://schemas.microsoft.com/office/drawing/2014/main" xmlns="" id="{BBBDD68B-8087-3CCC-144C-950969C89D32}"/>
              </a:ext>
            </a:extLst>
          </p:cNvPr>
          <p:cNvGraphicFramePr>
            <a:graphicFrameLocks noGrp="1"/>
          </p:cNvGraphicFramePr>
          <p:nvPr>
            <p:extLst>
              <p:ext uri="{D42A27DB-BD31-4B8C-83A1-F6EECF244321}">
                <p14:modId xmlns:p14="http://schemas.microsoft.com/office/powerpoint/2010/main" val="3381002721"/>
              </p:ext>
            </p:extLst>
          </p:nvPr>
        </p:nvGraphicFramePr>
        <p:xfrm>
          <a:off x="755576" y="260648"/>
          <a:ext cx="6984776" cy="6078155"/>
        </p:xfrm>
        <a:graphic>
          <a:graphicData uri="http://schemas.openxmlformats.org/drawingml/2006/table">
            <a:tbl>
              <a:tblPr firstRow="1" bandRow="1">
                <a:tableStyleId>{5C22544A-7EE6-4342-B048-85BDC9FD1C3A}</a:tableStyleId>
              </a:tblPr>
              <a:tblGrid>
                <a:gridCol w="4797348">
                  <a:extLst>
                    <a:ext uri="{9D8B030D-6E8A-4147-A177-3AD203B41FA5}">
                      <a16:colId xmlns:a16="http://schemas.microsoft.com/office/drawing/2014/main" xmlns="" val="2027928697"/>
                    </a:ext>
                  </a:extLst>
                </a:gridCol>
                <a:gridCol w="2187428">
                  <a:extLst>
                    <a:ext uri="{9D8B030D-6E8A-4147-A177-3AD203B41FA5}">
                      <a16:colId xmlns:a16="http://schemas.microsoft.com/office/drawing/2014/main" xmlns="" val="2805726811"/>
                    </a:ext>
                  </a:extLst>
                </a:gridCol>
              </a:tblGrid>
              <a:tr h="288032">
                <a:tc>
                  <a:txBody>
                    <a:bodyPr/>
                    <a:lstStyle/>
                    <a:p>
                      <a:r>
                        <a:rPr lang="pl-PL" sz="1600" dirty="0">
                          <a:solidFill>
                            <a:schemeClr val="tx1"/>
                          </a:solidFill>
                          <a:latin typeface="Book Antiqua" panose="02040602050305030304" pitchFamily="18" charset="0"/>
                        </a:rPr>
                        <a:t>WYDANE  DOKUMENTY</a:t>
                      </a:r>
                    </a:p>
                  </a:txBody>
                  <a:tcPr/>
                </a:tc>
                <a:tc>
                  <a:txBody>
                    <a:bodyPr/>
                    <a:lstStyle/>
                    <a:p>
                      <a:endParaRPr lang="pl-PL" dirty="0"/>
                    </a:p>
                  </a:txBody>
                  <a:tcPr/>
                </a:tc>
                <a:extLst>
                  <a:ext uri="{0D108BD9-81ED-4DB2-BD59-A6C34878D82A}">
                    <a16:rowId xmlns:a16="http://schemas.microsoft.com/office/drawing/2014/main" xmlns="" val="2349474281"/>
                  </a:ext>
                </a:extLst>
              </a:tr>
              <a:tr h="394946">
                <a:tc>
                  <a:txBody>
                    <a:bodyPr/>
                    <a:lstStyle/>
                    <a:p>
                      <a:r>
                        <a:rPr lang="pl-PL" sz="1600" b="1" dirty="0">
                          <a:latin typeface="Book Antiqua" panose="02040602050305030304" pitchFamily="18" charset="0"/>
                        </a:rPr>
                        <a:t>DECYZJE </a:t>
                      </a:r>
                    </a:p>
                  </a:txBody>
                  <a:tcPr/>
                </a:tc>
                <a:tc>
                  <a:txBody>
                    <a:bodyPr/>
                    <a:lstStyle/>
                    <a:p>
                      <a:r>
                        <a:rPr lang="pl-PL" sz="1600" b="1" dirty="0">
                          <a:latin typeface="Book Antiqua" panose="02040602050305030304" pitchFamily="18" charset="0"/>
                        </a:rPr>
                        <a:t>4605</a:t>
                      </a:r>
                    </a:p>
                  </a:txBody>
                  <a:tcPr/>
                </a:tc>
                <a:extLst>
                  <a:ext uri="{0D108BD9-81ED-4DB2-BD59-A6C34878D82A}">
                    <a16:rowId xmlns:a16="http://schemas.microsoft.com/office/drawing/2014/main" xmlns="" val="1662674373"/>
                  </a:ext>
                </a:extLst>
              </a:tr>
              <a:tr h="394946">
                <a:tc>
                  <a:txBody>
                    <a:bodyPr/>
                    <a:lstStyle/>
                    <a:p>
                      <a:r>
                        <a:rPr lang="pl-PL" sz="1600" b="1" dirty="0">
                          <a:latin typeface="Book Antiqua" panose="02040602050305030304" pitchFamily="18" charset="0"/>
                        </a:rPr>
                        <a:t>ZAŚWIADCZENIA</a:t>
                      </a:r>
                    </a:p>
                  </a:txBody>
                  <a:tcPr/>
                </a:tc>
                <a:tc>
                  <a:txBody>
                    <a:bodyPr/>
                    <a:lstStyle/>
                    <a:p>
                      <a:r>
                        <a:rPr lang="pl-PL" sz="1600" b="1" dirty="0">
                          <a:latin typeface="Book Antiqua" panose="02040602050305030304" pitchFamily="18" charset="0"/>
                        </a:rPr>
                        <a:t>1221</a:t>
                      </a:r>
                    </a:p>
                  </a:txBody>
                  <a:tcPr/>
                </a:tc>
                <a:extLst>
                  <a:ext uri="{0D108BD9-81ED-4DB2-BD59-A6C34878D82A}">
                    <a16:rowId xmlns:a16="http://schemas.microsoft.com/office/drawing/2014/main" xmlns="" val="3437155768"/>
                  </a:ext>
                </a:extLst>
              </a:tr>
              <a:tr h="562699">
                <a:tc>
                  <a:txBody>
                    <a:bodyPr/>
                    <a:lstStyle/>
                    <a:p>
                      <a:r>
                        <a:rPr lang="pl-PL" sz="1600" b="1" dirty="0">
                          <a:latin typeface="Book Antiqua" panose="02040602050305030304" pitchFamily="18" charset="0"/>
                        </a:rPr>
                        <a:t>WNIOSKI O UDOSTĘPNIENIE DANYCH</a:t>
                      </a:r>
                    </a:p>
                  </a:txBody>
                  <a:tcPr/>
                </a:tc>
                <a:tc>
                  <a:txBody>
                    <a:bodyPr/>
                    <a:lstStyle/>
                    <a:p>
                      <a:r>
                        <a:rPr lang="pl-PL" sz="1600" b="1" dirty="0">
                          <a:latin typeface="Book Antiqua" panose="02040602050305030304" pitchFamily="18" charset="0"/>
                        </a:rPr>
                        <a:t>220</a:t>
                      </a:r>
                    </a:p>
                  </a:txBody>
                  <a:tcPr/>
                </a:tc>
                <a:extLst>
                  <a:ext uri="{0D108BD9-81ED-4DB2-BD59-A6C34878D82A}">
                    <a16:rowId xmlns:a16="http://schemas.microsoft.com/office/drawing/2014/main" xmlns="" val="2871947449"/>
                  </a:ext>
                </a:extLst>
              </a:tr>
              <a:tr h="394946">
                <a:tc>
                  <a:txBody>
                    <a:bodyPr/>
                    <a:lstStyle/>
                    <a:p>
                      <a:r>
                        <a:rPr lang="pl-PL" sz="1600" b="1" dirty="0">
                          <a:latin typeface="Book Antiqua" panose="02040602050305030304" pitchFamily="18" charset="0"/>
                        </a:rPr>
                        <a:t>PIT-y</a:t>
                      </a:r>
                    </a:p>
                  </a:txBody>
                  <a:tcPr/>
                </a:tc>
                <a:tc>
                  <a:txBody>
                    <a:bodyPr/>
                    <a:lstStyle/>
                    <a:p>
                      <a:r>
                        <a:rPr lang="pl-PL" sz="1600" b="1" dirty="0">
                          <a:latin typeface="Book Antiqua" panose="02040602050305030304" pitchFamily="18" charset="0"/>
                        </a:rPr>
                        <a:t>442</a:t>
                      </a:r>
                    </a:p>
                  </a:txBody>
                  <a:tcPr/>
                </a:tc>
                <a:extLst>
                  <a:ext uri="{0D108BD9-81ED-4DB2-BD59-A6C34878D82A}">
                    <a16:rowId xmlns:a16="http://schemas.microsoft.com/office/drawing/2014/main" xmlns="" val="1521647612"/>
                  </a:ext>
                </a:extLst>
              </a:tr>
              <a:tr h="681689">
                <a:tc>
                  <a:txBody>
                    <a:bodyPr/>
                    <a:lstStyle/>
                    <a:p>
                      <a:r>
                        <a:rPr lang="pl-PL" sz="1600" b="1" dirty="0">
                          <a:latin typeface="Book Antiqua" panose="02040602050305030304" pitchFamily="18" charset="0"/>
                        </a:rPr>
                        <a:t>POLECENIE WYPŁATY</a:t>
                      </a:r>
                    </a:p>
                  </a:txBody>
                  <a:tcPr/>
                </a:tc>
                <a:tc>
                  <a:txBody>
                    <a:bodyPr/>
                    <a:lstStyle/>
                    <a:p>
                      <a:r>
                        <a:rPr lang="pl-PL" sz="1600" b="1" dirty="0">
                          <a:latin typeface="Book Antiqua" panose="02040602050305030304" pitchFamily="18" charset="0"/>
                        </a:rPr>
                        <a:t>442</a:t>
                      </a:r>
                    </a:p>
                  </a:txBody>
                  <a:tcPr/>
                </a:tc>
                <a:extLst>
                  <a:ext uri="{0D108BD9-81ED-4DB2-BD59-A6C34878D82A}">
                    <a16:rowId xmlns:a16="http://schemas.microsoft.com/office/drawing/2014/main" xmlns="" val="2514179072"/>
                  </a:ext>
                </a:extLst>
              </a:tr>
              <a:tr h="503941">
                <a:tc>
                  <a:txBody>
                    <a:bodyPr/>
                    <a:lstStyle/>
                    <a:p>
                      <a:r>
                        <a:rPr lang="pl-PL" sz="1600" b="1" dirty="0">
                          <a:latin typeface="Book Antiqua" panose="02040602050305030304" pitchFamily="18" charset="0"/>
                        </a:rPr>
                        <a:t>UMOWY CYWILNOPRAWNE</a:t>
                      </a:r>
                    </a:p>
                  </a:txBody>
                  <a:tcPr/>
                </a:tc>
                <a:tc>
                  <a:txBody>
                    <a:bodyPr/>
                    <a:lstStyle/>
                    <a:p>
                      <a:r>
                        <a:rPr lang="pl-PL" sz="1600" b="1" dirty="0">
                          <a:latin typeface="Book Antiqua" panose="02040602050305030304" pitchFamily="18" charset="0"/>
                        </a:rPr>
                        <a:t>321</a:t>
                      </a:r>
                    </a:p>
                  </a:txBody>
                  <a:tcPr/>
                </a:tc>
                <a:extLst>
                  <a:ext uri="{0D108BD9-81ED-4DB2-BD59-A6C34878D82A}">
                    <a16:rowId xmlns:a16="http://schemas.microsoft.com/office/drawing/2014/main" xmlns="" val="3410744684"/>
                  </a:ext>
                </a:extLst>
              </a:tr>
              <a:tr h="436069">
                <a:tc>
                  <a:txBody>
                    <a:bodyPr/>
                    <a:lstStyle/>
                    <a:p>
                      <a:r>
                        <a:rPr lang="pl-PL" sz="1600" b="1" dirty="0">
                          <a:latin typeface="Book Antiqua" panose="02040602050305030304" pitchFamily="18" charset="0"/>
                        </a:rPr>
                        <a:t>ZAŚWIADCZENIA POMOC DE MINIMIS</a:t>
                      </a:r>
                    </a:p>
                  </a:txBody>
                  <a:tcPr/>
                </a:tc>
                <a:tc>
                  <a:txBody>
                    <a:bodyPr/>
                    <a:lstStyle/>
                    <a:p>
                      <a:r>
                        <a:rPr lang="pl-PL" sz="1600" b="1" dirty="0">
                          <a:latin typeface="Book Antiqua" panose="02040602050305030304" pitchFamily="18" charset="0"/>
                        </a:rPr>
                        <a:t>193</a:t>
                      </a:r>
                    </a:p>
                  </a:txBody>
                  <a:tcPr/>
                </a:tc>
                <a:extLst>
                  <a:ext uri="{0D108BD9-81ED-4DB2-BD59-A6C34878D82A}">
                    <a16:rowId xmlns:a16="http://schemas.microsoft.com/office/drawing/2014/main" xmlns="" val="4058176330"/>
                  </a:ext>
                </a:extLst>
              </a:tr>
              <a:tr h="455832">
                <a:tc>
                  <a:txBody>
                    <a:bodyPr/>
                    <a:lstStyle/>
                    <a:p>
                      <a:r>
                        <a:rPr lang="pl-PL" sz="1600" b="1" dirty="0">
                          <a:latin typeface="Book Antiqua" panose="02040602050305030304" pitchFamily="18" charset="0"/>
                        </a:rPr>
                        <a:t>INDYWIDUALNA PORADA ZAWODOWA</a:t>
                      </a:r>
                    </a:p>
                  </a:txBody>
                  <a:tcPr/>
                </a:tc>
                <a:tc>
                  <a:txBody>
                    <a:bodyPr/>
                    <a:lstStyle/>
                    <a:p>
                      <a:r>
                        <a:rPr lang="pl-PL" sz="1600" b="1" dirty="0">
                          <a:latin typeface="Book Antiqua" panose="02040602050305030304" pitchFamily="18" charset="0"/>
                        </a:rPr>
                        <a:t>146</a:t>
                      </a:r>
                    </a:p>
                  </a:txBody>
                  <a:tcPr/>
                </a:tc>
                <a:extLst>
                  <a:ext uri="{0D108BD9-81ED-4DB2-BD59-A6C34878D82A}">
                    <a16:rowId xmlns:a16="http://schemas.microsoft.com/office/drawing/2014/main" xmlns="" val="712612044"/>
                  </a:ext>
                </a:extLst>
              </a:tr>
              <a:tr h="436069">
                <a:tc>
                  <a:txBody>
                    <a:bodyPr/>
                    <a:lstStyle/>
                    <a:p>
                      <a:r>
                        <a:rPr lang="pl-PL" sz="1600" b="1" dirty="0">
                          <a:latin typeface="Book Antiqua" panose="02040602050305030304" pitchFamily="18" charset="0"/>
                        </a:rPr>
                        <a:t>INFORMACJA ZAWODOWA GRUPOWA</a:t>
                      </a:r>
                    </a:p>
                  </a:txBody>
                  <a:tcPr/>
                </a:tc>
                <a:tc>
                  <a:txBody>
                    <a:bodyPr/>
                    <a:lstStyle/>
                    <a:p>
                      <a:r>
                        <a:rPr lang="pl-PL" sz="1600" b="1" dirty="0">
                          <a:latin typeface="Book Antiqua" panose="02040602050305030304" pitchFamily="18" charset="0"/>
                        </a:rPr>
                        <a:t>8</a:t>
                      </a:r>
                    </a:p>
                  </a:txBody>
                  <a:tcPr/>
                </a:tc>
                <a:extLst>
                  <a:ext uri="{0D108BD9-81ED-4DB2-BD59-A6C34878D82A}">
                    <a16:rowId xmlns:a16="http://schemas.microsoft.com/office/drawing/2014/main" xmlns="" val="1169116078"/>
                  </a:ext>
                </a:extLst>
              </a:tr>
              <a:tr h="436069">
                <a:tc>
                  <a:txBody>
                    <a:bodyPr/>
                    <a:lstStyle/>
                    <a:p>
                      <a:r>
                        <a:rPr lang="pl-PL" sz="1600" b="1" dirty="0">
                          <a:latin typeface="Book Antiqua" panose="02040602050305030304" pitchFamily="18" charset="0"/>
                        </a:rPr>
                        <a:t>PORADA ZAWODOWA GRUPOWA</a:t>
                      </a:r>
                    </a:p>
                  </a:txBody>
                  <a:tcPr/>
                </a:tc>
                <a:tc>
                  <a:txBody>
                    <a:bodyPr/>
                    <a:lstStyle/>
                    <a:p>
                      <a:r>
                        <a:rPr lang="pl-PL" sz="1600" b="1" dirty="0">
                          <a:latin typeface="Book Antiqua" panose="02040602050305030304" pitchFamily="18" charset="0"/>
                        </a:rPr>
                        <a:t>8</a:t>
                      </a:r>
                    </a:p>
                  </a:txBody>
                  <a:tcPr/>
                </a:tc>
                <a:extLst>
                  <a:ext uri="{0D108BD9-81ED-4DB2-BD59-A6C34878D82A}">
                    <a16:rowId xmlns:a16="http://schemas.microsoft.com/office/drawing/2014/main" xmlns="" val="610905308"/>
                  </a:ext>
                </a:extLst>
              </a:tr>
              <a:tr h="467766">
                <a:tc>
                  <a:txBody>
                    <a:bodyPr/>
                    <a:lstStyle/>
                    <a:p>
                      <a:r>
                        <a:rPr lang="pl-PL" sz="1600" b="1" dirty="0">
                          <a:latin typeface="Book Antiqua" panose="02040602050305030304" pitchFamily="18" charset="0"/>
                        </a:rPr>
                        <a:t>INDYWIDUALNA INFORMACJA ZAWODOWA</a:t>
                      </a:r>
                    </a:p>
                  </a:txBody>
                  <a:tcPr/>
                </a:tc>
                <a:tc>
                  <a:txBody>
                    <a:bodyPr/>
                    <a:lstStyle/>
                    <a:p>
                      <a:r>
                        <a:rPr lang="pl-PL" sz="1600" b="1" dirty="0">
                          <a:latin typeface="Book Antiqua" panose="02040602050305030304" pitchFamily="18" charset="0"/>
                        </a:rPr>
                        <a:t>49</a:t>
                      </a:r>
                    </a:p>
                  </a:txBody>
                  <a:tcPr/>
                </a:tc>
                <a:extLst>
                  <a:ext uri="{0D108BD9-81ED-4DB2-BD59-A6C34878D82A}">
                    <a16:rowId xmlns:a16="http://schemas.microsoft.com/office/drawing/2014/main" xmlns="" val="3957660726"/>
                  </a:ext>
                </a:extLst>
              </a:tr>
              <a:tr h="436069">
                <a:tc>
                  <a:txBody>
                    <a:bodyPr/>
                    <a:lstStyle/>
                    <a:p>
                      <a:r>
                        <a:rPr lang="pl-PL" sz="1600" b="1" dirty="0">
                          <a:latin typeface="Book Antiqua" panose="02040602050305030304" pitchFamily="18" charset="0"/>
                        </a:rPr>
                        <a:t>OGÓŁEM</a:t>
                      </a:r>
                    </a:p>
                  </a:txBody>
                  <a:tcPr/>
                </a:tc>
                <a:tc>
                  <a:txBody>
                    <a:bodyPr/>
                    <a:lstStyle/>
                    <a:p>
                      <a:r>
                        <a:rPr lang="pl-PL" sz="1600" b="1" u="sng" dirty="0">
                          <a:latin typeface="Book Antiqua" panose="02040602050305030304" pitchFamily="18" charset="0"/>
                        </a:rPr>
                        <a:t>7655</a:t>
                      </a:r>
                    </a:p>
                  </a:txBody>
                  <a:tcPr/>
                </a:tc>
                <a:extLst>
                  <a:ext uri="{0D108BD9-81ED-4DB2-BD59-A6C34878D82A}">
                    <a16:rowId xmlns:a16="http://schemas.microsoft.com/office/drawing/2014/main" xmlns="" val="221932616"/>
                  </a:ext>
                </a:extLst>
              </a:tr>
            </a:tbl>
          </a:graphicData>
        </a:graphic>
      </p:graphicFrame>
    </p:spTree>
    <p:extLst>
      <p:ext uri="{BB962C8B-B14F-4D97-AF65-F5344CB8AC3E}">
        <p14:creationId xmlns:p14="http://schemas.microsoft.com/office/powerpoint/2010/main" val="34871031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503548" y="764704"/>
            <a:ext cx="8136904" cy="5139869"/>
          </a:xfrm>
          <a:prstGeom prst="rect">
            <a:avLst/>
          </a:prstGeom>
        </p:spPr>
        <p:txBody>
          <a:bodyPr wrap="square">
            <a:spAutoFit/>
          </a:bodyPr>
          <a:lstStyle/>
          <a:p>
            <a:pPr algn="ctr"/>
            <a:endParaRPr lang="pl-PL" sz="1200" dirty="0">
              <a:latin typeface="Book Antiqua" panose="02040602050305030304" pitchFamily="18" charset="0"/>
            </a:endParaRPr>
          </a:p>
          <a:p>
            <a:pPr algn="ctr"/>
            <a:endParaRPr lang="pl-PL" sz="1200" dirty="0">
              <a:latin typeface="Book Antiqua" panose="02040602050305030304" pitchFamily="18" charset="0"/>
            </a:endParaRPr>
          </a:p>
          <a:p>
            <a:pPr algn="ctr"/>
            <a:endParaRPr lang="pl-PL" sz="1400" b="1" dirty="0">
              <a:latin typeface="Book Antiqua" panose="02040602050305030304" pitchFamily="18" charset="0"/>
            </a:endParaRPr>
          </a:p>
          <a:p>
            <a:pPr algn="ctr"/>
            <a:r>
              <a:rPr lang="pl-PL" sz="1400" b="1" dirty="0" smtClean="0">
                <a:latin typeface="Book Antiqua" panose="02040602050305030304" pitchFamily="18" charset="0"/>
              </a:rPr>
              <a:t>Zakres zadań </a:t>
            </a:r>
            <a:r>
              <a:rPr lang="pl-PL" sz="1400" b="1" dirty="0">
                <a:latin typeface="Book Antiqua" panose="02040602050305030304" pitchFamily="18" charset="0"/>
              </a:rPr>
              <a:t>pracowników Centrum Aktywizacji Zawodowej</a:t>
            </a:r>
            <a:r>
              <a:rPr lang="pl-PL" sz="1400" dirty="0">
                <a:latin typeface="Book Antiqua" panose="02040602050305030304" pitchFamily="18" charset="0"/>
              </a:rPr>
              <a:t>. </a:t>
            </a:r>
          </a:p>
          <a:p>
            <a:pPr algn="ctr"/>
            <a:endParaRPr lang="pl-PL" sz="1200" dirty="0">
              <a:latin typeface="Book Antiqua" panose="02040602050305030304" pitchFamily="18" charset="0"/>
            </a:endParaRPr>
          </a:p>
          <a:p>
            <a:pPr lvl="0" algn="just" defTabSz="914400">
              <a:defRPr/>
            </a:pPr>
            <a:r>
              <a:rPr lang="pl-PL" sz="1400" dirty="0">
                <a:latin typeface="Book Antiqua" panose="02040602050305030304" pitchFamily="18" charset="0"/>
              </a:rPr>
              <a:t>Pracownicy Działu Centrum Aktywizacji Zawodowej wykonują zadania związane z funkcją doradcy klienta indywidualnego polegające na stałej opiece,  kontakcie i pracy z osobami bezrobotnymi – od momentu ich rejestracji, aż do wyłączenia z ewidencji Funkcje te realizowane są przez 4 pośredników pracy tut. urzędu z których, jeden opracowuje comiesięczne statystyki, kolejny zajmuje się dodatkowo wspieraniem zatrudnienia w krajach Unii Europejskiej oraz Norwegii, Szwajcarii i Islandii – EURES. Doradca zawodowy  oprócz zadań z poradnictwa zawodowego sprawuje również  funkcję doradcy klienta indywidualnego tak samo jest w przypadku specjalisty do spraw programów i rozwoju zawodowego.</a:t>
            </a:r>
          </a:p>
          <a:p>
            <a:pPr marL="0" marR="0" lvl="0" indent="0" algn="just" defTabSz="914400" rtl="0" eaLnBrk="1" fontAlgn="auto" latinLnBrk="0" hangingPunct="1">
              <a:lnSpc>
                <a:spcPct val="100000"/>
              </a:lnSpc>
              <a:spcBef>
                <a:spcPts val="0"/>
              </a:spcBef>
              <a:spcAft>
                <a:spcPts val="0"/>
              </a:spcAft>
              <a:buClrTx/>
              <a:buSzTx/>
              <a:buFontTx/>
              <a:buNone/>
              <a:tabLst/>
              <a:defRPr/>
            </a:pPr>
            <a:r>
              <a:rPr lang="pl-PL" sz="1400" dirty="0">
                <a:latin typeface="Book Antiqua" panose="02040602050305030304" pitchFamily="18" charset="0"/>
              </a:rPr>
              <a:t>Każdy doradca, na którego przypada około 157 osób bezrobotnych, dodatkowo wykonuje zadania mające na celu realizację projektów EFS, aktywnych form wynikających z ustawy o promocji zatrudnienia i instytucjach rynku pracy m.in. prace interwencyjne, staże, szkolenia, Prace Społecznie Użyteczne, Program Aktywizacja i Integracja, świadczenia integracyjne (CIS Kwilcz, Sieraków, Chudobczyce), bony (zasiedleniowe, stażowe, zatrudnieniowe, szkoleniowe), realizują zadania jakimi są zwroty kosztów  dojazdu np. na staż, wydawanie skierowań na badania lekarskie tytułem stwierdzenia braku przeciwwskazań do odbywania stażu, a także na badania lekarskie i psychologiczne, wymagane do rozpoczęcia udziału w szkoleniu (np. kwalifikacja wstępna, kurs prawa jazdy kat. C, D itp.) , prowadzi stronę internetową Urzędu, dbająco uaktualnianie: informacji, dokumentów do pobrania, udostępnianie aktualnych ogłoszeń, naborów itp. </a:t>
            </a:r>
          </a:p>
          <a:p>
            <a:pPr algn="just" defTabSz="914400">
              <a:defRPr/>
            </a:pPr>
            <a:endParaRPr lang="pl-PL" sz="1200" dirty="0">
              <a:latin typeface="Book Antiqua" panose="02040602050305030304" pitchFamily="18" charset="0"/>
            </a:endParaRPr>
          </a:p>
        </p:txBody>
      </p:sp>
      <mc:AlternateContent xmlns:mc="http://schemas.openxmlformats.org/markup-compatibility/2006">
        <mc:Choice xmlns:p14="http://schemas.microsoft.com/office/powerpoint/2010/main" xmlns:aink="http://schemas.microsoft.com/office/drawing/2016/ink" xmlns="" Requires="p14 aink">
          <p:contentPart p14:bwMode="auto" r:id="rId3">
            <p14:nvContentPartPr>
              <p14:cNvPr id="2" name="Pismo odręczne 1">
                <a:extLst>
                  <a:ext uri="{FF2B5EF4-FFF2-40B4-BE49-F238E27FC236}">
                    <a16:creationId xmlns:a16="http://schemas.microsoft.com/office/drawing/2014/main" id="{239D7EAE-5FB4-4AFD-AC8B-FF82F6F3A212}"/>
                  </a:ext>
                </a:extLst>
              </p14:cNvPr>
              <p14:cNvContentPartPr/>
              <p14:nvPr/>
            </p14:nvContentPartPr>
            <p14:xfrm>
              <a:off x="1667040" y="3495699"/>
              <a:ext cx="360" cy="360"/>
            </p14:xfrm>
          </p:contentPart>
        </mc:Choice>
        <mc:Fallback>
          <p:pic>
            <p:nvPicPr>
              <p:cNvPr id="2" name="Pismo odręczne 1">
                <a:extLst>
                  <a:ext uri="{FF2B5EF4-FFF2-40B4-BE49-F238E27FC236}">
                    <a16:creationId xmlns:p14="http://schemas.microsoft.com/office/powerpoint/2010/main" xmlns:aink="http://schemas.microsoft.com/office/drawing/2016/ink" xmlns="" xmlns:a16="http://schemas.microsoft.com/office/drawing/2014/main" id="{239D7EAE-5FB4-4AFD-AC8B-FF82F6F3A212}"/>
                  </a:ext>
                </a:extLst>
              </p:cNvPr>
              <p:cNvPicPr/>
              <p:nvPr/>
            </p:nvPicPr>
            <p:blipFill>
              <a:blip r:embed="rId4" cstate="print"/>
              <a:stretch>
                <a:fillRect/>
              </a:stretch>
            </p:blipFill>
            <p:spPr>
              <a:xfrm>
                <a:off x="1649400" y="3388059"/>
                <a:ext cx="36000" cy="216000"/>
              </a:xfrm>
              <a:prstGeom prst="rect">
                <a:avLst/>
              </a:prstGeom>
            </p:spPr>
          </p:pic>
        </mc:Fallback>
      </mc:AlternateContent>
      <p:grpSp>
        <p:nvGrpSpPr>
          <p:cNvPr id="6" name="Grupa 5">
            <a:extLst>
              <a:ext uri="{FF2B5EF4-FFF2-40B4-BE49-F238E27FC236}">
                <a16:creationId xmlns:a16="http://schemas.microsoft.com/office/drawing/2014/main" xmlns="" id="{FDDA77EC-C0FF-4F9D-B143-DDEC22248CCE}"/>
              </a:ext>
            </a:extLst>
          </p:cNvPr>
          <p:cNvGrpSpPr/>
          <p:nvPr/>
        </p:nvGrpSpPr>
        <p:grpSpPr>
          <a:xfrm>
            <a:off x="2769720" y="3576699"/>
            <a:ext cx="360" cy="360"/>
            <a:chOff x="2769720" y="3576699"/>
            <a:chExt cx="360" cy="360"/>
          </a:xfrm>
        </p:grpSpPr>
        <mc:AlternateContent xmlns:mc="http://schemas.openxmlformats.org/markup-compatibility/2006">
          <mc:Choice xmlns:p14="http://schemas.microsoft.com/office/powerpoint/2010/main" xmlns:aink="http://schemas.microsoft.com/office/drawing/2016/ink" xmlns="" Requires="p14 aink">
            <p:contentPart p14:bwMode="auto" r:id="rId5">
              <p14:nvContentPartPr>
                <p14:cNvPr id="3" name="Pismo odręczne 2">
                  <a:extLst>
                    <a:ext uri="{FF2B5EF4-FFF2-40B4-BE49-F238E27FC236}">
                      <a16:creationId xmlns:a16="http://schemas.microsoft.com/office/drawing/2014/main" id="{2E58E930-EFA5-41E1-889C-E33041261AA1}"/>
                    </a:ext>
                  </a:extLst>
                </p14:cNvPr>
                <p14:cNvContentPartPr/>
                <p14:nvPr/>
              </p14:nvContentPartPr>
              <p14:xfrm>
                <a:off x="2769720" y="3576699"/>
                <a:ext cx="360" cy="360"/>
              </p14:xfrm>
            </p:contentPart>
          </mc:Choice>
          <mc:Fallback>
            <p:pic>
              <p:nvPicPr>
                <p:cNvPr id="3" name="Pismo odręczne 2">
                  <a:extLst>
                    <a:ext uri="{FF2B5EF4-FFF2-40B4-BE49-F238E27FC236}">
                      <a16:creationId xmlns:p14="http://schemas.microsoft.com/office/powerpoint/2010/main" xmlns:aink="http://schemas.microsoft.com/office/drawing/2016/ink" xmlns="" xmlns:a16="http://schemas.microsoft.com/office/drawing/2014/main" id="{2E58E930-EFA5-41E1-889C-E33041261AA1}"/>
                    </a:ext>
                  </a:extLst>
                </p:cNvPr>
                <p:cNvPicPr/>
                <p:nvPr/>
              </p:nvPicPr>
              <p:blipFill>
                <a:blip r:embed="rId6" cstate="print"/>
                <a:stretch>
                  <a:fillRect/>
                </a:stretch>
              </p:blipFill>
              <p:spPr>
                <a:xfrm>
                  <a:off x="2751720" y="3468699"/>
                  <a:ext cx="36000" cy="216000"/>
                </a:xfrm>
                <a:prstGeom prst="rect">
                  <a:avLst/>
                </a:prstGeom>
              </p:spPr>
            </p:pic>
          </mc:Fallback>
        </mc:AlternateContent>
        <mc:AlternateContent xmlns:mc="http://schemas.openxmlformats.org/markup-compatibility/2006">
          <mc:Choice xmlns:p14="http://schemas.microsoft.com/office/powerpoint/2010/main" xmlns:aink="http://schemas.microsoft.com/office/drawing/2016/ink" xmlns="" Requires="p14 aink">
            <p:contentPart p14:bwMode="auto" r:id="rId7">
              <p14:nvContentPartPr>
                <p14:cNvPr id="5" name="Pismo odręczne 4">
                  <a:extLst>
                    <a:ext uri="{FF2B5EF4-FFF2-40B4-BE49-F238E27FC236}">
                      <a16:creationId xmlns:a16="http://schemas.microsoft.com/office/drawing/2014/main" id="{118C581C-DCA9-4DC4-AB6E-FB3D8F758D71}"/>
                    </a:ext>
                  </a:extLst>
                </p14:cNvPr>
                <p14:cNvContentPartPr/>
                <p14:nvPr/>
              </p14:nvContentPartPr>
              <p14:xfrm>
                <a:off x="2769720" y="3576699"/>
                <a:ext cx="360" cy="360"/>
              </p14:xfrm>
            </p:contentPart>
          </mc:Choice>
          <mc:Fallback>
            <p:pic>
              <p:nvPicPr>
                <p:cNvPr id="5" name="Pismo odręczne 4">
                  <a:extLst>
                    <a:ext uri="{FF2B5EF4-FFF2-40B4-BE49-F238E27FC236}">
                      <a16:creationId xmlns:p14="http://schemas.microsoft.com/office/powerpoint/2010/main" xmlns:aink="http://schemas.microsoft.com/office/drawing/2016/ink" xmlns="" xmlns:a16="http://schemas.microsoft.com/office/drawing/2014/main" id="{118C581C-DCA9-4DC4-AB6E-FB3D8F758D71}"/>
                    </a:ext>
                  </a:extLst>
                </p:cNvPr>
                <p:cNvPicPr/>
                <p:nvPr/>
              </p:nvPicPr>
              <p:blipFill>
                <a:blip r:embed="rId6" cstate="print"/>
                <a:stretch>
                  <a:fillRect/>
                </a:stretch>
              </p:blipFill>
              <p:spPr>
                <a:xfrm>
                  <a:off x="2751720" y="3468699"/>
                  <a:ext cx="36000" cy="216000"/>
                </a:xfrm>
                <a:prstGeom prst="rect">
                  <a:avLst/>
                </a:prstGeom>
              </p:spPr>
            </p:pic>
          </mc:Fallback>
        </mc:AlternateContent>
      </p:grpSp>
      <p:grpSp>
        <p:nvGrpSpPr>
          <p:cNvPr id="9" name="Grupa 8">
            <a:extLst>
              <a:ext uri="{FF2B5EF4-FFF2-40B4-BE49-F238E27FC236}">
                <a16:creationId xmlns:a16="http://schemas.microsoft.com/office/drawing/2014/main" xmlns="" id="{F516C7EF-8C8A-4370-B044-A2923B89408C}"/>
              </a:ext>
            </a:extLst>
          </p:cNvPr>
          <p:cNvGrpSpPr/>
          <p:nvPr/>
        </p:nvGrpSpPr>
        <p:grpSpPr>
          <a:xfrm>
            <a:off x="2725080" y="3728979"/>
            <a:ext cx="360" cy="360"/>
            <a:chOff x="2725080" y="3728979"/>
            <a:chExt cx="360" cy="360"/>
          </a:xfrm>
        </p:grpSpPr>
        <mc:AlternateContent xmlns:mc="http://schemas.openxmlformats.org/markup-compatibility/2006">
          <mc:Choice xmlns:p14="http://schemas.microsoft.com/office/powerpoint/2010/main" xmlns:aink="http://schemas.microsoft.com/office/drawing/2016/ink" xmlns="" Requires="p14 aink">
            <p:contentPart p14:bwMode="auto" r:id="rId8">
              <p14:nvContentPartPr>
                <p14:cNvPr id="7" name="Pismo odręczne 6">
                  <a:extLst>
                    <a:ext uri="{FF2B5EF4-FFF2-40B4-BE49-F238E27FC236}">
                      <a16:creationId xmlns:a16="http://schemas.microsoft.com/office/drawing/2014/main" id="{81D7E0CA-654F-4E59-A198-F46478D1DF03}"/>
                    </a:ext>
                  </a:extLst>
                </p14:cNvPr>
                <p14:cNvContentPartPr/>
                <p14:nvPr/>
              </p14:nvContentPartPr>
              <p14:xfrm>
                <a:off x="2725080" y="3728979"/>
                <a:ext cx="360" cy="360"/>
              </p14:xfrm>
            </p:contentPart>
          </mc:Choice>
          <mc:Fallback>
            <p:pic>
              <p:nvPicPr>
                <p:cNvPr id="7" name="Pismo odręczne 6">
                  <a:extLst>
                    <a:ext uri="{FF2B5EF4-FFF2-40B4-BE49-F238E27FC236}">
                      <a16:creationId xmlns:p14="http://schemas.microsoft.com/office/powerpoint/2010/main" xmlns:aink="http://schemas.microsoft.com/office/drawing/2016/ink" xmlns="" xmlns:a16="http://schemas.microsoft.com/office/drawing/2014/main" id="{81D7E0CA-654F-4E59-A198-F46478D1DF03}"/>
                    </a:ext>
                  </a:extLst>
                </p:cNvPr>
                <p:cNvPicPr/>
                <p:nvPr/>
              </p:nvPicPr>
              <p:blipFill>
                <a:blip r:embed="rId9" cstate="print"/>
                <a:stretch>
                  <a:fillRect/>
                </a:stretch>
              </p:blipFill>
              <p:spPr>
                <a:xfrm>
                  <a:off x="2707440" y="3621339"/>
                  <a:ext cx="36000" cy="216000"/>
                </a:xfrm>
                <a:prstGeom prst="rect">
                  <a:avLst/>
                </a:prstGeom>
              </p:spPr>
            </p:pic>
          </mc:Fallback>
        </mc:AlternateContent>
        <mc:AlternateContent xmlns:mc="http://schemas.openxmlformats.org/markup-compatibility/2006">
          <mc:Choice xmlns:p14="http://schemas.microsoft.com/office/powerpoint/2010/main" xmlns:aink="http://schemas.microsoft.com/office/drawing/2016/ink" xmlns="" Requires="p14 aink">
            <p:contentPart p14:bwMode="auto" r:id="rId10">
              <p14:nvContentPartPr>
                <p14:cNvPr id="8" name="Pismo odręczne 7">
                  <a:extLst>
                    <a:ext uri="{FF2B5EF4-FFF2-40B4-BE49-F238E27FC236}">
                      <a16:creationId xmlns:a16="http://schemas.microsoft.com/office/drawing/2014/main" id="{DB769B06-C3B9-415D-9C68-D31540A1C776}"/>
                    </a:ext>
                  </a:extLst>
                </p14:cNvPr>
                <p14:cNvContentPartPr/>
                <p14:nvPr/>
              </p14:nvContentPartPr>
              <p14:xfrm>
                <a:off x="2725080" y="3728979"/>
                <a:ext cx="360" cy="360"/>
              </p14:xfrm>
            </p:contentPart>
          </mc:Choice>
          <mc:Fallback>
            <p:pic>
              <p:nvPicPr>
                <p:cNvPr id="8" name="Pismo odręczne 7">
                  <a:extLst>
                    <a:ext uri="{FF2B5EF4-FFF2-40B4-BE49-F238E27FC236}">
                      <a16:creationId xmlns:p14="http://schemas.microsoft.com/office/powerpoint/2010/main" xmlns:aink="http://schemas.microsoft.com/office/drawing/2016/ink" xmlns="" xmlns:a16="http://schemas.microsoft.com/office/drawing/2014/main" id="{DB769B06-C3B9-415D-9C68-D31540A1C776}"/>
                    </a:ext>
                  </a:extLst>
                </p:cNvPr>
                <p:cNvPicPr/>
                <p:nvPr/>
              </p:nvPicPr>
              <p:blipFill>
                <a:blip r:embed="rId9" cstate="print"/>
                <a:stretch>
                  <a:fillRect/>
                </a:stretch>
              </p:blipFill>
              <p:spPr>
                <a:xfrm>
                  <a:off x="2707440" y="3621339"/>
                  <a:ext cx="36000" cy="216000"/>
                </a:xfrm>
                <a:prstGeom prst="rect">
                  <a:avLst/>
                </a:prstGeom>
              </p:spPr>
            </p:pic>
          </mc:Fallback>
        </mc:AlternateContent>
      </p:grpSp>
    </p:spTree>
    <p:extLst>
      <p:ext uri="{BB962C8B-B14F-4D97-AF65-F5344CB8AC3E}">
        <p14:creationId xmlns:p14="http://schemas.microsoft.com/office/powerpoint/2010/main" val="14248131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a:extLst>
              <a:ext uri="{FF2B5EF4-FFF2-40B4-BE49-F238E27FC236}">
                <a16:creationId xmlns:a16="http://schemas.microsoft.com/office/drawing/2014/main" xmlns="" id="{B4671F82-B855-9259-A8C4-2635CBC911EA}"/>
              </a:ext>
            </a:extLst>
          </p:cNvPr>
          <p:cNvSpPr txBox="1"/>
          <p:nvPr/>
        </p:nvSpPr>
        <p:spPr>
          <a:xfrm>
            <a:off x="611560" y="93724"/>
            <a:ext cx="7920880" cy="6771084"/>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pl-PL" sz="1400" b="0" i="0" u="none" strike="noStrike" kern="1200" cap="none" spc="0" normalizeH="0" baseline="0" noProof="0" dirty="0">
                <a:ln>
                  <a:noFill/>
                </a:ln>
                <a:solidFill>
                  <a:prstClr val="black"/>
                </a:solidFill>
                <a:effectLst/>
                <a:uLnTx/>
                <a:uFillTx/>
                <a:latin typeface="Book Antiqua" panose="02040602050305030304" pitchFamily="18" charset="0"/>
                <a:ea typeface="+mn-ea"/>
                <a:cs typeface="+mn-cs"/>
              </a:rPr>
              <a:t>Każda z osób bezrobotnych, zgodnie z Ustawą ma wyznaczaną wizytę w terminie co najmniej raz na 60 dni (kontakt może być osobisty, telefoniczny lub mailowy), na której ustalany jest Indywidualny Plan Działania dla każdej osoby (zawiera m. in. działania możliwe do zastosowania przez urząd pracy w ramach pomocy określonej w ustawie, działania planowane do samodzielnej realizacji przez bezrobotnego, możliwe formy wsparcia, planowaną liczbę i terminy kontaktów z doradcą klienta lub innym pracownikiem urzędu pracy). Podczas kierowania osób na aktywne formy wsparcia, często zdarza się, że jedna osoba ma dodatkowo kilka wizyt nadprogramowych, związanych z wydaniem skierowania na badania lekarskie, uzyskania porady zawodowej oraz informacji z zakresu pośrednictwa pracy, a także wydaniem stosownych dokumentów, niezbędnych do odbywania danej formy (oświadczenia o przysługujących prawach i obowiązkach, listy obecności i inne). Jeśli chodzi o projekty unijne, obligatoryjnym wymogiem jest także kwalifikacja każdego potencjalnego kandydata do projektu przez pracowników Działu CAZ , sporządzanie z osobą bezrobotną formularza zgłoszeniowego oraz wydawanie stosownych oświadczeń dla uczestników. </a:t>
            </a:r>
          </a:p>
          <a:p>
            <a:pPr algn="just" defTabSz="914400">
              <a:defRPr/>
            </a:pPr>
            <a:r>
              <a:rPr lang="pl-PL" sz="1400" dirty="0">
                <a:latin typeface="Book Antiqua" panose="02040602050305030304" pitchFamily="18" charset="0"/>
              </a:rPr>
              <a:t>Funkcja doradcy klienta instytucjonalnego polega między innymi na współpracy oraz nawiązaniu kontaktów z pracodawcami. Na koniec 2024 roku w tut. rejestrze znajdowało się około 3000 pracodawców.</a:t>
            </a:r>
            <a:r>
              <a:rPr kumimoji="0" lang="pl-PL" sz="1400" i="0" strike="noStrike" kern="1200" cap="none" spc="0" normalizeH="0" baseline="0" noProof="0" dirty="0">
                <a:ln>
                  <a:noFill/>
                </a:ln>
                <a:effectLst/>
                <a:uLnTx/>
                <a:uFillTx/>
                <a:latin typeface="Book Antiqua" panose="02040602050305030304" pitchFamily="18" charset="0"/>
              </a:rPr>
              <a:t> Doradcy klienta</a:t>
            </a:r>
            <a:r>
              <a:rPr kumimoji="0" lang="pl-PL" sz="1400" i="0" strike="noStrike" kern="1200" cap="none" spc="0" normalizeH="0" noProof="0" dirty="0">
                <a:ln>
                  <a:noFill/>
                </a:ln>
                <a:effectLst/>
                <a:uLnTx/>
                <a:uFillTx/>
                <a:latin typeface="Book Antiqua" panose="02040602050305030304" pitchFamily="18" charset="0"/>
              </a:rPr>
              <a:t> instytucjonalnego</a:t>
            </a:r>
            <a:r>
              <a:rPr kumimoji="0" lang="pl-PL" sz="1400" i="0" strike="noStrike" kern="1200" cap="none" spc="0" normalizeH="0" baseline="0" noProof="0" dirty="0">
                <a:ln>
                  <a:noFill/>
                </a:ln>
                <a:effectLst/>
                <a:uLnTx/>
                <a:uFillTx/>
                <a:latin typeface="Book Antiqua" panose="02040602050305030304" pitchFamily="18" charset="0"/>
              </a:rPr>
              <a:t> pełnią również funkcję pośrednika pracy</a:t>
            </a:r>
            <a:r>
              <a:rPr kumimoji="0" lang="pl-PL" sz="1400" i="0" strike="noStrike" kern="1200" cap="none" spc="0" normalizeH="0" noProof="0" dirty="0">
                <a:ln>
                  <a:noFill/>
                </a:ln>
                <a:effectLst/>
                <a:uLnTx/>
                <a:uFillTx/>
                <a:latin typeface="Book Antiqua" panose="02040602050305030304" pitchFamily="18" charset="0"/>
              </a:rPr>
              <a:t> </a:t>
            </a:r>
            <a:r>
              <a:rPr lang="pl-PL" sz="1400" dirty="0">
                <a:latin typeface="Book Antiqua" panose="02040602050305030304" pitchFamily="18" charset="0"/>
              </a:rPr>
              <a:t>realizują również zadania związane z finansowaniem zadań na rzecz kształcenia ustawicznego pracowników i pracodawców w ramach Krajowego Funduszu Społecznego oraz do zadań jednego z nich należy również obsługa pracodawców zatrudniających cudzoziemców.</a:t>
            </a:r>
            <a:r>
              <a:rPr kumimoji="0" lang="pl-PL" sz="1400" i="0" strike="noStrike" kern="1200" cap="none" spc="0" normalizeH="0" baseline="0" noProof="0" dirty="0">
                <a:ln>
                  <a:noFill/>
                </a:ln>
                <a:effectLst/>
                <a:uLnTx/>
                <a:uFillTx/>
                <a:latin typeface="Book Antiqua" panose="02040602050305030304" pitchFamily="18" charset="0"/>
              </a:rPr>
              <a:t> </a:t>
            </a:r>
            <a:endParaRPr lang="pl-PL" sz="1400" dirty="0">
              <a:latin typeface="Book Antiqua" panose="02040602050305030304" pitchFamily="18" charset="0"/>
            </a:endParaRPr>
          </a:p>
          <a:p>
            <a:pPr lvl="0" algn="just" defTabSz="914400">
              <a:defRPr/>
            </a:pPr>
            <a:r>
              <a:rPr lang="pl-PL" sz="1400" dirty="0">
                <a:latin typeface="Book Antiqua" panose="02040602050305030304" pitchFamily="18" charset="0"/>
              </a:rPr>
              <a:t>W Dziale CAZ zatrudniona jest również osoba realizująca zadania związane ze stosowaniem instrumentów rynku pracy między innymi : organizacja prac interwencyjnych, staży dla osób bezrobotnych oraz wykonuje procedury związane ze zwrotem nienależnie pobranych świadczeń.</a:t>
            </a:r>
          </a:p>
          <a:p>
            <a:pPr algn="just" defTabSz="914400">
              <a:defRPr/>
            </a:pPr>
            <a:r>
              <a:rPr lang="pl-PL" sz="1400" dirty="0">
                <a:latin typeface="Book Antiqua" panose="02040602050305030304" pitchFamily="18" charset="0"/>
              </a:rPr>
              <a:t>Ponadto w zastępstwie podczas nieobecności pracowników merytorycznych, każdy pracownik Działu CAZ udziela informacji na temat aktywnych form przewidzianych w ustawie. </a:t>
            </a:r>
            <a:r>
              <a:rPr lang="pl-PL" sz="1400" dirty="0">
                <a:effectLst/>
                <a:latin typeface="Book Antiqua" panose="02040602050305030304" pitchFamily="18" charset="0"/>
                <a:ea typeface="Times New Roman" panose="02020603050405020304" pitchFamily="18" charset="0"/>
              </a:rPr>
              <a:t>Pracownicy Działu CAZ mają obowiązek przeprowadzania wizyt monitorujących w zakresie prawidłowości realizacji zawartych umów na realizację aktywnych form przeciwdziałania bezrobociu, a także kontroli wydatkowania środków w ramach KFS u pracodawców w zakresie przestrzegania postanowień zawartych umów.</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pl-PL" sz="1400" b="0" i="0" u="none" strike="noStrike" kern="1200" cap="none" spc="0" normalizeH="0" baseline="0" noProof="0" dirty="0">
              <a:ln>
                <a:noFill/>
              </a:ln>
              <a:solidFill>
                <a:prstClr val="black"/>
              </a:solidFill>
              <a:effectLst/>
              <a:uLnTx/>
              <a:uFillTx/>
              <a:latin typeface="Book Antiqua" panose="02040602050305030304" pitchFamily="18" charset="0"/>
              <a:ea typeface="+mn-ea"/>
              <a:cs typeface="+mn-cs"/>
            </a:endParaRPr>
          </a:p>
        </p:txBody>
      </p:sp>
    </p:spTree>
    <p:extLst>
      <p:ext uri="{BB962C8B-B14F-4D97-AF65-F5344CB8AC3E}">
        <p14:creationId xmlns:p14="http://schemas.microsoft.com/office/powerpoint/2010/main" val="38152024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a:extLst>
              <a:ext uri="{FF2B5EF4-FFF2-40B4-BE49-F238E27FC236}">
                <a16:creationId xmlns:a16="http://schemas.microsoft.com/office/drawing/2014/main" xmlns="" id="{6E56AD12-9B93-5FE9-D976-10E1399C96AF}"/>
              </a:ext>
            </a:extLst>
          </p:cNvPr>
          <p:cNvSpPr txBox="1"/>
          <p:nvPr/>
        </p:nvSpPr>
        <p:spPr>
          <a:xfrm>
            <a:off x="539552" y="476672"/>
            <a:ext cx="7416824" cy="5386090"/>
          </a:xfrm>
          <a:prstGeom prst="rect">
            <a:avLst/>
          </a:prstGeom>
          <a:noFill/>
        </p:spPr>
        <p:txBody>
          <a:bodyPr wrap="square">
            <a:spAutoFit/>
          </a:bodyPr>
          <a:lstStyle/>
          <a:p>
            <a:pPr algn="just" defTabSz="914400">
              <a:defRPr/>
            </a:pPr>
            <a:endParaRPr lang="pl-PL" sz="1200" dirty="0">
              <a:latin typeface="Book Antiqua" panose="02040602050305030304" pitchFamily="18" charset="0"/>
              <a:ea typeface="Times New Roman" panose="02020603050405020304" pitchFamily="18" charset="0"/>
            </a:endParaRPr>
          </a:p>
          <a:p>
            <a:pPr algn="just"/>
            <a:r>
              <a:rPr lang="pl-PL" sz="1400" b="1" dirty="0" smtClean="0">
                <a:effectLst/>
                <a:latin typeface="Book Antiqua" panose="02040602050305030304" pitchFamily="18" charset="0"/>
                <a:ea typeface="Times New Roman" panose="02020603050405020304" pitchFamily="18" charset="0"/>
              </a:rPr>
              <a:t>Zakres zadań pracowników Działu </a:t>
            </a:r>
            <a:r>
              <a:rPr lang="pl-PL" sz="1400" b="1" dirty="0">
                <a:effectLst/>
                <a:latin typeface="Book Antiqua" panose="02040602050305030304" pitchFamily="18" charset="0"/>
                <a:ea typeface="Times New Roman" panose="02020603050405020304" pitchFamily="18" charset="0"/>
              </a:rPr>
              <a:t>Ewidencji i Świadczeń </a:t>
            </a:r>
            <a:r>
              <a:rPr lang="pl-PL" sz="1400" b="1" dirty="0" smtClean="0">
                <a:effectLst/>
                <a:latin typeface="Book Antiqua" panose="02040602050305030304" pitchFamily="18" charset="0"/>
                <a:ea typeface="Times New Roman" panose="02020603050405020304" pitchFamily="18" charset="0"/>
              </a:rPr>
              <a:t>: </a:t>
            </a:r>
            <a:endParaRPr lang="pl-PL" sz="1400" b="1" dirty="0">
              <a:effectLst/>
              <a:latin typeface="Book Antiqua" panose="02040602050305030304" pitchFamily="18" charset="0"/>
              <a:ea typeface="Times New Roman" panose="02020603050405020304" pitchFamily="18" charset="0"/>
            </a:endParaRPr>
          </a:p>
          <a:p>
            <a:pPr algn="just"/>
            <a:endParaRPr lang="pl-PL" sz="1400" dirty="0">
              <a:effectLst/>
              <a:latin typeface="Book Antiqua" panose="02040602050305030304" pitchFamily="18" charset="0"/>
              <a:ea typeface="Times New Roman" panose="02020603050405020304" pitchFamily="18" charset="0"/>
            </a:endParaRPr>
          </a:p>
          <a:p>
            <a:pPr marL="171450" indent="-171450" algn="just">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rejestracja  osób bezrobotnych i poszukujących pracy ,</a:t>
            </a:r>
          </a:p>
          <a:p>
            <a:pPr marL="171450" indent="-171450" algn="just">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prowadzenie spraw dotyczących przyznawania, odmowy przyznania ,utraty : statusu osoby bezrobotnej, wypłaty świadczeń i zawieszania wypłaty świadczeń przysługujących osobom uprawnionym, </a:t>
            </a:r>
          </a:p>
          <a:p>
            <a:pPr marL="171450" indent="-171450" algn="just">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naliczanie świadczeń osobom uprawnionym, </a:t>
            </a:r>
          </a:p>
          <a:p>
            <a:pPr marL="171450" indent="-171450" algn="just">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sporządzanie list wypłat,</a:t>
            </a:r>
          </a:p>
          <a:p>
            <a:pPr marL="171450" indent="-171450" algn="just">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prowadzenie  </a:t>
            </a:r>
            <a:r>
              <a:rPr lang="pl-PL" sz="1400" dirty="0" smtClean="0">
                <a:effectLst/>
                <a:latin typeface="Book Antiqua" panose="02040602050305030304" pitchFamily="18" charset="0"/>
                <a:ea typeface="Times New Roman" panose="02020603050405020304" pitchFamily="18" charset="0"/>
              </a:rPr>
              <a:t>spraw </a:t>
            </a:r>
            <a:r>
              <a:rPr lang="pl-PL" sz="1400" dirty="0">
                <a:effectLst/>
                <a:latin typeface="Book Antiqua" panose="02040602050305030304" pitchFamily="18" charset="0"/>
                <a:ea typeface="Times New Roman" panose="02020603050405020304" pitchFamily="18" charset="0"/>
              </a:rPr>
              <a:t>dotyczących </a:t>
            </a:r>
            <a:r>
              <a:rPr lang="pl-PL" sz="1400" dirty="0" err="1">
                <a:effectLst/>
                <a:latin typeface="Book Antiqua" panose="02040602050305030304" pitchFamily="18" charset="0"/>
                <a:ea typeface="Times New Roman" panose="02020603050405020304" pitchFamily="18" charset="0"/>
              </a:rPr>
              <a:t>odwołań</a:t>
            </a:r>
            <a:r>
              <a:rPr lang="pl-PL" sz="1400" dirty="0">
                <a:effectLst/>
                <a:latin typeface="Book Antiqua" panose="02040602050305030304" pitchFamily="18" charset="0"/>
                <a:ea typeface="Times New Roman" panose="02020603050405020304" pitchFamily="18" charset="0"/>
              </a:rPr>
              <a:t> od wydanych decyzji  w sprawach należących do  właściwości Działu,</a:t>
            </a:r>
          </a:p>
          <a:p>
            <a:pPr marL="171450" indent="-171450" algn="just">
              <a:buFont typeface="Arial" panose="020B0604020202020204" pitchFamily="34" charset="0"/>
              <a:buChar char="•"/>
            </a:pPr>
            <a:r>
              <a:rPr lang="pl-PL" sz="1400" dirty="0">
                <a:effectLst/>
                <a:latin typeface="Book Antiqua" panose="02040602050305030304" pitchFamily="18" charset="0"/>
                <a:ea typeface="Arial Unicode MS"/>
              </a:rPr>
              <a:t>zgłaszanie zarejestrowanych bezrobotnych do ubezpieczenia społecznego i zdrowotnego, </a:t>
            </a:r>
          </a:p>
          <a:p>
            <a:pPr marL="171450" indent="-171450" algn="just">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wydawanie zaświadczeń oraz PIT, </a:t>
            </a:r>
          </a:p>
          <a:p>
            <a:pPr marL="171450" indent="-171450" algn="just">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współpraca z ZUS, Urzędem Skarbowym, OPS, Sądem  i Komornikiem w sprawach dotyczących osób bezrobotnych,</a:t>
            </a:r>
          </a:p>
          <a:p>
            <a:pPr marL="171450" indent="-171450" algn="just">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prowadzenie spraw z zakresu koordynacji systemów zabezpieczenia   społecznego w UE.</a:t>
            </a:r>
          </a:p>
          <a:p>
            <a:pPr algn="just"/>
            <a:endParaRPr lang="pl-PL" sz="1400" dirty="0">
              <a:latin typeface="Book Antiqua" panose="02040602050305030304" pitchFamily="18" charset="0"/>
              <a:ea typeface="Times New Roman" panose="02020603050405020304" pitchFamily="18" charset="0"/>
            </a:endParaRPr>
          </a:p>
          <a:p>
            <a:pPr algn="just"/>
            <a:endParaRPr lang="pl-PL" sz="1200" dirty="0">
              <a:latin typeface="Book Antiqua" panose="02040602050305030304" pitchFamily="18" charset="0"/>
              <a:ea typeface="Times New Roman" panose="02020603050405020304" pitchFamily="18" charset="0"/>
            </a:endParaRPr>
          </a:p>
          <a:p>
            <a:pPr algn="just"/>
            <a:endParaRPr lang="pl-PL" sz="1200" dirty="0">
              <a:effectLst/>
              <a:latin typeface="Book Antiqua" panose="02040602050305030304" pitchFamily="18" charset="0"/>
              <a:ea typeface="Times New Roman" panose="02020603050405020304" pitchFamily="18" charset="0"/>
            </a:endParaRPr>
          </a:p>
          <a:p>
            <a:pPr algn="just"/>
            <a:endParaRPr lang="pl-PL" sz="1200" dirty="0">
              <a:latin typeface="Book Antiqua" panose="02040602050305030304" pitchFamily="18" charset="0"/>
              <a:ea typeface="Times New Roman" panose="02020603050405020304" pitchFamily="18" charset="0"/>
            </a:endParaRPr>
          </a:p>
          <a:p>
            <a:pPr algn="just"/>
            <a:endParaRPr lang="pl-PL" sz="1200" dirty="0">
              <a:effectLst/>
              <a:latin typeface="Book Antiqua" panose="02040602050305030304" pitchFamily="18" charset="0"/>
              <a:ea typeface="Times New Roman" panose="02020603050405020304" pitchFamily="18" charset="0"/>
            </a:endParaRPr>
          </a:p>
          <a:p>
            <a:pPr algn="just" defTabSz="0"/>
            <a:endParaRPr lang="pl-PL" sz="1200" dirty="0">
              <a:effectLst/>
              <a:latin typeface="Book Antiqua" panose="02040602050305030304" pitchFamily="18" charset="0"/>
              <a:ea typeface="Times New Roman" panose="02020603050405020304" pitchFamily="18" charset="0"/>
            </a:endParaRPr>
          </a:p>
          <a:p>
            <a:pPr algn="just" defTabSz="914400">
              <a:defRPr/>
            </a:pPr>
            <a:endParaRPr lang="pl-PL" sz="1200" dirty="0">
              <a:effectLst/>
              <a:latin typeface="Book Antiqua" panose="02040602050305030304" pitchFamily="18" charset="0"/>
              <a:ea typeface="Times New Roman" panose="02020603050405020304" pitchFamily="18" charset="0"/>
            </a:endParaRPr>
          </a:p>
          <a:p>
            <a:pPr algn="just" defTabSz="914400">
              <a:defRPr/>
            </a:pPr>
            <a:endParaRPr lang="pl-PL" sz="1200" dirty="0">
              <a:latin typeface="Book Antiqua" panose="02040602050305030304" pitchFamily="18" charset="0"/>
              <a:ea typeface="Times New Roman" panose="02020603050405020304" pitchFamily="18" charset="0"/>
            </a:endParaRPr>
          </a:p>
          <a:p>
            <a:pPr algn="just" defTabSz="914400">
              <a:defRPr/>
            </a:pPr>
            <a:endParaRPr lang="pl-PL" sz="1200" dirty="0">
              <a:effectLst/>
              <a:latin typeface="Book Antiqua" panose="02040602050305030304" pitchFamily="18" charset="0"/>
              <a:ea typeface="Times New Roman" panose="02020603050405020304" pitchFamily="18" charset="0"/>
            </a:endParaRPr>
          </a:p>
          <a:p>
            <a:pPr algn="just" defTabSz="914400">
              <a:defRPr/>
            </a:pPr>
            <a:endParaRPr lang="pl-PL" sz="1200" dirty="0">
              <a:effectLst/>
              <a:latin typeface="Book Antiqua" panose="02040602050305030304" pitchFamily="18" charset="0"/>
              <a:ea typeface="Times New Roman" panose="02020603050405020304" pitchFamily="18" charset="0"/>
            </a:endParaRPr>
          </a:p>
        </p:txBody>
      </p:sp>
    </p:spTree>
    <p:extLst>
      <p:ext uri="{BB962C8B-B14F-4D97-AF65-F5344CB8AC3E}">
        <p14:creationId xmlns:p14="http://schemas.microsoft.com/office/powerpoint/2010/main" val="5032186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a:extLst>
              <a:ext uri="{FF2B5EF4-FFF2-40B4-BE49-F238E27FC236}">
                <a16:creationId xmlns:a16="http://schemas.microsoft.com/office/drawing/2014/main" xmlns="" id="{0E36BD7F-437C-E96D-4D7B-B35F6C9247D7}"/>
              </a:ext>
            </a:extLst>
          </p:cNvPr>
          <p:cNvSpPr txBox="1"/>
          <p:nvPr/>
        </p:nvSpPr>
        <p:spPr>
          <a:xfrm>
            <a:off x="323528" y="474345"/>
            <a:ext cx="8496944" cy="5693866"/>
          </a:xfrm>
          <a:prstGeom prst="rect">
            <a:avLst/>
          </a:prstGeom>
          <a:noFill/>
        </p:spPr>
        <p:txBody>
          <a:bodyPr wrap="square">
            <a:spAutoFit/>
          </a:bodyPr>
          <a:lstStyle/>
          <a:p>
            <a:pPr algn="just"/>
            <a:r>
              <a:rPr lang="pl-PL" sz="1400" b="1" dirty="0" smtClean="0">
                <a:effectLst/>
                <a:latin typeface="Book Antiqua" panose="02040602050305030304" pitchFamily="18" charset="0"/>
                <a:ea typeface="Times New Roman" panose="02020603050405020304" pitchFamily="18" charset="0"/>
              </a:rPr>
              <a:t>Zakres zadań pracowników Działu </a:t>
            </a:r>
            <a:r>
              <a:rPr lang="pl-PL" sz="1400" b="1" dirty="0">
                <a:effectLst/>
                <a:latin typeface="Book Antiqua" panose="02040602050305030304" pitchFamily="18" charset="0"/>
                <a:ea typeface="Times New Roman" panose="02020603050405020304" pitchFamily="18" charset="0"/>
              </a:rPr>
              <a:t>Finansowo- Księgowego </a:t>
            </a:r>
            <a:r>
              <a:rPr lang="pl-PL" sz="1400" dirty="0" smtClean="0">
                <a:effectLst/>
                <a:latin typeface="Book Antiqua" panose="02040602050305030304" pitchFamily="18" charset="0"/>
                <a:ea typeface="Times New Roman" panose="02020603050405020304" pitchFamily="18" charset="0"/>
              </a:rPr>
              <a:t>:</a:t>
            </a:r>
            <a:endParaRPr lang="pl-PL" sz="1400" dirty="0">
              <a:effectLst/>
              <a:latin typeface="Book Antiqua" panose="02040602050305030304" pitchFamily="18" charset="0"/>
              <a:ea typeface="Times New Roman" panose="02020603050405020304" pitchFamily="18" charset="0"/>
            </a:endParaRPr>
          </a:p>
          <a:p>
            <a:pPr algn="just"/>
            <a:endParaRPr lang="pl-PL" sz="1400" dirty="0">
              <a:effectLst/>
              <a:latin typeface="Book Antiqua" panose="02040602050305030304" pitchFamily="18" charset="0"/>
              <a:ea typeface="Times New Roman" panose="02020603050405020304" pitchFamily="18" charset="0"/>
            </a:endParaRPr>
          </a:p>
          <a:p>
            <a:pPr marL="171450" indent="-171450">
              <a:buFont typeface="Arial" panose="020B0604020202020204" pitchFamily="34" charset="0"/>
              <a:buChar char="•"/>
            </a:pPr>
            <a:r>
              <a:rPr lang="pl-PL" sz="1400" dirty="0">
                <a:latin typeface="Book Antiqua" panose="02040602050305030304" pitchFamily="18" charset="0"/>
                <a:ea typeface="Times New Roman" panose="02020603050405020304" pitchFamily="18" charset="0"/>
              </a:rPr>
              <a:t>p</a:t>
            </a:r>
            <a:r>
              <a:rPr lang="pl-PL" sz="1400" dirty="0">
                <a:effectLst/>
                <a:latin typeface="Book Antiqua" panose="02040602050305030304" pitchFamily="18" charset="0"/>
                <a:ea typeface="Times New Roman" panose="02020603050405020304" pitchFamily="18" charset="0"/>
              </a:rPr>
              <a:t>lanowanie środków budżetowych, Funduszu Pracy oraz EFS,</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kontrola dyscypliny budżetowej,</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realizacja planu dochodów i wydatków środków publicznych,</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dokonywanie wstępnej kontroli zgodności operacji gospodarczych i finansowych z planem finansowym,  </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dokonywanie wstępnej kontroli kompletności i rzetelności dokumentów dotyczących operacji gospodarczych  i finansowych, </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wykonywanie dyspozycji środkami pieniężnymi, </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rozliczanie i ewidencjonowanie operacji finansowych budżetu,  FP, EFS i PFRON w ujęciu syntetycznym i analitycznym oraz w układzie  paragrafów klasyfikacji budżetowej,</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ewidencja operacji finansowych w układzie wydatków strukturalnych, </a:t>
            </a:r>
            <a:endParaRPr lang="pl-PL" sz="1400" dirty="0">
              <a:latin typeface="Book Antiqua" panose="02040602050305030304" pitchFamily="18" charset="0"/>
              <a:ea typeface="Times New Roman" panose="02020603050405020304" pitchFamily="18" charset="0"/>
            </a:endParaRP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obsługa kasowa budżetu i funduszy celowych,</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sporządzanie przelewów dla osób pobierających świadczenia,</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prowadzenie wypłat wynagrodzeń i innych świadczeń na rzecz pracowników PUP,</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prowadzenie ewidencji księgowej gospodarowania majątkiem  PUP,</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sporządzanie części finansowej wniosków o płatność do projektów EFS,</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realizacja postanowień ustawy o systemie zabezpieczeń społecznych oraz ustawy o świadczeniach opieki zdrowotnej finansowanych ze środków publicznych w zakresie rozliczeń finansowych,</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sporządzanie sprawozdań finansowych,</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archiwizowanie dokumentacji Działu ,</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sprawowanie kontroli finansowej,</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windykacja nienależnych świadczeń oraz innych należności przysługujących Funduszowi Pracy,</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współpraca z bankami, Zakładem Ubezpieczeń Społecznych, Urzędem Skarbowym</a:t>
            </a:r>
            <a:r>
              <a:rPr lang="pl-PL" sz="1400" dirty="0">
                <a:solidFill>
                  <a:srgbClr val="FF0000"/>
                </a:solidFill>
                <a:effectLst/>
                <a:latin typeface="Book Antiqua" panose="02040602050305030304" pitchFamily="18" charset="0"/>
                <a:ea typeface="Times New Roman" panose="02020603050405020304" pitchFamily="18" charset="0"/>
              </a:rPr>
              <a:t>.</a:t>
            </a:r>
            <a:endParaRPr lang="pl-PL" sz="1400" dirty="0">
              <a:effectLst/>
              <a:latin typeface="Book Antiqua" panose="02040602050305030304" pitchFamily="18" charset="0"/>
              <a:ea typeface="Times New Roman" panose="02020603050405020304" pitchFamily="18" charset="0"/>
            </a:endParaRPr>
          </a:p>
          <a:p>
            <a:pPr algn="ctr"/>
            <a:r>
              <a:rPr lang="pl-PL" sz="1400" dirty="0">
                <a:effectLst/>
                <a:latin typeface="Book Antiqua" panose="02040602050305030304" pitchFamily="18" charset="0"/>
                <a:ea typeface="Times New Roman" panose="02020603050405020304" pitchFamily="18" charset="0"/>
              </a:rPr>
              <a:t> </a:t>
            </a:r>
          </a:p>
        </p:txBody>
      </p:sp>
    </p:spTree>
    <p:extLst>
      <p:ext uri="{BB962C8B-B14F-4D97-AF65-F5344CB8AC3E}">
        <p14:creationId xmlns:p14="http://schemas.microsoft.com/office/powerpoint/2010/main" val="18395694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ole tekstowe 4">
            <a:extLst>
              <a:ext uri="{FF2B5EF4-FFF2-40B4-BE49-F238E27FC236}">
                <a16:creationId xmlns:a16="http://schemas.microsoft.com/office/drawing/2014/main" xmlns="" id="{9EE5995A-11B0-8FC9-F947-5B679D2CA585}"/>
              </a:ext>
            </a:extLst>
          </p:cNvPr>
          <p:cNvSpPr txBox="1"/>
          <p:nvPr/>
        </p:nvSpPr>
        <p:spPr>
          <a:xfrm>
            <a:off x="539552" y="812899"/>
            <a:ext cx="8314816" cy="5016758"/>
          </a:xfrm>
          <a:prstGeom prst="rect">
            <a:avLst/>
          </a:prstGeom>
          <a:noFill/>
        </p:spPr>
        <p:txBody>
          <a:bodyPr wrap="square">
            <a:spAutoFit/>
          </a:bodyPr>
          <a:lstStyle/>
          <a:p>
            <a:r>
              <a:rPr lang="pl-PL" sz="1400" b="1" dirty="0" smtClean="0">
                <a:effectLst/>
                <a:latin typeface="Book Antiqua" panose="02040602050305030304" pitchFamily="18" charset="0"/>
                <a:ea typeface="Times New Roman" panose="02020603050405020304" pitchFamily="18" charset="0"/>
              </a:rPr>
              <a:t>Zakres zadań pracownika Działu </a:t>
            </a:r>
            <a:r>
              <a:rPr lang="pl-PL" sz="1400" b="1" dirty="0">
                <a:effectLst/>
                <a:latin typeface="Book Antiqua" panose="02040602050305030304" pitchFamily="18" charset="0"/>
                <a:ea typeface="Times New Roman" panose="02020603050405020304" pitchFamily="18" charset="0"/>
              </a:rPr>
              <a:t>Organizacyjno</a:t>
            </a:r>
            <a:r>
              <a:rPr lang="pl-PL" sz="1400" b="1" dirty="0">
                <a:latin typeface="Book Antiqua" panose="02040602050305030304" pitchFamily="18" charset="0"/>
                <a:ea typeface="Times New Roman" panose="02020603050405020304" pitchFamily="18" charset="0"/>
              </a:rPr>
              <a:t>-Ad</a:t>
            </a:r>
            <a:r>
              <a:rPr lang="pl-PL" sz="1400" b="1" dirty="0">
                <a:effectLst/>
                <a:latin typeface="Book Antiqua" panose="02040602050305030304" pitchFamily="18" charset="0"/>
                <a:ea typeface="Times New Roman" panose="02020603050405020304" pitchFamily="18" charset="0"/>
              </a:rPr>
              <a:t>ministracyjnego </a:t>
            </a:r>
            <a:r>
              <a:rPr lang="pl-PL" sz="1400" b="1" dirty="0" smtClean="0">
                <a:effectLst/>
                <a:latin typeface="Book Antiqua" panose="02040602050305030304" pitchFamily="18" charset="0"/>
                <a:ea typeface="Times New Roman" panose="02020603050405020304" pitchFamily="18" charset="0"/>
              </a:rPr>
              <a:t>:</a:t>
            </a:r>
            <a:endParaRPr lang="pl-PL" sz="1400" b="1" dirty="0">
              <a:effectLst/>
              <a:latin typeface="Book Antiqua" panose="02040602050305030304" pitchFamily="18" charset="0"/>
              <a:ea typeface="Times New Roman" panose="02020603050405020304" pitchFamily="18" charset="0"/>
            </a:endParaRPr>
          </a:p>
          <a:p>
            <a:endParaRPr lang="pl-PL" sz="1400" dirty="0">
              <a:effectLst/>
              <a:latin typeface="Book Antiqua" panose="02040602050305030304" pitchFamily="18" charset="0"/>
              <a:ea typeface="Times New Roman" panose="02020603050405020304" pitchFamily="18" charset="0"/>
            </a:endParaRP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opracowywanie projektów regulaminów wewnętrznych Urzędu,</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projektowanie i nadzór nad funkcjonowaniem systemu obiegu informacji w Urzędzie,</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opracowywanie projektów planów pracy,</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obsługa narad i spotkań organizowanych przez Dyrektora Urzędu, </a:t>
            </a:r>
          </a:p>
          <a:p>
            <a:pPr marL="171450" indent="-171450">
              <a:buFont typeface="Arial" panose="020B0604020202020204" pitchFamily="34" charset="0"/>
              <a:buChar char="•"/>
            </a:pPr>
            <a:r>
              <a:rPr lang="pl-PL" sz="1400" dirty="0">
                <a:latin typeface="Book Antiqua" panose="02040602050305030304" pitchFamily="18" charset="0"/>
                <a:ea typeface="Times New Roman" panose="02020603050405020304" pitchFamily="18" charset="0"/>
                <a:cs typeface="Bookman Old Style" panose="02050604050505020204" pitchFamily="18" charset="0"/>
              </a:rPr>
              <a:t> </a:t>
            </a:r>
            <a:r>
              <a:rPr lang="pl-PL" sz="1400" dirty="0">
                <a:effectLst/>
                <a:latin typeface="Book Antiqua" panose="02040602050305030304" pitchFamily="18" charset="0"/>
                <a:ea typeface="Times New Roman" panose="02020603050405020304" pitchFamily="18" charset="0"/>
                <a:cs typeface="Bookman Old Style" panose="02050604050505020204" pitchFamily="18" charset="0"/>
              </a:rPr>
              <a:t>obsługa Powiatowej Rady Rynku Pracy,</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obsługa kancelaryjna Urzędu ,</a:t>
            </a:r>
          </a:p>
          <a:p>
            <a:pPr marL="171450" indent="-171450">
              <a:buFont typeface="Arial" panose="020B0604020202020204" pitchFamily="34" charset="0"/>
              <a:buChar char="•"/>
            </a:pPr>
            <a:r>
              <a:rPr lang="pl-PL" sz="1400" dirty="0">
                <a:latin typeface="Book Antiqua" panose="02040602050305030304" pitchFamily="18" charset="0"/>
                <a:ea typeface="Times New Roman" panose="02020603050405020304" pitchFamily="18" charset="0"/>
              </a:rPr>
              <a:t> </a:t>
            </a:r>
            <a:r>
              <a:rPr lang="pl-PL" sz="1400" dirty="0">
                <a:effectLst/>
                <a:latin typeface="Book Antiqua" panose="02040602050305030304" pitchFamily="18" charset="0"/>
                <a:ea typeface="Times New Roman" panose="02020603050405020304" pitchFamily="18" charset="0"/>
              </a:rPr>
              <a:t>gromadzenie i przechowywanie korespondencji Dyrektora Urzędu, </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prowadzenie spraw osobowych pracowników (kadry),</a:t>
            </a:r>
            <a:endParaRPr lang="pl-PL" sz="1400" dirty="0">
              <a:latin typeface="Book Antiqua" panose="02040602050305030304" pitchFamily="18" charset="0"/>
              <a:ea typeface="Times New Roman" panose="02020603050405020304" pitchFamily="18" charset="0"/>
            </a:endParaRP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prowadzenie spraw związanych z przeglądem kadrowym i ocenami okresowymi pracowników,</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organizowanie praktyk zawodowych uczniów i studentów,</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opracowywanie obowiązującej sprawozdawczości statystycznej, analiz oraz informacji dotyczących  pracowników,</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administrowanie majątkiem urzędu,</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zabezpieczanie pracowników w środki techniczno-biurowe,</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prowadzenie spraw dotyczących szkoleń i dokształcania pracowników Urzędu</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prowadzenie spraw związanych z realizacją inwestycji i remontów siedziby Urzędu,</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prowadzenie spraw z zakresu zamówień publicznych,</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prowadzenie ewidencji środków trwałych,</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prowadzenie rejestru skarg i wniosków,</a:t>
            </a:r>
          </a:p>
          <a:p>
            <a:pPr marL="171450" indent="-171450">
              <a:buFont typeface="Arial" panose="020B0604020202020204" pitchFamily="34" charset="0"/>
              <a:buChar char="•"/>
            </a:pPr>
            <a:r>
              <a:rPr lang="pl-PL" sz="1400" dirty="0">
                <a:effectLst/>
                <a:latin typeface="Book Antiqua" panose="02040602050305030304" pitchFamily="18" charset="0"/>
                <a:ea typeface="Times New Roman" panose="02020603050405020304" pitchFamily="18" charset="0"/>
              </a:rPr>
              <a:t> prowadzenie składnicy akt.</a:t>
            </a:r>
          </a:p>
          <a:p>
            <a:pPr algn="just"/>
            <a:r>
              <a:rPr lang="pl-PL" sz="1200" dirty="0">
                <a:effectLst/>
                <a:latin typeface="Bookman Old Style" panose="02050604050505020204" pitchFamily="18" charset="0"/>
                <a:ea typeface="Times New Roman" panose="02020603050405020304" pitchFamily="18" charset="0"/>
              </a:rPr>
              <a:t> </a:t>
            </a:r>
            <a:endParaRPr lang="pl-PL"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022946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a 1">
            <a:extLst>
              <a:ext uri="{FF2B5EF4-FFF2-40B4-BE49-F238E27FC236}">
                <a16:creationId xmlns:a16="http://schemas.microsoft.com/office/drawing/2014/main" xmlns="" id="{9A32A18F-1982-427E-B610-457009B21941}"/>
              </a:ext>
            </a:extLst>
          </p:cNvPr>
          <p:cNvGraphicFramePr>
            <a:graphicFrameLocks noGrp="1"/>
          </p:cNvGraphicFramePr>
          <p:nvPr>
            <p:extLst>
              <p:ext uri="{D42A27DB-BD31-4B8C-83A1-F6EECF244321}">
                <p14:modId xmlns:p14="http://schemas.microsoft.com/office/powerpoint/2010/main" val="3077691236"/>
              </p:ext>
            </p:extLst>
          </p:nvPr>
        </p:nvGraphicFramePr>
        <p:xfrm>
          <a:off x="143511" y="1556792"/>
          <a:ext cx="8856978" cy="2593499"/>
        </p:xfrm>
        <a:graphic>
          <a:graphicData uri="http://schemas.openxmlformats.org/drawingml/2006/table">
            <a:tbl>
              <a:tblPr firstRow="1" firstCol="1" bandRow="1">
                <a:tableStyleId>{5C22544A-7EE6-4342-B048-85BDC9FD1C3A}</a:tableStyleId>
              </a:tblPr>
              <a:tblGrid>
                <a:gridCol w="1980217">
                  <a:extLst>
                    <a:ext uri="{9D8B030D-6E8A-4147-A177-3AD203B41FA5}">
                      <a16:colId xmlns:a16="http://schemas.microsoft.com/office/drawing/2014/main" xmlns="" val="1521921915"/>
                    </a:ext>
                  </a:extLst>
                </a:gridCol>
                <a:gridCol w="576064">
                  <a:extLst>
                    <a:ext uri="{9D8B030D-6E8A-4147-A177-3AD203B41FA5}">
                      <a16:colId xmlns:a16="http://schemas.microsoft.com/office/drawing/2014/main" xmlns="" val="1221605332"/>
                    </a:ext>
                  </a:extLst>
                </a:gridCol>
                <a:gridCol w="576064">
                  <a:extLst>
                    <a:ext uri="{9D8B030D-6E8A-4147-A177-3AD203B41FA5}">
                      <a16:colId xmlns:a16="http://schemas.microsoft.com/office/drawing/2014/main" xmlns="" val="1898051067"/>
                    </a:ext>
                  </a:extLst>
                </a:gridCol>
                <a:gridCol w="576064">
                  <a:extLst>
                    <a:ext uri="{9D8B030D-6E8A-4147-A177-3AD203B41FA5}">
                      <a16:colId xmlns:a16="http://schemas.microsoft.com/office/drawing/2014/main" xmlns="" val="4055031892"/>
                    </a:ext>
                  </a:extLst>
                </a:gridCol>
                <a:gridCol w="504056">
                  <a:extLst>
                    <a:ext uri="{9D8B030D-6E8A-4147-A177-3AD203B41FA5}">
                      <a16:colId xmlns:a16="http://schemas.microsoft.com/office/drawing/2014/main" xmlns="" val="570386812"/>
                    </a:ext>
                  </a:extLst>
                </a:gridCol>
                <a:gridCol w="576064">
                  <a:extLst>
                    <a:ext uri="{9D8B030D-6E8A-4147-A177-3AD203B41FA5}">
                      <a16:colId xmlns:a16="http://schemas.microsoft.com/office/drawing/2014/main" xmlns="" val="3664140853"/>
                    </a:ext>
                  </a:extLst>
                </a:gridCol>
                <a:gridCol w="576064">
                  <a:extLst>
                    <a:ext uri="{9D8B030D-6E8A-4147-A177-3AD203B41FA5}">
                      <a16:colId xmlns:a16="http://schemas.microsoft.com/office/drawing/2014/main" xmlns="" val="1228490653"/>
                    </a:ext>
                  </a:extLst>
                </a:gridCol>
                <a:gridCol w="504056">
                  <a:extLst>
                    <a:ext uri="{9D8B030D-6E8A-4147-A177-3AD203B41FA5}">
                      <a16:colId xmlns:a16="http://schemas.microsoft.com/office/drawing/2014/main" xmlns="" val="2227575059"/>
                    </a:ext>
                  </a:extLst>
                </a:gridCol>
                <a:gridCol w="576064">
                  <a:extLst>
                    <a:ext uri="{9D8B030D-6E8A-4147-A177-3AD203B41FA5}">
                      <a16:colId xmlns:a16="http://schemas.microsoft.com/office/drawing/2014/main" xmlns="" val="2931557781"/>
                    </a:ext>
                  </a:extLst>
                </a:gridCol>
                <a:gridCol w="648072">
                  <a:extLst>
                    <a:ext uri="{9D8B030D-6E8A-4147-A177-3AD203B41FA5}">
                      <a16:colId xmlns:a16="http://schemas.microsoft.com/office/drawing/2014/main" xmlns="" val="2359333593"/>
                    </a:ext>
                  </a:extLst>
                </a:gridCol>
                <a:gridCol w="648072">
                  <a:extLst>
                    <a:ext uri="{9D8B030D-6E8A-4147-A177-3AD203B41FA5}">
                      <a16:colId xmlns:a16="http://schemas.microsoft.com/office/drawing/2014/main" xmlns="" val="3367357807"/>
                    </a:ext>
                  </a:extLst>
                </a:gridCol>
                <a:gridCol w="648072">
                  <a:extLst>
                    <a:ext uri="{9D8B030D-6E8A-4147-A177-3AD203B41FA5}">
                      <a16:colId xmlns:a16="http://schemas.microsoft.com/office/drawing/2014/main" xmlns="" val="3634342908"/>
                    </a:ext>
                  </a:extLst>
                </a:gridCol>
                <a:gridCol w="468049">
                  <a:extLst>
                    <a:ext uri="{9D8B030D-6E8A-4147-A177-3AD203B41FA5}">
                      <a16:colId xmlns:a16="http://schemas.microsoft.com/office/drawing/2014/main" xmlns="" val="690147311"/>
                    </a:ext>
                  </a:extLst>
                </a:gridCol>
              </a:tblGrid>
              <a:tr h="394559">
                <a:tc>
                  <a:txBody>
                    <a:bodyPr/>
                    <a:lstStyle/>
                    <a:p>
                      <a:pPr>
                        <a:lnSpc>
                          <a:spcPct val="107000"/>
                        </a:lnSpc>
                        <a:spcAft>
                          <a:spcPts val="800"/>
                        </a:spcAft>
                      </a:pPr>
                      <a:r>
                        <a:rPr lang="pl-PL" sz="1400" dirty="0">
                          <a:effectLst/>
                          <a:latin typeface="Book Antiqua" panose="02040602050305030304" pitchFamily="18" charset="0"/>
                        </a:rPr>
                        <a:t>m-c</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dirty="0">
                          <a:effectLst/>
                          <a:latin typeface="Book Antiqua" panose="02040602050305030304" pitchFamily="18" charset="0"/>
                        </a:rPr>
                        <a:t>I</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dirty="0">
                          <a:effectLst/>
                          <a:latin typeface="Book Antiqua" panose="02040602050305030304" pitchFamily="18" charset="0"/>
                        </a:rPr>
                        <a:t>II</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a:effectLst/>
                          <a:latin typeface="Book Antiqua" panose="02040602050305030304" pitchFamily="18" charset="0"/>
                        </a:rPr>
                        <a:t>III</a:t>
                      </a:r>
                      <a:endParaRPr lang="pl-PL" sz="14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dirty="0">
                          <a:effectLst/>
                          <a:latin typeface="Book Antiqua" panose="02040602050305030304" pitchFamily="18" charset="0"/>
                        </a:rPr>
                        <a:t>IV</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dirty="0">
                          <a:effectLst/>
                          <a:latin typeface="Book Antiqua" panose="02040602050305030304" pitchFamily="18" charset="0"/>
                        </a:rPr>
                        <a:t>V</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dirty="0">
                          <a:effectLst/>
                          <a:latin typeface="Book Antiqua" panose="02040602050305030304" pitchFamily="18" charset="0"/>
                        </a:rPr>
                        <a:t>VI</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dirty="0">
                          <a:effectLst/>
                          <a:latin typeface="Book Antiqua" panose="02040602050305030304" pitchFamily="18" charset="0"/>
                        </a:rPr>
                        <a:t>VII</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dirty="0">
                          <a:effectLst/>
                          <a:latin typeface="Book Antiqua" panose="02040602050305030304" pitchFamily="18" charset="0"/>
                        </a:rPr>
                        <a:t>VIII</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a:effectLst/>
                          <a:latin typeface="Book Antiqua" panose="02040602050305030304" pitchFamily="18" charset="0"/>
                        </a:rPr>
                        <a:t>IX</a:t>
                      </a:r>
                      <a:endParaRPr lang="pl-PL" sz="14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a:effectLst/>
                          <a:latin typeface="Book Antiqua" panose="02040602050305030304" pitchFamily="18" charset="0"/>
                        </a:rPr>
                        <a:t>X</a:t>
                      </a:r>
                      <a:endParaRPr lang="pl-PL" sz="14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a:effectLst/>
                          <a:latin typeface="Book Antiqua" panose="02040602050305030304" pitchFamily="18" charset="0"/>
                        </a:rPr>
                        <a:t>XI</a:t>
                      </a:r>
                      <a:endParaRPr lang="pl-PL" sz="14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dirty="0">
                          <a:effectLst/>
                          <a:latin typeface="Book Antiqua" panose="02040602050305030304" pitchFamily="18" charset="0"/>
                        </a:rPr>
                        <a:t>XII</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extLst>
                  <a:ext uri="{0D108BD9-81ED-4DB2-BD59-A6C34878D82A}">
                    <a16:rowId xmlns:a16="http://schemas.microsoft.com/office/drawing/2014/main" xmlns="" val="2391342394"/>
                  </a:ext>
                </a:extLst>
              </a:tr>
              <a:tr h="572596">
                <a:tc>
                  <a:txBody>
                    <a:bodyPr/>
                    <a:lstStyle/>
                    <a:p>
                      <a:pPr>
                        <a:lnSpc>
                          <a:spcPct val="107000"/>
                        </a:lnSpc>
                        <a:spcAft>
                          <a:spcPts val="800"/>
                        </a:spcAft>
                      </a:pPr>
                      <a:r>
                        <a:rPr lang="pl-PL" sz="1400" dirty="0">
                          <a:effectLst/>
                          <a:latin typeface="Book Antiqua" panose="02040602050305030304" pitchFamily="18" charset="0"/>
                        </a:rPr>
                        <a:t>Liczba rejestracji w miesiącu</a:t>
                      </a:r>
                      <a:endParaRPr lang="pl-PL" sz="1400"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rPr>
                        <a:t>169</a:t>
                      </a:r>
                      <a:endPar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150</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122</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122</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105</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92</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122</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94</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134</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101</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97</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101</a:t>
                      </a:r>
                    </a:p>
                  </a:txBody>
                  <a:tcPr marL="67868" marR="67868" marT="0" marB="0"/>
                </a:tc>
                <a:extLst>
                  <a:ext uri="{0D108BD9-81ED-4DB2-BD59-A6C34878D82A}">
                    <a16:rowId xmlns:a16="http://schemas.microsoft.com/office/drawing/2014/main" xmlns="" val="2568133463"/>
                  </a:ext>
                </a:extLst>
              </a:tr>
              <a:tr h="516508">
                <a:tc>
                  <a:txBody>
                    <a:bodyPr/>
                    <a:lstStyle/>
                    <a:p>
                      <a:pPr>
                        <a:lnSpc>
                          <a:spcPct val="107000"/>
                        </a:lnSpc>
                        <a:spcAft>
                          <a:spcPts val="800"/>
                        </a:spcAft>
                      </a:pPr>
                      <a:r>
                        <a:rPr lang="pl-PL" sz="1400">
                          <a:effectLst/>
                          <a:latin typeface="Book Antiqua" panose="02040602050305030304" pitchFamily="18" charset="0"/>
                        </a:rPr>
                        <a:t>Rejestracja po raz pierwszy</a:t>
                      </a:r>
                      <a:endParaRPr lang="pl-PL" sz="14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54</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36</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32</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26</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34</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31</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37</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38</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58</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33</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30</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21</a:t>
                      </a:r>
                    </a:p>
                  </a:txBody>
                  <a:tcPr marL="67868" marR="67868" marT="0" marB="0"/>
                </a:tc>
                <a:extLst>
                  <a:ext uri="{0D108BD9-81ED-4DB2-BD59-A6C34878D82A}">
                    <a16:rowId xmlns:a16="http://schemas.microsoft.com/office/drawing/2014/main" xmlns="" val="3528660016"/>
                  </a:ext>
                </a:extLst>
              </a:tr>
              <a:tr h="505070">
                <a:tc>
                  <a:txBody>
                    <a:bodyPr/>
                    <a:lstStyle/>
                    <a:p>
                      <a:pPr>
                        <a:lnSpc>
                          <a:spcPct val="107000"/>
                        </a:lnSpc>
                        <a:spcAft>
                          <a:spcPts val="800"/>
                        </a:spcAft>
                      </a:pPr>
                      <a:r>
                        <a:rPr lang="pl-PL" sz="1400">
                          <a:effectLst/>
                          <a:latin typeface="Book Antiqua" panose="02040602050305030304" pitchFamily="18" charset="0"/>
                        </a:rPr>
                        <a:t>Rejestracja po raz kolejny</a:t>
                      </a:r>
                      <a:endParaRPr lang="pl-PL" sz="140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108</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114</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90</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96</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71</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61</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85</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56</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76</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68</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ea typeface="Calibri" panose="020F0502020204030204" pitchFamily="34" charset="0"/>
                          <a:cs typeface="Times New Roman" panose="02020603050405020304" pitchFamily="18" charset="0"/>
                        </a:rPr>
                        <a:t>67</a:t>
                      </a:r>
                    </a:p>
                  </a:txBody>
                  <a:tcPr marL="67868" marR="67868" marT="0" marB="0"/>
                </a:tc>
                <a:tc>
                  <a:txBody>
                    <a:bodyPr/>
                    <a:lstStyle/>
                    <a:p>
                      <a:pPr algn="ctr">
                        <a:lnSpc>
                          <a:spcPct val="107000"/>
                        </a:lnSpc>
                        <a:spcAft>
                          <a:spcPts val="800"/>
                        </a:spcAft>
                      </a:pPr>
                      <a:r>
                        <a:rPr lang="pl-PL" sz="1400" b="1" dirty="0">
                          <a:effectLst/>
                          <a:latin typeface="Book Antiqua" panose="02040602050305030304" pitchFamily="18" charset="0"/>
                        </a:rPr>
                        <a:t>80</a:t>
                      </a:r>
                      <a:endParaRPr lang="pl-PL" sz="1400" b="1" dirty="0">
                        <a:effectLst/>
                        <a:latin typeface="Book Antiqua" panose="02040602050305030304" pitchFamily="18" charset="0"/>
                        <a:ea typeface="Calibri" panose="020F0502020204030204" pitchFamily="34" charset="0"/>
                        <a:cs typeface="Times New Roman" panose="02020603050405020304" pitchFamily="18" charset="0"/>
                      </a:endParaRPr>
                    </a:p>
                  </a:txBody>
                  <a:tcPr marL="67868" marR="67868" marT="0" marB="0"/>
                </a:tc>
                <a:extLst>
                  <a:ext uri="{0D108BD9-81ED-4DB2-BD59-A6C34878D82A}">
                    <a16:rowId xmlns:a16="http://schemas.microsoft.com/office/drawing/2014/main" xmlns="" val="1084639852"/>
                  </a:ext>
                </a:extLst>
              </a:tr>
              <a:tr h="604766">
                <a:tc>
                  <a:txBody>
                    <a:bodyPr/>
                    <a:lstStyle/>
                    <a:p>
                      <a:pPr>
                        <a:lnSpc>
                          <a:spcPct val="107000"/>
                        </a:lnSpc>
                        <a:spcAft>
                          <a:spcPts val="800"/>
                        </a:spcAft>
                      </a:pPr>
                      <a:r>
                        <a:rPr lang="pl-PL" sz="1400" dirty="0">
                          <a:effectLst/>
                          <a:latin typeface="Book Antiqua" panose="02040602050305030304" pitchFamily="18" charset="0"/>
                          <a:ea typeface="Calibri" panose="020F0502020204030204" pitchFamily="34" charset="0"/>
                          <a:cs typeface="Times New Roman" panose="02020603050405020304" pitchFamily="18" charset="0"/>
                        </a:rPr>
                        <a:t>Cudzoziemcy</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3</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3</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2</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2</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2</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1</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2</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4</a:t>
                      </a:r>
                    </a:p>
                  </a:txBody>
                  <a:tcPr marL="67868" marR="67868" marT="0" marB="0"/>
                </a:tc>
                <a:tc>
                  <a:txBody>
                    <a:bodyPr/>
                    <a:lstStyle/>
                    <a:p>
                      <a:pPr algn="ctr">
                        <a:lnSpc>
                          <a:spcPct val="107000"/>
                        </a:lnSpc>
                        <a:spcAft>
                          <a:spcPts val="800"/>
                        </a:spcAft>
                      </a:pPr>
                      <a:r>
                        <a:rPr lang="pl-PL" sz="1400" b="1" dirty="0">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2</a:t>
                      </a:r>
                    </a:p>
                  </a:txBody>
                  <a:tcPr marL="67868" marR="67868" marT="0" marB="0"/>
                </a:tc>
                <a:extLst>
                  <a:ext uri="{0D108BD9-81ED-4DB2-BD59-A6C34878D82A}">
                    <a16:rowId xmlns:a16="http://schemas.microsoft.com/office/drawing/2014/main" xmlns="" val="1539137807"/>
                  </a:ext>
                </a:extLst>
              </a:tr>
            </a:tbl>
          </a:graphicData>
        </a:graphic>
      </p:graphicFrame>
      <p:sp>
        <p:nvSpPr>
          <p:cNvPr id="3" name="Rectangle 1">
            <a:extLst>
              <a:ext uri="{FF2B5EF4-FFF2-40B4-BE49-F238E27FC236}">
                <a16:creationId xmlns:a16="http://schemas.microsoft.com/office/drawing/2014/main" xmlns="" id="{DD8F017B-6F38-4E43-849B-5D6B48304528}"/>
              </a:ext>
            </a:extLst>
          </p:cNvPr>
          <p:cNvSpPr>
            <a:spLocks noChangeArrowheads="1"/>
          </p:cNvSpPr>
          <p:nvPr/>
        </p:nvSpPr>
        <p:spPr bwMode="auto">
          <a:xfrm>
            <a:off x="457198" y="509469"/>
            <a:ext cx="8435281"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altLang="pl-PL" sz="1600" b="1" i="0" u="none" strike="noStrike" cap="none" normalizeH="0" baseline="0" dirty="0">
                <a:ln>
                  <a:noFill/>
                </a:ln>
                <a:effectLst/>
                <a:latin typeface="Book Antiqua" panose="02040602050305030304" pitchFamily="18" charset="0"/>
                <a:ea typeface="Calibri" panose="020F0502020204030204" pitchFamily="34" charset="0"/>
                <a:cs typeface="Arial" panose="020B0604020202020204" pitchFamily="34" charset="0"/>
              </a:rPr>
              <a:t>W roku 2024 ogółem zarejestrowano 1409 osób bezrobotnych</a:t>
            </a:r>
            <a:endParaRPr kumimoji="0" lang="pl-PL" altLang="pl-PL" sz="1600" b="0" i="0" u="none" strike="noStrike" cap="none" normalizeH="0" baseline="0" dirty="0">
              <a:ln>
                <a:noFill/>
              </a:ln>
              <a:effectLst/>
              <a:latin typeface="Book Antiqua" panose="0204060205030503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pl-PL" altLang="pl-PL"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339948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D27324C-7811-CDF1-8255-7DEFECE31888}"/>
            </a:ext>
          </a:extLst>
        </p:cNvPr>
        <p:cNvGrpSpPr/>
        <p:nvPr/>
      </p:nvGrpSpPr>
      <p:grpSpPr>
        <a:xfrm>
          <a:off x="0" y="0"/>
          <a:ext cx="0" cy="0"/>
          <a:chOff x="0" y="0"/>
          <a:chExt cx="0" cy="0"/>
        </a:xfrm>
      </p:grpSpPr>
      <p:graphicFrame>
        <p:nvGraphicFramePr>
          <p:cNvPr id="5" name="Wykres 4">
            <a:extLst>
              <a:ext uri="{FF2B5EF4-FFF2-40B4-BE49-F238E27FC236}">
                <a16:creationId xmlns:a16="http://schemas.microsoft.com/office/drawing/2014/main" xmlns="" id="{7C7C34C7-2716-905F-A128-21D11599E3E5}"/>
              </a:ext>
            </a:extLst>
          </p:cNvPr>
          <p:cNvGraphicFramePr/>
          <p:nvPr>
            <p:extLst>
              <p:ext uri="{D42A27DB-BD31-4B8C-83A1-F6EECF244321}">
                <p14:modId xmlns:p14="http://schemas.microsoft.com/office/powerpoint/2010/main" val="1672317738"/>
              </p:ext>
            </p:extLst>
          </p:nvPr>
        </p:nvGraphicFramePr>
        <p:xfrm>
          <a:off x="971600" y="764704"/>
          <a:ext cx="7200800" cy="4752528"/>
        </p:xfrm>
        <a:graphic>
          <a:graphicData uri="http://schemas.openxmlformats.org/drawingml/2006/chart">
            <c:chart xmlns:c="http://schemas.openxmlformats.org/drawingml/2006/chart" xmlns:r="http://schemas.openxmlformats.org/officeDocument/2006/relationships" r:id="rId2"/>
          </a:graphicData>
        </a:graphic>
      </p:graphicFrame>
      <p:sp>
        <p:nvSpPr>
          <p:cNvPr id="6" name="pole tekstowe 5">
            <a:extLst>
              <a:ext uri="{FF2B5EF4-FFF2-40B4-BE49-F238E27FC236}">
                <a16:creationId xmlns:a16="http://schemas.microsoft.com/office/drawing/2014/main" xmlns="" id="{579F96B6-6114-9222-835A-8B2AEB982C66}"/>
              </a:ext>
            </a:extLst>
          </p:cNvPr>
          <p:cNvSpPr txBox="1"/>
          <p:nvPr/>
        </p:nvSpPr>
        <p:spPr>
          <a:xfrm>
            <a:off x="651986" y="5517232"/>
            <a:ext cx="7880454" cy="800219"/>
          </a:xfrm>
          <a:prstGeom prst="rect">
            <a:avLst/>
          </a:prstGeom>
          <a:noFill/>
        </p:spPr>
        <p:txBody>
          <a:bodyPr wrap="square" rtlCol="0">
            <a:spAutoFit/>
          </a:bodyPr>
          <a:lstStyle/>
          <a:p>
            <a:endParaRPr lang="pl-PL" sz="1400" dirty="0">
              <a:latin typeface="Book Antiqua" panose="02040602050305030304" pitchFamily="18" charset="0"/>
            </a:endParaRPr>
          </a:p>
          <a:p>
            <a:pPr algn="just"/>
            <a:r>
              <a:rPr lang="pl-PL" sz="1600" dirty="0">
                <a:latin typeface="Book Antiqua" panose="02040602050305030304" pitchFamily="18" charset="0"/>
              </a:rPr>
              <a:t>W 2024r. zostało wyłączonych z ewidencji bezrobotnych 1167 osób, 743 osoby wyrejestrowanych  utraciła status bezrobotnego z powodu podjęcia pracy.</a:t>
            </a:r>
          </a:p>
        </p:txBody>
      </p:sp>
    </p:spTree>
    <p:extLst>
      <p:ext uri="{BB962C8B-B14F-4D97-AF65-F5344CB8AC3E}">
        <p14:creationId xmlns:p14="http://schemas.microsoft.com/office/powerpoint/2010/main" val="3164002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a:extLst>
              <a:ext uri="{FF2B5EF4-FFF2-40B4-BE49-F238E27FC236}">
                <a16:creationId xmlns:a16="http://schemas.microsoft.com/office/drawing/2014/main" xmlns="" id="{75F24EF2-EABB-9203-F60B-EC71BE285CAE}"/>
              </a:ext>
            </a:extLst>
          </p:cNvPr>
          <p:cNvSpPr txBox="1"/>
          <p:nvPr/>
        </p:nvSpPr>
        <p:spPr>
          <a:xfrm>
            <a:off x="215516" y="-99392"/>
            <a:ext cx="8712968" cy="6874318"/>
          </a:xfrm>
          <a:prstGeom prst="rect">
            <a:avLst/>
          </a:prstGeom>
          <a:noFill/>
        </p:spPr>
        <p:txBody>
          <a:bodyPr wrap="square">
            <a:spAutoFit/>
          </a:bodyPr>
          <a:lstStyle/>
          <a:p>
            <a:pPr algn="just">
              <a:lnSpc>
                <a:spcPct val="107000"/>
              </a:lnSpc>
              <a:spcAft>
                <a:spcPts val="800"/>
              </a:spcAft>
            </a:pPr>
            <a:endParaRPr lang="pl-PL" sz="1400" b="1" kern="100" dirty="0">
              <a:effectLst/>
              <a:latin typeface="Book Antiqua" panose="0204060205030503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W roku 2024r przy realizacji zadań Urząd współpracował m in. z :</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Ośrodkami Pomocy Społecznej</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 współpraca polegała między innymi: na udzielaniu porad zawodowych grupowych, na udzielaniu informacji o planowanych szkoleniach, ofertach pracy, wymianie informacji w sprawach indywidualnych dotyczących gotowości do podjęcia pracy oraz świadczeń przysługującym osobom bezrobotnych, będących jednocześnie podopiecznymi tychże ośrodków i realizacji programu prac społecznie użytecznych,</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Klubem Integracji Społecznej w Międzychodzie</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 w zakresie aktywizacji osób długotrwale bezrobotnych, zagrożonych wykluczeniem społecznym,</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Powiatową Radą Rynku Pracy</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 w zakresie opiniodawczo -doradczym,</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Wojewódzkim Urzędem Pracy</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 w zakresie:</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487680" algn="just">
              <a:lnSpc>
                <a:spcPct val="107000"/>
              </a:lnSpc>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-prawidłowej realizacji  oraz rozliczania projektów EFS </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487680" algn="just">
              <a:lnSpc>
                <a:spcPct val="107000"/>
              </a:lnSpc>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-opracowania na każdy rok barometru zawodów deficytowych, zrównoważonych i nadwyżkowych, w oparciu m.in. o analizę ofert pracy, liczbę osób zarejestrowanych w PUP i posiadających konkretne zawody, ale także biorąc pod uwagę  aktualne zapotrzebowanie lokalnych pracodawców bądź potencjalnych kandydatów do pracy,</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487680" algn="just">
              <a:lnSpc>
                <a:spcPct val="107000"/>
              </a:lnSpc>
            </a:pP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 sporządzania różnego rodzaju bieżących sprawozdań do celów statystycznych,</a:t>
            </a: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Instytucjami szkoleniowymi</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 w zakresie pozyskiwania ofert szkoleniowych oraz zlecania zorganizowania i przeprowadzania na rzecz PUP szkoleń i kursów, wynikających z indywidualnych potrzeb osób bezrobotnych</a:t>
            </a:r>
            <a:r>
              <a:rPr lang="pl-PL" sz="1400" kern="100" dirty="0">
                <a:latin typeface="Book Antiqua" panose="02040602050305030304" pitchFamily="18" charset="0"/>
                <a:ea typeface="Calibri" panose="020F0502020204030204" pitchFamily="34" charset="0"/>
                <a:cs typeface="Times New Roman" panose="02020603050405020304" pitchFamily="18" charset="0"/>
              </a:rPr>
              <a:t>,</a:t>
            </a:r>
          </a:p>
          <a:p>
            <a:pPr marL="342900" lvl="0" indent="-342900" algn="just">
              <a:lnSpc>
                <a:spcPct val="107000"/>
              </a:lnSpc>
              <a:spcAft>
                <a:spcPts val="800"/>
              </a:spcAft>
              <a:buFont typeface="Symbol" panose="05050102010706020507" pitchFamily="18" charset="2"/>
              <a:buChar char=""/>
            </a:pPr>
            <a:r>
              <a:rPr lang="pl-PL" sz="1400" b="1" kern="100" dirty="0">
                <a:effectLst/>
                <a:latin typeface="Book Antiqua" panose="02040602050305030304" pitchFamily="18" charset="0"/>
                <a:ea typeface="Calibri" panose="020F0502020204030204" pitchFamily="34" charset="0"/>
                <a:cs typeface="Times New Roman" panose="02020603050405020304" pitchFamily="18" charset="0"/>
              </a:rPr>
              <a:t>Szkołami-</a:t>
            </a:r>
            <a:r>
              <a:rPr lang="pl-PL" sz="1400" kern="100" dirty="0">
                <a:effectLst/>
                <a:latin typeface="Book Antiqua" panose="02040602050305030304" pitchFamily="18" charset="0"/>
                <a:ea typeface="Calibri" panose="020F0502020204030204" pitchFamily="34" charset="0"/>
                <a:cs typeface="Times New Roman" panose="02020603050405020304" pitchFamily="18" charset="0"/>
              </a:rPr>
              <a:t>w zakresie</a:t>
            </a:r>
            <a:r>
              <a:rPr lang="pl-PL" sz="1400" dirty="0">
                <a:effectLst/>
                <a:latin typeface="Book Antiqua" panose="02040602050305030304" pitchFamily="18" charset="0"/>
              </a:rPr>
              <a:t> informacji dot. aktywizacji zawodowej </a:t>
            </a:r>
            <a:r>
              <a:rPr lang="pl-PL" sz="1400" kern="1400" dirty="0">
                <a:effectLst/>
                <a:latin typeface="Book Antiqua" panose="02040602050305030304" pitchFamily="18" charset="0"/>
                <a:ea typeface="Times New Roman" panose="02020603050405020304" pitchFamily="18" charset="0"/>
              </a:rPr>
              <a:t>między innymi poprzez pośrednictwo pracy, poradnictwo zawodowe, planowanie rozwoju zawodowego, organizowanie szkoleń, pomoc w aktywnym poszukiwaniu pracy, promocję  i wspieranie przedsiębiorczości ,</a:t>
            </a:r>
          </a:p>
          <a:p>
            <a:pPr marL="342900" lvl="0" indent="-342900" algn="just">
              <a:lnSpc>
                <a:spcPct val="107000"/>
              </a:lnSpc>
              <a:spcAft>
                <a:spcPts val="800"/>
              </a:spcAft>
              <a:buFont typeface="Symbol" panose="05050102010706020507" pitchFamily="18" charset="2"/>
              <a:buChar char=""/>
            </a:pPr>
            <a:r>
              <a:rPr lang="pl-PL" sz="1400" b="1" kern="1400" dirty="0">
                <a:latin typeface="Book Antiqua" panose="02040602050305030304" pitchFamily="18" charset="0"/>
                <a:ea typeface="Times New Roman" panose="02020603050405020304" pitchFamily="18" charset="0"/>
              </a:rPr>
              <a:t>Pracodawcami</a:t>
            </a:r>
            <a:r>
              <a:rPr lang="pl-PL" sz="1400" kern="1400" dirty="0">
                <a:latin typeface="Book Antiqua" panose="02040602050305030304" pitchFamily="18" charset="0"/>
                <a:ea typeface="Times New Roman" panose="02020603050405020304" pitchFamily="18" charset="0"/>
              </a:rPr>
              <a:t>- cykliczne spotkania informacyjne dot. wsparcia finansowego związanego z zatrudnieniem osoby bezrobotnej, z podnoszeniem kwalifikacji pracowników.</a:t>
            </a:r>
            <a:endParaRPr lang="pl-PL" sz="1400" kern="1400" dirty="0">
              <a:effectLst/>
              <a:latin typeface="Book Antiqua" panose="02040602050305030304" pitchFamily="18" charset="0"/>
              <a:ea typeface="Times New Roman" panose="02020603050405020304" pitchFamily="18" charset="0"/>
            </a:endParaRPr>
          </a:p>
          <a:p>
            <a:pPr lvl="0" algn="just">
              <a:lnSpc>
                <a:spcPct val="107000"/>
              </a:lnSpc>
              <a:spcAft>
                <a:spcPts val="800"/>
              </a:spcAft>
            </a:pPr>
            <a:endParaRPr lang="pl-PL" sz="1400" kern="100" dirty="0">
              <a:effectLst/>
              <a:latin typeface="Book Antiqua" panose="0204060205030503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endParaRPr lang="pl-PL" sz="11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72392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C6615290-26C1-A488-8983-29EFD7CAD595}"/>
              </a:ext>
            </a:extLst>
          </p:cNvPr>
          <p:cNvSpPr>
            <a:spLocks noGrp="1"/>
          </p:cNvSpPr>
          <p:nvPr>
            <p:ph type="title"/>
          </p:nvPr>
        </p:nvSpPr>
        <p:spPr>
          <a:xfrm>
            <a:off x="628650" y="365127"/>
            <a:ext cx="7886700" cy="471586"/>
          </a:xfrm>
        </p:spPr>
        <p:txBody>
          <a:bodyPr>
            <a:noAutofit/>
          </a:bodyPr>
          <a:lstStyle/>
          <a:p>
            <a:pPr algn="l"/>
            <a:r>
              <a:rPr lang="pl-PL" sz="1500" b="1" dirty="0">
                <a:latin typeface="Book Antiqua" panose="02040602050305030304" pitchFamily="18" charset="0"/>
              </a:rPr>
              <a:t>Wojewódzki Urząd Pracy w Poznaniu wspólnie z Powiatowym Urzędem Pracy w Międzychodzie – barometr zawodów deficytowych i nadwyżkowych</a:t>
            </a:r>
          </a:p>
        </p:txBody>
      </p:sp>
      <p:pic>
        <p:nvPicPr>
          <p:cNvPr id="6" name="Symbol zastępczy zawartości 5">
            <a:extLst>
              <a:ext uri="{FF2B5EF4-FFF2-40B4-BE49-F238E27FC236}">
                <a16:creationId xmlns:a16="http://schemas.microsoft.com/office/drawing/2014/main" xmlns="" id="{35AC6239-3792-6E31-5221-F2E7921CFAD0}"/>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71600" y="1268760"/>
            <a:ext cx="7416824" cy="5328592"/>
          </a:xfrm>
        </p:spPr>
      </p:pic>
    </p:spTree>
    <p:extLst>
      <p:ext uri="{BB962C8B-B14F-4D97-AF65-F5344CB8AC3E}">
        <p14:creationId xmlns:p14="http://schemas.microsoft.com/office/powerpoint/2010/main" val="8323595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a:extLst>
              <a:ext uri="{FF2B5EF4-FFF2-40B4-BE49-F238E27FC236}">
                <a16:creationId xmlns:a16="http://schemas.microsoft.com/office/drawing/2014/main" xmlns="" id="{954F3766-0642-EC31-80A6-A20C1CFC12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240870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167FDD22-4E1E-EAF0-D611-FBDF01DA9487}"/>
              </a:ext>
            </a:extLst>
          </p:cNvPr>
          <p:cNvSpPr>
            <a:spLocks noGrp="1"/>
          </p:cNvSpPr>
          <p:nvPr>
            <p:ph type="title"/>
          </p:nvPr>
        </p:nvSpPr>
        <p:spPr/>
        <p:txBody>
          <a:bodyPr/>
          <a:lstStyle/>
          <a:p>
            <a:endParaRPr lang="pl-PL" dirty="0"/>
          </a:p>
        </p:txBody>
      </p:sp>
      <p:sp>
        <p:nvSpPr>
          <p:cNvPr id="3" name="Symbol zastępczy zawartości 2">
            <a:extLst>
              <a:ext uri="{FF2B5EF4-FFF2-40B4-BE49-F238E27FC236}">
                <a16:creationId xmlns:a16="http://schemas.microsoft.com/office/drawing/2014/main" xmlns="" id="{4B9B335E-B242-D4D4-6393-63C74D2F03FC}"/>
              </a:ext>
            </a:extLst>
          </p:cNvPr>
          <p:cNvSpPr>
            <a:spLocks noGrp="1"/>
          </p:cNvSpPr>
          <p:nvPr>
            <p:ph idx="1"/>
          </p:nvPr>
        </p:nvSpPr>
        <p:spPr>
          <a:xfrm>
            <a:off x="5580112" y="273051"/>
            <a:ext cx="3466728" cy="3948037"/>
          </a:xfrm>
        </p:spPr>
        <p:txBody>
          <a:bodyPr>
            <a:normAutofit lnSpcReduction="10000"/>
          </a:bodyPr>
          <a:lstStyle/>
          <a:p>
            <a:r>
              <a:rPr lang="pl-PL" sz="1600" dirty="0">
                <a:effectLst/>
                <a:latin typeface="Book Antiqua" panose="02040602050305030304" pitchFamily="18" charset="0"/>
                <a:ea typeface="Calibri" panose="020F0502020204030204" pitchFamily="34" charset="0"/>
                <a:cs typeface="Times New Roman" panose="02020603050405020304" pitchFamily="18" charset="0"/>
              </a:rPr>
              <a:t>W miesiącu X i XI 2024 r. Powiatowy Urząd Pracy  </a:t>
            </a:r>
            <a:br>
              <a:rPr lang="pl-PL" sz="1600" dirty="0">
                <a:effectLst/>
                <a:latin typeface="Book Antiqua" panose="02040602050305030304" pitchFamily="18" charset="0"/>
                <a:ea typeface="Calibri" panose="020F0502020204030204" pitchFamily="34" charset="0"/>
                <a:cs typeface="Times New Roman" panose="02020603050405020304" pitchFamily="18" charset="0"/>
              </a:rPr>
            </a:br>
            <a:r>
              <a:rPr lang="pl-PL" sz="1600" dirty="0">
                <a:effectLst/>
                <a:latin typeface="Book Antiqua" panose="02040602050305030304" pitchFamily="18" charset="0"/>
                <a:ea typeface="Calibri" panose="020F0502020204030204" pitchFamily="34" charset="0"/>
                <a:cs typeface="Times New Roman" panose="02020603050405020304" pitchFamily="18" charset="0"/>
              </a:rPr>
              <a:t>w Międzychodzie we współpracy z Ośrodkiem Pomocy Społecznej przeprowadził spotkania w ramach cyklicznych warsztatów. Były one skierowane do grupy osób uczestniczących </a:t>
            </a:r>
            <a:br>
              <a:rPr lang="pl-PL" sz="1600" dirty="0">
                <a:effectLst/>
                <a:latin typeface="Book Antiqua" panose="02040602050305030304" pitchFamily="18" charset="0"/>
                <a:ea typeface="Calibri" panose="020F0502020204030204" pitchFamily="34" charset="0"/>
                <a:cs typeface="Times New Roman" panose="02020603050405020304" pitchFamily="18" charset="0"/>
              </a:rPr>
            </a:br>
            <a:r>
              <a:rPr lang="pl-PL" sz="1600" dirty="0">
                <a:effectLst/>
                <a:latin typeface="Book Antiqua" panose="02040602050305030304" pitchFamily="18" charset="0"/>
                <a:ea typeface="Calibri" panose="020F0502020204030204" pitchFamily="34" charset="0"/>
                <a:cs typeface="Times New Roman" panose="02020603050405020304" pitchFamily="18" charset="0"/>
              </a:rPr>
              <a:t>w pracach społeczno-użytecznych. </a:t>
            </a:r>
            <a:br>
              <a:rPr lang="pl-PL" sz="1600" dirty="0">
                <a:effectLst/>
                <a:latin typeface="Book Antiqua" panose="02040602050305030304" pitchFamily="18" charset="0"/>
                <a:ea typeface="Calibri" panose="020F0502020204030204" pitchFamily="34" charset="0"/>
                <a:cs typeface="Times New Roman" panose="02020603050405020304" pitchFamily="18" charset="0"/>
              </a:rPr>
            </a:br>
            <a:r>
              <a:rPr lang="pl-PL" sz="1600" dirty="0">
                <a:effectLst/>
                <a:latin typeface="Book Antiqua" panose="02040602050305030304" pitchFamily="18" charset="0"/>
                <a:ea typeface="Calibri" panose="020F0502020204030204" pitchFamily="34" charset="0"/>
                <a:cs typeface="Times New Roman" panose="02020603050405020304" pitchFamily="18" charset="0"/>
              </a:rPr>
              <a:t>Tematy poruszone przez doradcę </a:t>
            </a:r>
            <a:r>
              <a:rPr lang="pl-PL" sz="1600" dirty="0">
                <a:latin typeface="Book Antiqua" panose="02040602050305030304" pitchFamily="18" charset="0"/>
                <a:ea typeface="Calibri" panose="020F0502020204030204" pitchFamily="34" charset="0"/>
                <a:cs typeface="Times New Roman" panose="02020603050405020304" pitchFamily="18" charset="0"/>
              </a:rPr>
              <a:t>zawodowego</a:t>
            </a:r>
            <a:r>
              <a:rPr lang="pl-PL" sz="1600" dirty="0">
                <a:effectLst/>
                <a:latin typeface="Book Antiqua" panose="02040602050305030304" pitchFamily="18" charset="0"/>
                <a:ea typeface="Calibri" panose="020F0502020204030204" pitchFamily="34" charset="0"/>
                <a:cs typeface="Times New Roman" panose="02020603050405020304" pitchFamily="18" charset="0"/>
              </a:rPr>
              <a:t> oraz  doradcę instytucjonalnego dotyczyły głównie aktualnej sytuacji na  rynku pracy, metod aktywnego poszukiwania pracy oraz form wsparcia, oferowanych przez Urząd Pracy.</a:t>
            </a:r>
            <a:endParaRPr lang="pl-PL" sz="1600" dirty="0">
              <a:latin typeface="Book Antiqua" panose="02040602050305030304" pitchFamily="18" charset="0"/>
            </a:endParaRPr>
          </a:p>
        </p:txBody>
      </p:sp>
      <p:pic>
        <p:nvPicPr>
          <p:cNvPr id="7" name="Obraz 6">
            <a:extLst>
              <a:ext uri="{FF2B5EF4-FFF2-40B4-BE49-F238E27FC236}">
                <a16:creationId xmlns:a16="http://schemas.microsoft.com/office/drawing/2014/main" xmlns="" id="{1E61CE92-1C85-A492-6161-AE98909994AC}"/>
              </a:ext>
            </a:extLst>
          </p:cNvPr>
          <p:cNvPicPr>
            <a:picLocks noChangeAspect="1"/>
          </p:cNvPicPr>
          <p:nvPr/>
        </p:nvPicPr>
        <p:blipFill rotWithShape="1">
          <a:blip r:embed="rId2">
            <a:extLst>
              <a:ext uri="{28A0092B-C50C-407E-A947-70E740481C1C}">
                <a14:useLocalDpi xmlns:a14="http://schemas.microsoft.com/office/drawing/2010/main" val="0"/>
              </a:ext>
            </a:extLst>
          </a:blip>
          <a:srcRect l="-338" t="46852" r="338" b="309"/>
          <a:stretch/>
        </p:blipFill>
        <p:spPr>
          <a:xfrm>
            <a:off x="251520" y="338857"/>
            <a:ext cx="5202172" cy="3816424"/>
          </a:xfrm>
          <a:prstGeom prst="rect">
            <a:avLst/>
          </a:prstGeom>
        </p:spPr>
      </p:pic>
    </p:spTree>
    <p:extLst>
      <p:ext uri="{BB962C8B-B14F-4D97-AF65-F5344CB8AC3E}">
        <p14:creationId xmlns:p14="http://schemas.microsoft.com/office/powerpoint/2010/main" val="5469814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a:extLst>
              <a:ext uri="{FF2B5EF4-FFF2-40B4-BE49-F238E27FC236}">
                <a16:creationId xmlns:a16="http://schemas.microsoft.com/office/drawing/2014/main" xmlns="" id="{00186A84-0514-62EC-E846-A08502BA33B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39251" r="120"/>
          <a:stretch/>
        </p:blipFill>
        <p:spPr>
          <a:xfrm>
            <a:off x="1691680" y="1124744"/>
            <a:ext cx="5555684" cy="3861048"/>
          </a:xfrm>
          <a:prstGeom prst="rect">
            <a:avLst/>
          </a:prstGeom>
        </p:spPr>
      </p:pic>
    </p:spTree>
    <p:extLst>
      <p:ext uri="{BB962C8B-B14F-4D97-AF65-F5344CB8AC3E}">
        <p14:creationId xmlns:p14="http://schemas.microsoft.com/office/powerpoint/2010/main" val="355591951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21F166DA-A703-31E1-842B-5BA9C6252545}"/>
              </a:ext>
            </a:extLst>
          </p:cNvPr>
          <p:cNvSpPr>
            <a:spLocks noGrp="1"/>
          </p:cNvSpPr>
          <p:nvPr>
            <p:ph type="title"/>
          </p:nvPr>
        </p:nvSpPr>
        <p:spPr>
          <a:xfrm>
            <a:off x="457200" y="274638"/>
            <a:ext cx="8229600" cy="562074"/>
          </a:xfrm>
        </p:spPr>
        <p:txBody>
          <a:bodyPr>
            <a:normAutofit/>
          </a:bodyPr>
          <a:lstStyle/>
          <a:p>
            <a:pPr algn="l"/>
            <a:r>
              <a:rPr lang="pl-PL" sz="1400" b="1" dirty="0">
                <a:latin typeface="Book Antiqua" panose="02040602050305030304" pitchFamily="18" charset="0"/>
              </a:rPr>
              <a:t> </a:t>
            </a:r>
            <a:r>
              <a:rPr lang="pl-PL" sz="1600" b="1" dirty="0">
                <a:latin typeface="Book Antiqua" panose="02040602050305030304" pitchFamily="18" charset="0"/>
              </a:rPr>
              <a:t>Spotkanie przedsiębiorców z przedstawicielami Wielkopolskiej Izby Przemysłowo Handlowej</a:t>
            </a:r>
          </a:p>
        </p:txBody>
      </p:sp>
      <p:pic>
        <p:nvPicPr>
          <p:cNvPr id="5" name="Obraz 4">
            <a:extLst>
              <a:ext uri="{FF2B5EF4-FFF2-40B4-BE49-F238E27FC236}">
                <a16:creationId xmlns:a16="http://schemas.microsoft.com/office/drawing/2014/main" xmlns="" id="{4D12D6AC-DE58-622F-39D6-D0AA6E89C9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1268760"/>
            <a:ext cx="5880023" cy="5675238"/>
          </a:xfrm>
          <a:prstGeom prst="rect">
            <a:avLst/>
          </a:prstGeom>
        </p:spPr>
      </p:pic>
    </p:spTree>
    <p:extLst>
      <p:ext uri="{BB962C8B-B14F-4D97-AF65-F5344CB8AC3E}">
        <p14:creationId xmlns:p14="http://schemas.microsoft.com/office/powerpoint/2010/main" val="9731093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a:extLst>
              <a:ext uri="{FF2B5EF4-FFF2-40B4-BE49-F238E27FC236}">
                <a16:creationId xmlns:a16="http://schemas.microsoft.com/office/drawing/2014/main" xmlns="" id="{39698A37-14F9-A0FB-9E36-18195847D2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471661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az 4">
            <a:extLst>
              <a:ext uri="{FF2B5EF4-FFF2-40B4-BE49-F238E27FC236}">
                <a16:creationId xmlns:a16="http://schemas.microsoft.com/office/drawing/2014/main" xmlns="" id="{953E8B90-7995-5516-4EAB-0B126F9116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184595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72C7B7C-F6A2-C5AC-1B65-464002495F02}"/>
            </a:ext>
          </a:extLst>
        </p:cNvPr>
        <p:cNvGrpSpPr/>
        <p:nvPr/>
      </p:nvGrpSpPr>
      <p:grpSpPr>
        <a:xfrm>
          <a:off x="0" y="0"/>
          <a:ext cx="0" cy="0"/>
          <a:chOff x="0" y="0"/>
          <a:chExt cx="0" cy="0"/>
        </a:xfrm>
      </p:grpSpPr>
      <p:sp>
        <p:nvSpPr>
          <p:cNvPr id="2" name="Tytuł 1">
            <a:extLst>
              <a:ext uri="{FF2B5EF4-FFF2-40B4-BE49-F238E27FC236}">
                <a16:creationId xmlns:a16="http://schemas.microsoft.com/office/drawing/2014/main" xmlns="" id="{8587AA61-C0FE-574F-6A02-D3507EAB1BCE}"/>
              </a:ext>
            </a:extLst>
          </p:cNvPr>
          <p:cNvSpPr>
            <a:spLocks noGrp="1"/>
          </p:cNvSpPr>
          <p:nvPr>
            <p:ph type="title"/>
          </p:nvPr>
        </p:nvSpPr>
        <p:spPr>
          <a:xfrm>
            <a:off x="628650" y="1"/>
            <a:ext cx="7886700" cy="620688"/>
          </a:xfrm>
        </p:spPr>
        <p:txBody>
          <a:bodyPr>
            <a:normAutofit/>
          </a:bodyPr>
          <a:lstStyle/>
          <a:p>
            <a:r>
              <a:rPr lang="pl-PL" sz="1600" b="1" dirty="0">
                <a:latin typeface="Book Antiqua" panose="02040602050305030304" pitchFamily="18" charset="0"/>
              </a:rPr>
              <a:t>Spotkanie informacyjne  z pracodawcami </a:t>
            </a:r>
          </a:p>
        </p:txBody>
      </p:sp>
      <p:pic>
        <p:nvPicPr>
          <p:cNvPr id="4" name="Obraz 3">
            <a:extLst>
              <a:ext uri="{FF2B5EF4-FFF2-40B4-BE49-F238E27FC236}">
                <a16:creationId xmlns:a16="http://schemas.microsoft.com/office/drawing/2014/main" xmlns="" id="{192F93C6-7778-7B1B-0CCA-30EF8BB8B0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7544" y="620690"/>
            <a:ext cx="7886700" cy="6048670"/>
          </a:xfrm>
          <a:prstGeom prst="rect">
            <a:avLst/>
          </a:prstGeom>
        </p:spPr>
      </p:pic>
    </p:spTree>
    <p:extLst>
      <p:ext uri="{BB962C8B-B14F-4D97-AF65-F5344CB8AC3E}">
        <p14:creationId xmlns:p14="http://schemas.microsoft.com/office/powerpoint/2010/main" val="11547566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369CABED-6B3F-1B78-73ED-B24C4D1E1FB0}"/>
              </a:ext>
            </a:extLst>
          </p:cNvPr>
          <p:cNvSpPr>
            <a:spLocks noGrp="1"/>
          </p:cNvSpPr>
          <p:nvPr>
            <p:ph type="title"/>
          </p:nvPr>
        </p:nvSpPr>
        <p:spPr>
          <a:xfrm>
            <a:off x="457200" y="116632"/>
            <a:ext cx="8229600" cy="504056"/>
          </a:xfrm>
        </p:spPr>
        <p:txBody>
          <a:bodyPr>
            <a:normAutofit/>
          </a:bodyPr>
          <a:lstStyle/>
          <a:p>
            <a:pPr algn="l"/>
            <a:r>
              <a:rPr lang="pl-PL" sz="1400" b="1" dirty="0">
                <a:latin typeface="Book Antiqua" panose="02040602050305030304" pitchFamily="18" charset="0"/>
              </a:rPr>
              <a:t>Piknik mundurowych</a:t>
            </a:r>
          </a:p>
        </p:txBody>
      </p:sp>
      <p:pic>
        <p:nvPicPr>
          <p:cNvPr id="5" name="Obraz 4">
            <a:extLst>
              <a:ext uri="{FF2B5EF4-FFF2-40B4-BE49-F238E27FC236}">
                <a16:creationId xmlns:a16="http://schemas.microsoft.com/office/drawing/2014/main" xmlns="" id="{75AFC395-20FA-1F65-372F-0A4792C17CA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7664" y="548680"/>
            <a:ext cx="5256584" cy="6309320"/>
          </a:xfrm>
          <a:prstGeom prst="rect">
            <a:avLst/>
          </a:prstGeom>
        </p:spPr>
      </p:pic>
    </p:spTree>
    <p:extLst>
      <p:ext uri="{BB962C8B-B14F-4D97-AF65-F5344CB8AC3E}">
        <p14:creationId xmlns:p14="http://schemas.microsoft.com/office/powerpoint/2010/main" val="24117654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2">
            <a:extLst>
              <a:ext uri="{FF2B5EF4-FFF2-40B4-BE49-F238E27FC236}">
                <a16:creationId xmlns:a16="http://schemas.microsoft.com/office/drawing/2014/main" xmlns="" id="{DA64F242-ACA0-E13A-71FD-DF097F217E0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91680" y="0"/>
            <a:ext cx="5596086" cy="6858000"/>
          </a:xfrm>
          <a:prstGeom prst="rect">
            <a:avLst/>
          </a:prstGeom>
        </p:spPr>
      </p:pic>
    </p:spTree>
    <p:extLst>
      <p:ext uri="{BB962C8B-B14F-4D97-AF65-F5344CB8AC3E}">
        <p14:creationId xmlns:p14="http://schemas.microsoft.com/office/powerpoint/2010/main" val="1139323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a:extLst>
              <a:ext uri="{FF2B5EF4-FFF2-40B4-BE49-F238E27FC236}">
                <a16:creationId xmlns:a16="http://schemas.microsoft.com/office/drawing/2014/main" xmlns="" id="{17E145F6-5A96-A404-F86E-EAB145AA224A}"/>
              </a:ext>
            </a:extLst>
          </p:cNvPr>
          <p:cNvSpPr>
            <a:spLocks noGrp="1"/>
          </p:cNvSpPr>
          <p:nvPr>
            <p:ph type="title"/>
          </p:nvPr>
        </p:nvSpPr>
        <p:spPr>
          <a:xfrm>
            <a:off x="2051720" y="2708920"/>
            <a:ext cx="4176464" cy="364902"/>
          </a:xfrm>
        </p:spPr>
        <p:txBody>
          <a:bodyPr>
            <a:normAutofit fontScale="90000"/>
          </a:bodyPr>
          <a:lstStyle/>
          <a:p>
            <a:pPr algn="ctr"/>
            <a:r>
              <a:rPr lang="pl-PL" b="1" i="1" dirty="0">
                <a:solidFill>
                  <a:schemeClr val="tx1">
                    <a:lumMod val="95000"/>
                    <a:lumOff val="5000"/>
                  </a:schemeClr>
                </a:solidFill>
              </a:rPr>
              <a:t>Dziękuję za uwagę.</a:t>
            </a:r>
          </a:p>
        </p:txBody>
      </p:sp>
    </p:spTree>
    <p:extLst>
      <p:ext uri="{BB962C8B-B14F-4D97-AF65-F5344CB8AC3E}">
        <p14:creationId xmlns:p14="http://schemas.microsoft.com/office/powerpoint/2010/main" val="2575791335"/>
      </p:ext>
    </p:extLst>
  </p:cSld>
  <p:clrMapOvr>
    <a:masterClrMapping/>
  </p:clrMapOvr>
</p:sld>
</file>

<file path=ppt/theme/theme1.xml><?xml version="1.0" encoding="utf-8"?>
<a:theme xmlns:a="http://schemas.openxmlformats.org/drawingml/2006/main" name="Motyw pakietu Office">
  <a:themeElements>
    <a:clrScheme name="Motyw pakietu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yw pakietu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yw pakietu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75388</TotalTime>
  <Words>4072</Words>
  <Application>Microsoft Office PowerPoint</Application>
  <PresentationFormat>Pokaz na ekranie (4:3)</PresentationFormat>
  <Paragraphs>612</Paragraphs>
  <Slides>47</Slides>
  <Notes>9</Notes>
  <HiddenSlides>0</HiddenSlides>
  <MMClips>0</MMClips>
  <ScaleCrop>false</ScaleCrop>
  <HeadingPairs>
    <vt:vector size="6" baseType="variant">
      <vt:variant>
        <vt:lpstr>Używane czcionki</vt:lpstr>
      </vt:variant>
      <vt:variant>
        <vt:i4>8</vt:i4>
      </vt:variant>
      <vt:variant>
        <vt:lpstr>Motyw</vt:lpstr>
      </vt:variant>
      <vt:variant>
        <vt:i4>1</vt:i4>
      </vt:variant>
      <vt:variant>
        <vt:lpstr>Tytuły slajdów</vt:lpstr>
      </vt:variant>
      <vt:variant>
        <vt:i4>47</vt:i4>
      </vt:variant>
    </vt:vector>
  </HeadingPairs>
  <TitlesOfParts>
    <vt:vector size="56" baseType="lpstr">
      <vt:lpstr>Arial Unicode MS</vt:lpstr>
      <vt:lpstr>Arial</vt:lpstr>
      <vt:lpstr>Book Antiqua</vt:lpstr>
      <vt:lpstr>Bookman Old Style</vt:lpstr>
      <vt:lpstr>Calibri</vt:lpstr>
      <vt:lpstr>Calibri Light</vt:lpstr>
      <vt:lpstr>Symbol</vt:lpstr>
      <vt:lpstr>Times New Roman</vt:lpstr>
      <vt:lpstr>Motyw pakietu Office</vt:lpstr>
      <vt:lpstr>SPRAWOZDANIE Z DZIAŁALNOŚCI POWIATOWEGO URZĘDU PRACY W MIĘDZYCHODZIE W 2024r.   Powiatowy Urząd Pracy w Międzychodzie realizuje zadania państwa mające na celu promocję zatrudnienia, łagodzenie skutków bezrobocia, aktywizację zawodową między innymi poprzez pośrednictwo pracy, poradnictwo zawodowe, planowanie rozwoju zawodowego, organizowanie szkoleń, pomoc w aktywnym poszukiwaniu pracy, promocję  i wspieranie przedsiębiorczości oraz samozatrudnienia, współpracę z pracodawcami i partnerami rynku pracy na podstawie ustawy z dnia 20 kwietnia 2004r. o promocji zatrudnienia i instytucjach rynku pracy (Dz. U. z 2024 r. poz. 475 z późn. zm.), a także aktów wykonawczych do ww. ustawy, innych aktów prawnych, odnoszących się zarówno do rynku pracy, jak i do kompetencji, obowiązków jednostek administracji samorządowej.  Swoim zasięgiem działania obejmuje 4 gminy tj. Międzychód, Sieraków, Kwilcz i Chrzypsko Wielkie.   </vt:lpstr>
      <vt:lpstr>Prezentacja programu PowerPoint</vt:lpstr>
      <vt:lpstr>Prezentacja programu PowerPoint</vt:lpstr>
      <vt:lpstr>Prezentacja programu PowerPoint</vt:lpstr>
      <vt:lpstr>Prezentacja programu PowerPoint</vt:lpstr>
      <vt:lpstr>Prezentacja programu PowerPoint</vt:lpstr>
      <vt:lpstr>WYDATKI FUNDUSZU PRACY 2024 </vt:lpstr>
      <vt:lpstr>Prezentacja programu PowerPoint</vt:lpstr>
      <vt:lpstr>WYDATKI PONIESIONE W ROKU 2024 NA POSZCZEGÓLNE FORMY AKTYWIZACJI   (procentowo w stosunku do ogółu wydatków na aktywizację bezrobotnych) </vt:lpstr>
      <vt:lpstr>WYDATKI W ROKU 2024 NA POSZCZEGÓLNE FORMY AKTYWIZACJI  </vt:lpstr>
      <vt:lpstr>Prezentacja programu PowerPoint</vt:lpstr>
      <vt:lpstr>ILOŚĆ OSÓB BEZROBOTNYCH  UCZESTNICZĄCYCH W AKTYWNYCH FORMACH W ROKU 2024</vt:lpstr>
      <vt:lpstr>Prezentacja programu PowerPoint</vt:lpstr>
      <vt:lpstr>Prezentacja programu PowerPoint</vt:lpstr>
      <vt:lpstr>Prezentacja programu PowerPoint</vt:lpstr>
      <vt:lpstr>Analizując oddzielnie strukturę bezrobocia wśród kobiet zwłaszcza tych pozostających w szczególnej sytuacji na rynku pracy, można zauważyć, że wśród zarejestrowanych kobiet w końcu grudnia 2024. najliczniejszą grupę stanowiły osoby długotrwale bezrobotne oraz posiadające co najmniej jedno dziecko do 6 roku życia.</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Usługi EURES</vt:lpstr>
      <vt:lpstr>Prezentacja programu PowerPoint</vt:lpstr>
      <vt:lpstr>Prezentacja programu PowerPoint</vt:lpstr>
      <vt:lpstr>Prezentacja programu PowerPoint</vt:lpstr>
      <vt:lpstr>BAROMETR ZAWODÓW 2024r</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Wojewódzki Urząd Pracy w Poznaniu wspólnie z Powiatowym Urzędem Pracy w Międzychodzie – barometr zawodów deficytowych i nadwyżkowych</vt:lpstr>
      <vt:lpstr>Prezentacja programu PowerPoint</vt:lpstr>
      <vt:lpstr>Prezentacja programu PowerPoint</vt:lpstr>
      <vt:lpstr>Prezentacja programu PowerPoint</vt:lpstr>
      <vt:lpstr> Spotkanie przedsiębiorców z przedstawicielami Wielkopolskiej Izby Przemysłowo Handlowej</vt:lpstr>
      <vt:lpstr>Prezentacja programu PowerPoint</vt:lpstr>
      <vt:lpstr>Prezentacja programu PowerPoint</vt:lpstr>
      <vt:lpstr>Spotkanie informacyjne  z pracodawcami </vt:lpstr>
      <vt:lpstr>Piknik mundurowych</vt:lpstr>
      <vt:lpstr>Prezentacja programu PowerPoint</vt:lpstr>
      <vt:lpstr>Dziękuję za uwagę.</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creator>Jolanta Idziak</dc:creator>
  <cp:lastModifiedBy>Małgorzata Misiak</cp:lastModifiedBy>
  <cp:revision>781</cp:revision>
  <cp:lastPrinted>2024-11-15T11:27:03Z</cp:lastPrinted>
  <dcterms:created xsi:type="dcterms:W3CDTF">2019-03-14T09:36:50Z</dcterms:created>
  <dcterms:modified xsi:type="dcterms:W3CDTF">2025-01-17T12:21:24Z</dcterms:modified>
</cp:coreProperties>
</file>