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ink/ink1.xml" ContentType="application/inkml+xml"/>
  <Override PartName="/ppt/ink/ink2.xml" ContentType="application/inkml+xml"/>
  <Override PartName="/ppt/notesSlides/notesSlide3.xml" ContentType="application/vnd.openxmlformats-officedocument.presentationml.notesSlide+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92" r:id="rId2"/>
    <p:sldId id="308" r:id="rId3"/>
    <p:sldId id="306" r:id="rId4"/>
    <p:sldId id="321" r:id="rId5"/>
    <p:sldId id="259" r:id="rId6"/>
    <p:sldId id="260" r:id="rId7"/>
    <p:sldId id="263" r:id="rId8"/>
    <p:sldId id="264" r:id="rId9"/>
    <p:sldId id="313" r:id="rId10"/>
    <p:sldId id="265" r:id="rId11"/>
    <p:sldId id="266" r:id="rId12"/>
    <p:sldId id="267" r:id="rId13"/>
    <p:sldId id="268" r:id="rId14"/>
    <p:sldId id="269" r:id="rId15"/>
    <p:sldId id="270" r:id="rId16"/>
    <p:sldId id="293" r:id="rId17"/>
    <p:sldId id="294" r:id="rId18"/>
    <p:sldId id="272" r:id="rId19"/>
    <p:sldId id="314" r:id="rId20"/>
    <p:sldId id="273" r:id="rId21"/>
    <p:sldId id="277" r:id="rId22"/>
    <p:sldId id="281" r:id="rId23"/>
    <p:sldId id="284" r:id="rId24"/>
    <p:sldId id="288" r:id="rId25"/>
    <p:sldId id="315" r:id="rId26"/>
    <p:sldId id="316" r:id="rId27"/>
    <p:sldId id="320" r:id="rId28"/>
    <p:sldId id="317" r:id="rId29"/>
    <p:sldId id="318" r:id="rId30"/>
    <p:sldId id="319" r:id="rId31"/>
    <p:sldId id="322" r:id="rId32"/>
    <p:sldId id="323" r:id="rId33"/>
  </p:sldIdLst>
  <p:sldSz cx="9144000" cy="6858000" type="screen4x3"/>
  <p:notesSz cx="6797675" cy="9926638"/>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lanta Idziak" initials="JI" lastIdx="3"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738" autoAdjust="0"/>
  </p:normalViewPr>
  <p:slideViewPr>
    <p:cSldViewPr>
      <p:cViewPr varScale="1">
        <p:scale>
          <a:sx n="73" d="100"/>
          <a:sy n="73" d="100"/>
        </p:scale>
        <p:origin x="701"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12.xlsx"/><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Worksheet13.xlsx"/><Relationship Id="rId2" Type="http://schemas.microsoft.com/office/2011/relationships/chartColorStyle" Target="colors14.xml"/><Relationship Id="rId1" Type="http://schemas.microsoft.com/office/2011/relationships/chartStyle" Target="style1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00" b="1" i="0" u="none" strike="noStrike" kern="1200" spc="0" baseline="0">
              <a:solidFill>
                <a:schemeClr val="tx1"/>
              </a:solidFill>
              <a:latin typeface="Book Antiqua" panose="02040602050305030304" pitchFamily="18" charset="0"/>
              <a:ea typeface="+mn-ea"/>
              <a:cs typeface="+mn-cs"/>
            </a:defRPr>
          </a:pPr>
          <a:endParaRPr lang="pl-PL"/>
        </a:p>
      </c:txPr>
    </c:title>
    <c:autoTitleDeleted val="0"/>
    <c:plotArea>
      <c:layout/>
      <c:barChart>
        <c:barDir val="col"/>
        <c:grouping val="clustered"/>
        <c:varyColors val="0"/>
        <c:ser>
          <c:idx val="0"/>
          <c:order val="0"/>
          <c:tx>
            <c:strRef>
              <c:f>Arkusz1!$B$1</c:f>
              <c:strCache>
                <c:ptCount val="1"/>
                <c:pt idx="0">
                  <c:v>Liczba bezrobotnych w poszczególnych miesiącach</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197" b="1" i="0" u="none" strike="noStrike" kern="1200" baseline="0">
                    <a:solidFill>
                      <a:srgbClr val="00B050"/>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Arkusz1!$A$2:$A$14</c:f>
              <c:strCache>
                <c:ptCount val="13"/>
                <c:pt idx="0">
                  <c:v>XII2021</c:v>
                </c:pt>
                <c:pt idx="1">
                  <c:v>I</c:v>
                </c:pt>
                <c:pt idx="2">
                  <c:v>II</c:v>
                </c:pt>
                <c:pt idx="3">
                  <c:v>III</c:v>
                </c:pt>
                <c:pt idx="4">
                  <c:v>IV</c:v>
                </c:pt>
                <c:pt idx="5">
                  <c:v>V</c:v>
                </c:pt>
                <c:pt idx="6">
                  <c:v>VI</c:v>
                </c:pt>
                <c:pt idx="7">
                  <c:v>VII</c:v>
                </c:pt>
                <c:pt idx="8">
                  <c:v>VIII</c:v>
                </c:pt>
                <c:pt idx="9">
                  <c:v>IX</c:v>
                </c:pt>
                <c:pt idx="10">
                  <c:v>X</c:v>
                </c:pt>
                <c:pt idx="11">
                  <c:v>XI</c:v>
                </c:pt>
                <c:pt idx="12">
                  <c:v>XII2022</c:v>
                </c:pt>
              </c:strCache>
            </c:strRef>
          </c:cat>
          <c:val>
            <c:numRef>
              <c:f>Arkusz1!$B$2:$B$14</c:f>
              <c:numCache>
                <c:formatCode>General</c:formatCode>
                <c:ptCount val="13"/>
                <c:pt idx="0">
                  <c:v>709</c:v>
                </c:pt>
                <c:pt idx="1">
                  <c:v>752</c:v>
                </c:pt>
                <c:pt idx="2">
                  <c:v>758</c:v>
                </c:pt>
                <c:pt idx="3">
                  <c:v>756</c:v>
                </c:pt>
                <c:pt idx="4">
                  <c:v>757</c:v>
                </c:pt>
                <c:pt idx="5">
                  <c:v>716</c:v>
                </c:pt>
                <c:pt idx="6">
                  <c:v>669</c:v>
                </c:pt>
                <c:pt idx="7">
                  <c:v>613</c:v>
                </c:pt>
                <c:pt idx="8">
                  <c:v>579</c:v>
                </c:pt>
                <c:pt idx="9">
                  <c:v>571</c:v>
                </c:pt>
                <c:pt idx="10">
                  <c:v>563</c:v>
                </c:pt>
                <c:pt idx="11">
                  <c:v>570</c:v>
                </c:pt>
                <c:pt idx="12">
                  <c:v>610</c:v>
                </c:pt>
              </c:numCache>
            </c:numRef>
          </c:val>
          <c:extLst>
            <c:ext xmlns:c16="http://schemas.microsoft.com/office/drawing/2014/chart" uri="{C3380CC4-5D6E-409C-BE32-E72D297353CC}">
              <c16:uniqueId val="{00000000-0194-4E93-A7E9-B8EED9A14708}"/>
            </c:ext>
          </c:extLst>
        </c:ser>
        <c:dLbls>
          <c:showLegendKey val="0"/>
          <c:showVal val="0"/>
          <c:showCatName val="0"/>
          <c:showSerName val="0"/>
          <c:showPercent val="0"/>
          <c:showBubbleSize val="0"/>
        </c:dLbls>
        <c:gapWidth val="219"/>
        <c:overlap val="-27"/>
        <c:axId val="126882176"/>
        <c:axId val="126884480"/>
      </c:barChart>
      <c:catAx>
        <c:axId val="1268821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1" i="0" u="none" strike="noStrike" kern="1200" baseline="0">
                <a:solidFill>
                  <a:schemeClr val="tx1"/>
                </a:solidFill>
                <a:latin typeface="+mn-lt"/>
                <a:ea typeface="+mn-ea"/>
                <a:cs typeface="+mn-cs"/>
              </a:defRPr>
            </a:pPr>
            <a:endParaRPr lang="pl-PL"/>
          </a:p>
        </c:txPr>
        <c:crossAx val="126884480"/>
        <c:crosses val="autoZero"/>
        <c:auto val="1"/>
        <c:lblAlgn val="ctr"/>
        <c:lblOffset val="100"/>
        <c:noMultiLvlLbl val="0"/>
      </c:catAx>
      <c:valAx>
        <c:axId val="12688448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1" i="0" u="none" strike="noStrike" kern="1200" baseline="0">
                <a:solidFill>
                  <a:schemeClr val="tx1"/>
                </a:solidFill>
                <a:latin typeface="+mn-lt"/>
                <a:ea typeface="+mn-ea"/>
                <a:cs typeface="+mn-cs"/>
              </a:defRPr>
            </a:pPr>
            <a:endParaRPr lang="pl-PL"/>
          </a:p>
        </c:txPr>
        <c:crossAx val="12688217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1" i="0" u="none" strike="noStrike" kern="1200" baseline="0">
              <a:solidFill>
                <a:schemeClr val="tx1"/>
              </a:solidFill>
              <a:latin typeface="+mn-lt"/>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b="1">
          <a:solidFill>
            <a:schemeClr val="tx1"/>
          </a:solidFill>
        </a:defRPr>
      </a:pPr>
      <a:endParaRPr lang="pl-PL"/>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1" i="0" u="none" strike="noStrike" kern="1200" spc="0" baseline="0">
                <a:solidFill>
                  <a:schemeClr val="tx1">
                    <a:lumMod val="65000"/>
                    <a:lumOff val="35000"/>
                  </a:schemeClr>
                </a:solidFill>
                <a:latin typeface="+mn-lt"/>
                <a:ea typeface="+mn-ea"/>
                <a:cs typeface="+mn-cs"/>
              </a:defRPr>
            </a:pPr>
            <a:r>
              <a:rPr lang="pl-PL" b="1" dirty="0"/>
              <a:t>PROCENTOWA</a:t>
            </a:r>
            <a:r>
              <a:rPr lang="pl-PL" b="1" baseline="0" dirty="0"/>
              <a:t> STOPA BEZROBOCIA REJESTROWANEGO</a:t>
            </a:r>
            <a:endParaRPr lang="pl-PL" b="1" dirty="0"/>
          </a:p>
        </c:rich>
      </c:tx>
      <c:overlay val="0"/>
      <c:spPr>
        <a:noFill/>
        <a:ln>
          <a:noFill/>
        </a:ln>
        <a:effectLst/>
      </c:spPr>
      <c:txPr>
        <a:bodyPr rot="0" spcFirstLastPara="1" vertOverflow="ellipsis" vert="horz" wrap="square" anchor="ctr" anchorCtr="1"/>
        <a:lstStyle/>
        <a:p>
          <a:pPr>
            <a:defRPr sz="1862" b="1" i="0" u="none" strike="noStrike" kern="1200" spc="0" baseline="0">
              <a:solidFill>
                <a:schemeClr val="tx1">
                  <a:lumMod val="65000"/>
                  <a:lumOff val="35000"/>
                </a:schemeClr>
              </a:solidFill>
              <a:latin typeface="+mn-lt"/>
              <a:ea typeface="+mn-ea"/>
              <a:cs typeface="+mn-cs"/>
            </a:defRPr>
          </a:pPr>
          <a:endParaRPr lang="pl-PL"/>
        </a:p>
      </c:txPr>
    </c:title>
    <c:autoTitleDeleted val="0"/>
    <c:plotArea>
      <c:layout>
        <c:manualLayout>
          <c:layoutTarget val="inner"/>
          <c:xMode val="edge"/>
          <c:yMode val="edge"/>
          <c:x val="3.5696554549494504E-2"/>
          <c:y val="0.17429711513535534"/>
          <c:w val="0.92777411417322841"/>
          <c:h val="0.60790748031496078"/>
        </c:manualLayout>
      </c:layout>
      <c:lineChart>
        <c:grouping val="standard"/>
        <c:varyColors val="0"/>
        <c:ser>
          <c:idx val="0"/>
          <c:order val="0"/>
          <c:tx>
            <c:strRef>
              <c:f>Arkusz1!$B$1</c:f>
              <c:strCache>
                <c:ptCount val="1"/>
                <c:pt idx="0">
                  <c:v>POWIAT</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dLbls>
            <c:dLbl>
              <c:idx val="0"/>
              <c:layout>
                <c:manualLayout>
                  <c:x val="-3.0594673154230038E-2"/>
                  <c:y val="3.750000000000000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1-13BA-4A13-B7CC-DF5AA35E8C42}"/>
                </c:ext>
              </c:extLst>
            </c:dLbl>
            <c:dLbl>
              <c:idx val="1"/>
              <c:layout>
                <c:manualLayout>
                  <c:x val="-4.3642348270827053E-2"/>
                  <c:y val="-1.420360700662889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13BA-4A13-B7CC-DF5AA35E8C42}"/>
                </c:ext>
              </c:extLst>
            </c:dLbl>
            <c:dLbl>
              <c:idx val="2"/>
              <c:layout>
                <c:manualLayout>
                  <c:x val="-2.7445239219451807E-2"/>
                  <c:y val="-2.75397178091323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3-13BA-4A13-B7CC-DF5AA35E8C42}"/>
                </c:ext>
              </c:extLst>
            </c:dLbl>
            <c:dLbl>
              <c:idx val="3"/>
              <c:layout>
                <c:manualLayout>
                  <c:x val="-3.374414251591093E-2"/>
                  <c:y val="-4.1617875791578711E-2"/>
                </c:manualLayout>
              </c:layout>
              <c:showLegendKey val="0"/>
              <c:showVal val="1"/>
              <c:showCatName val="0"/>
              <c:showSerName val="0"/>
              <c:showPercent val="0"/>
              <c:showBubbleSize val="0"/>
              <c:extLst>
                <c:ext xmlns:c15="http://schemas.microsoft.com/office/drawing/2012/chart" uri="{CE6537A1-D6FC-4f65-9D91-7224C49458BB}">
                  <c15:layout>
                    <c:manualLayout>
                      <c:w val="4.3304960163156478E-2"/>
                      <c:h val="4.6737955042032361E-2"/>
                    </c:manualLayout>
                  </c15:layout>
                </c:ext>
                <c:ext xmlns:c16="http://schemas.microsoft.com/office/drawing/2014/chart" uri="{C3380CC4-5D6E-409C-BE32-E72D297353CC}">
                  <c16:uniqueId val="{00000014-13BA-4A13-B7CC-DF5AA35E8C42}"/>
                </c:ext>
              </c:extLst>
            </c:dLbl>
            <c:dLbl>
              <c:idx val="4"/>
              <c:layout>
                <c:manualLayout>
                  <c:x val="-2.7445239219451807E-2"/>
                  <c:y val="-4.010239603007073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5-13BA-4A13-B7CC-DF5AA35E8C42}"/>
                </c:ext>
              </c:extLst>
            </c:dLbl>
            <c:dLbl>
              <c:idx val="5"/>
              <c:layout>
                <c:manualLayout>
                  <c:x val="-3.0594690867681427E-2"/>
                  <c:y val="-3.539921490204792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6-13BA-4A13-B7CC-DF5AA35E8C42}"/>
                </c:ext>
              </c:extLst>
            </c:dLbl>
            <c:dLbl>
              <c:idx val="6"/>
              <c:layout>
                <c:manualLayout>
                  <c:x val="-2.1146335922992743E-2"/>
                  <c:y val="-3.221160611783875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7-13BA-4A13-B7CC-DF5AA35E8C42}"/>
                </c:ext>
              </c:extLst>
            </c:dLbl>
            <c:dLbl>
              <c:idx val="7"/>
              <c:layout>
                <c:manualLayout>
                  <c:x val="-3.4531505427968318E-2"/>
                  <c:y val="4.5328296855904858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3.8580782690812131E-2"/>
                      <c:h val="7.0253860682146424E-2"/>
                    </c:manualLayout>
                  </c15:layout>
                </c:ext>
                <c:ext xmlns:c16="http://schemas.microsoft.com/office/drawing/2014/chart" uri="{C3380CC4-5D6E-409C-BE32-E72D297353CC}">
                  <c16:uniqueId val="{00000018-13BA-4A13-B7CC-DF5AA35E8C42}"/>
                </c:ext>
              </c:extLst>
            </c:dLbl>
            <c:dLbl>
              <c:idx val="8"/>
              <c:layout>
                <c:manualLayout>
                  <c:x val="-3.0594673154230027E-2"/>
                  <c:y val="3.12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9-13BA-4A13-B7CC-DF5AA35E8C42}"/>
                </c:ext>
              </c:extLst>
            </c:dLbl>
            <c:dLbl>
              <c:idx val="9"/>
              <c:layout>
                <c:manualLayout>
                  <c:x val="-3.374414251591093E-2"/>
                  <c:y val="4.851590564011397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A-13BA-4A13-B7CC-DF5AA35E8C42}"/>
                </c:ext>
              </c:extLst>
            </c:dLbl>
            <c:dLbl>
              <c:idx val="10"/>
              <c:layout>
                <c:manualLayout>
                  <c:x val="-2.6095438800450742E-2"/>
                  <c:y val="3.988297596563344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B-13BA-4A13-B7CC-DF5AA35E8C42}"/>
                </c:ext>
              </c:extLst>
            </c:dLbl>
            <c:dLbl>
              <c:idx val="11"/>
              <c:layout>
                <c:manualLayout>
                  <c:x val="-2.5870513395337025E-2"/>
                  <c:y val="2.499999999999995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D-13BA-4A13-B7CC-DF5AA35E8C42}"/>
                </c:ext>
              </c:extLst>
            </c:dLbl>
            <c:dLbl>
              <c:idx val="12"/>
              <c:layout>
                <c:manualLayout>
                  <c:x val="-2.5870513395337143E-2"/>
                  <c:y val="2.496870718068362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E-13BA-4A13-B7CC-DF5AA35E8C42}"/>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Arkusz1!$A$2:$A$14</c:f>
              <c:strCache>
                <c:ptCount val="13"/>
                <c:pt idx="0">
                  <c:v>XII2021</c:v>
                </c:pt>
                <c:pt idx="1">
                  <c:v>I</c:v>
                </c:pt>
                <c:pt idx="2">
                  <c:v>II</c:v>
                </c:pt>
                <c:pt idx="3">
                  <c:v>III</c:v>
                </c:pt>
                <c:pt idx="4">
                  <c:v>IV</c:v>
                </c:pt>
                <c:pt idx="5">
                  <c:v>V</c:v>
                </c:pt>
                <c:pt idx="6">
                  <c:v>VI</c:v>
                </c:pt>
                <c:pt idx="7">
                  <c:v>VII</c:v>
                </c:pt>
                <c:pt idx="8">
                  <c:v>VIII</c:v>
                </c:pt>
                <c:pt idx="9">
                  <c:v>IX</c:v>
                </c:pt>
                <c:pt idx="10">
                  <c:v>X</c:v>
                </c:pt>
                <c:pt idx="11">
                  <c:v>XI</c:v>
                </c:pt>
                <c:pt idx="12">
                  <c:v>XII2022</c:v>
                </c:pt>
              </c:strCache>
            </c:strRef>
          </c:cat>
          <c:val>
            <c:numRef>
              <c:f>Arkusz1!$B$2:$B$14</c:f>
              <c:numCache>
                <c:formatCode>General</c:formatCode>
                <c:ptCount val="13"/>
                <c:pt idx="0">
                  <c:v>5.5</c:v>
                </c:pt>
                <c:pt idx="1">
                  <c:v>5.8</c:v>
                </c:pt>
                <c:pt idx="2">
                  <c:v>5.8</c:v>
                </c:pt>
                <c:pt idx="3">
                  <c:v>5.8</c:v>
                </c:pt>
                <c:pt idx="4">
                  <c:v>5.8</c:v>
                </c:pt>
                <c:pt idx="5">
                  <c:v>5.5</c:v>
                </c:pt>
                <c:pt idx="6">
                  <c:v>5.2</c:v>
                </c:pt>
                <c:pt idx="7">
                  <c:v>4.8</c:v>
                </c:pt>
                <c:pt idx="8">
                  <c:v>4.5</c:v>
                </c:pt>
                <c:pt idx="9">
                  <c:v>4.7</c:v>
                </c:pt>
                <c:pt idx="10">
                  <c:v>4.5999999999999996</c:v>
                </c:pt>
                <c:pt idx="11">
                  <c:v>4.5999999999999996</c:v>
                </c:pt>
                <c:pt idx="12">
                  <c:v>4.9000000000000004</c:v>
                </c:pt>
              </c:numCache>
            </c:numRef>
          </c:val>
          <c:smooth val="0"/>
          <c:extLst>
            <c:ext xmlns:c16="http://schemas.microsoft.com/office/drawing/2014/chart" uri="{C3380CC4-5D6E-409C-BE32-E72D297353CC}">
              <c16:uniqueId val="{00000000-13BA-4A13-B7CC-DF5AA35E8C42}"/>
            </c:ext>
          </c:extLst>
        </c:ser>
        <c:ser>
          <c:idx val="1"/>
          <c:order val="1"/>
          <c:tx>
            <c:strRef>
              <c:f>Arkusz1!$C$1</c:f>
              <c:strCache>
                <c:ptCount val="1"/>
                <c:pt idx="0">
                  <c:v>WOJEWÓDZTWO</c:v>
                </c:pt>
              </c:strCache>
            </c:strRef>
          </c:tx>
          <c:spPr>
            <a:ln w="28575" cap="rnd">
              <a:solidFill>
                <a:schemeClr val="accent2"/>
              </a:solidFill>
              <a:round/>
            </a:ln>
            <a:effectLst/>
          </c:spPr>
          <c:marker>
            <c:symbol val="circle"/>
            <c:size val="5"/>
            <c:spPr>
              <a:solidFill>
                <a:schemeClr val="accent2"/>
              </a:solidFill>
              <a:ln w="9525">
                <a:solidFill>
                  <a:schemeClr val="accent2"/>
                </a:solidFill>
              </a:ln>
              <a:effectLst/>
            </c:spPr>
          </c:marker>
          <c:dLbls>
            <c:dLbl>
              <c:idx val="0"/>
              <c:layout>
                <c:manualLayout>
                  <c:x val="-1.9894331468839066E-2"/>
                  <c:y val="4.062499999999999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3BA-4A13-B7CC-DF5AA35E8C42}"/>
                </c:ext>
              </c:extLst>
            </c:dLbl>
            <c:dLbl>
              <c:idx val="1"/>
              <c:layout>
                <c:manualLayout>
                  <c:x val="-3.0594673154230027E-2"/>
                  <c:y val="3.750000000000000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13BA-4A13-B7CC-DF5AA35E8C42}"/>
                </c:ext>
              </c:extLst>
            </c:dLbl>
            <c:dLbl>
              <c:idx val="2"/>
              <c:layout>
                <c:manualLayout>
                  <c:x val="-3.0594673154230027E-2"/>
                  <c:y val="4.3750000000000067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4.8958333333333333E-2"/>
                      <c:h val="0.10273449803149606"/>
                    </c:manualLayout>
                  </c15:layout>
                </c:ext>
                <c:ext xmlns:c16="http://schemas.microsoft.com/office/drawing/2014/chart" uri="{C3380CC4-5D6E-409C-BE32-E72D297353CC}">
                  <c16:uniqueId val="{00000007-13BA-4A13-B7CC-DF5AA35E8C42}"/>
                </c:ext>
              </c:extLst>
            </c:dLbl>
            <c:dLbl>
              <c:idx val="3"/>
              <c:layout>
                <c:manualLayout>
                  <c:x val="-1.9796553217442964E-2"/>
                  <c:y val="3.12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13BA-4A13-B7CC-DF5AA35E8C42}"/>
                </c:ext>
              </c:extLst>
            </c:dLbl>
            <c:dLbl>
              <c:idx val="4"/>
              <c:layout>
                <c:manualLayout>
                  <c:x val="-1.9796553217442964E-2"/>
                  <c:y val="3.124999999999988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13BA-4A13-B7CC-DF5AA35E8C42}"/>
                </c:ext>
              </c:extLst>
            </c:dLbl>
            <c:dLbl>
              <c:idx val="5"/>
              <c:layout>
                <c:manualLayout>
                  <c:x val="-3.0878371790889519E-2"/>
                  <c:y val="4.062499999999999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13BA-4A13-B7CC-DF5AA35E8C42}"/>
                </c:ext>
              </c:extLst>
            </c:dLbl>
            <c:dLbl>
              <c:idx val="6"/>
              <c:layout>
                <c:manualLayout>
                  <c:x val="-3.419397561268709E-2"/>
                  <c:y val="4.0625123031496062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4.6875E-2"/>
                      <c:h val="0.10898449803149605"/>
                    </c:manualLayout>
                  </c15:layout>
                </c:ext>
                <c:ext xmlns:c16="http://schemas.microsoft.com/office/drawing/2014/chart" uri="{C3380CC4-5D6E-409C-BE32-E72D297353CC}">
                  <c16:uniqueId val="{0000000B-13BA-4A13-B7CC-DF5AA35E8C42}"/>
                </c:ext>
              </c:extLst>
            </c:dLbl>
            <c:dLbl>
              <c:idx val="7"/>
              <c:layout>
                <c:manualLayout>
                  <c:x val="-3.059467315423009E-2"/>
                  <c:y val="3.7500000000000006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4.7691696387476223E-2"/>
                      <c:h val="6.835949803149606E-2"/>
                    </c:manualLayout>
                  </c15:layout>
                </c:ext>
                <c:ext xmlns:c16="http://schemas.microsoft.com/office/drawing/2014/chart" uri="{C3380CC4-5D6E-409C-BE32-E72D297353CC}">
                  <c16:uniqueId val="{0000000C-13BA-4A13-B7CC-DF5AA35E8C42}"/>
                </c:ext>
              </c:extLst>
            </c:dLbl>
            <c:dLbl>
              <c:idx val="8"/>
              <c:layout>
                <c:manualLayout>
                  <c:x val="-3.0594673154230027E-2"/>
                  <c:y val="3.7499999999999895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6.9287936261050356E-2"/>
                      <c:h val="7.1484498031496063E-2"/>
                    </c:manualLayout>
                  </c15:layout>
                </c:ext>
                <c:ext xmlns:c16="http://schemas.microsoft.com/office/drawing/2014/chart" uri="{C3380CC4-5D6E-409C-BE32-E72D297353CC}">
                  <c16:uniqueId val="{0000000D-13BA-4A13-B7CC-DF5AA35E8C42}"/>
                </c:ext>
              </c:extLst>
            </c:dLbl>
            <c:dLbl>
              <c:idx val="9"/>
              <c:layout>
                <c:manualLayout>
                  <c:x val="-1.97965532174431E-2"/>
                  <c:y val="3.4375123031495945E-2"/>
                </c:manualLayout>
              </c:layout>
              <c:showLegendKey val="0"/>
              <c:showVal val="1"/>
              <c:showCatName val="0"/>
              <c:showSerName val="0"/>
              <c:showPercent val="0"/>
              <c:showBubbleSize val="0"/>
              <c:extLst>
                <c:ext xmlns:c15="http://schemas.microsoft.com/office/drawing/2012/chart" uri="{CE6537A1-D6FC-4f65-9D91-7224C49458BB}">
                  <c15:layout>
                    <c:manualLayout>
                      <c:w val="4.2292636419082687E-2"/>
                      <c:h val="6.2109498031496055E-2"/>
                    </c:manualLayout>
                  </c15:layout>
                </c:ext>
                <c:ext xmlns:c16="http://schemas.microsoft.com/office/drawing/2014/chart" uri="{C3380CC4-5D6E-409C-BE32-E72D297353CC}">
                  <c16:uniqueId val="{0000000E-13BA-4A13-B7CC-DF5AA35E8C42}"/>
                </c:ext>
              </c:extLst>
            </c:dLbl>
            <c:dLbl>
              <c:idx val="10"/>
              <c:layout>
                <c:manualLayout>
                  <c:x val="-1.9796553217442964E-2"/>
                  <c:y val="3.43750000000000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13BA-4A13-B7CC-DF5AA35E8C42}"/>
                </c:ext>
              </c:extLst>
            </c:dLbl>
            <c:dLbl>
              <c:idx val="11"/>
              <c:layout>
                <c:manualLayout>
                  <c:x val="-1.97965532174431E-2"/>
                  <c:y val="3.43750000000000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13BA-4A13-B7CC-DF5AA35E8C42}"/>
                </c:ext>
              </c:extLst>
            </c:dLbl>
            <c:dLbl>
              <c:idx val="12"/>
              <c:layout>
                <c:manualLayout>
                  <c:x val="-3.0594673154230027E-2"/>
                  <c:y val="3.12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C-13BA-4A13-B7CC-DF5AA35E8C42}"/>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Arkusz1!$A$2:$A$14</c:f>
              <c:strCache>
                <c:ptCount val="13"/>
                <c:pt idx="0">
                  <c:v>XII2021</c:v>
                </c:pt>
                <c:pt idx="1">
                  <c:v>I</c:v>
                </c:pt>
                <c:pt idx="2">
                  <c:v>II</c:v>
                </c:pt>
                <c:pt idx="3">
                  <c:v>III</c:v>
                </c:pt>
                <c:pt idx="4">
                  <c:v>IV</c:v>
                </c:pt>
                <c:pt idx="5">
                  <c:v>V</c:v>
                </c:pt>
                <c:pt idx="6">
                  <c:v>VI</c:v>
                </c:pt>
                <c:pt idx="7">
                  <c:v>VII</c:v>
                </c:pt>
                <c:pt idx="8">
                  <c:v>VIII</c:v>
                </c:pt>
                <c:pt idx="9">
                  <c:v>IX</c:v>
                </c:pt>
                <c:pt idx="10">
                  <c:v>X</c:v>
                </c:pt>
                <c:pt idx="11">
                  <c:v>XI</c:v>
                </c:pt>
                <c:pt idx="12">
                  <c:v>XII2022</c:v>
                </c:pt>
              </c:strCache>
            </c:strRef>
          </c:cat>
          <c:val>
            <c:numRef>
              <c:f>Arkusz1!$C$2:$C$14</c:f>
              <c:numCache>
                <c:formatCode>General</c:formatCode>
                <c:ptCount val="13"/>
                <c:pt idx="0">
                  <c:v>3.1</c:v>
                </c:pt>
                <c:pt idx="1">
                  <c:v>3.2</c:v>
                </c:pt>
                <c:pt idx="2">
                  <c:v>3.2</c:v>
                </c:pt>
                <c:pt idx="3">
                  <c:v>3.1</c:v>
                </c:pt>
                <c:pt idx="4">
                  <c:v>2.9</c:v>
                </c:pt>
                <c:pt idx="5">
                  <c:v>2.8</c:v>
                </c:pt>
                <c:pt idx="6">
                  <c:v>2.7</c:v>
                </c:pt>
                <c:pt idx="7">
                  <c:v>2.7</c:v>
                </c:pt>
                <c:pt idx="8">
                  <c:v>2.7</c:v>
                </c:pt>
                <c:pt idx="9">
                  <c:v>2.8</c:v>
                </c:pt>
                <c:pt idx="10">
                  <c:v>2.8</c:v>
                </c:pt>
                <c:pt idx="11">
                  <c:v>2.9</c:v>
                </c:pt>
                <c:pt idx="12">
                  <c:v>2.9</c:v>
                </c:pt>
              </c:numCache>
            </c:numRef>
          </c:val>
          <c:smooth val="0"/>
          <c:extLst>
            <c:ext xmlns:c16="http://schemas.microsoft.com/office/drawing/2014/chart" uri="{C3380CC4-5D6E-409C-BE32-E72D297353CC}">
              <c16:uniqueId val="{00000001-13BA-4A13-B7CC-DF5AA35E8C42}"/>
            </c:ext>
          </c:extLst>
        </c:ser>
        <c:ser>
          <c:idx val="2"/>
          <c:order val="2"/>
          <c:tx>
            <c:strRef>
              <c:f>Arkusz1!$D$1</c:f>
              <c:strCache>
                <c:ptCount val="1"/>
                <c:pt idx="0">
                  <c:v>KRAJ</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dLbls>
            <c:dLbl>
              <c:idx val="0"/>
              <c:layout>
                <c:manualLayout>
                  <c:x val="-3.7343444974367944E-2"/>
                  <c:y val="-3.539921490204792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F-13BA-4A13-B7CC-DF5AA35E8C42}"/>
                </c:ext>
              </c:extLst>
            </c:dLbl>
            <c:dLbl>
              <c:idx val="1"/>
              <c:layout>
                <c:manualLayout>
                  <c:x val="-3.0594690867681369E-2"/>
                  <c:y val="3.675795282005703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0-13BA-4A13-B7CC-DF5AA35E8C42}"/>
                </c:ext>
              </c:extLst>
            </c:dLbl>
            <c:dLbl>
              <c:idx val="2"/>
              <c:layout>
                <c:manualLayout>
                  <c:x val="-2.7445239219451807E-2"/>
                  <c:y val="3.675795282005703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1-13BA-4A13-B7CC-DF5AA35E8C42}"/>
                </c:ext>
              </c:extLst>
            </c:dLbl>
            <c:dLbl>
              <c:idx val="3"/>
              <c:layout>
                <c:manualLayout>
                  <c:x val="-3.374414251591093E-2"/>
                  <c:y val="4.223456652964485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2-13BA-4A13-B7CC-DF5AA35E8C42}"/>
                </c:ext>
              </c:extLst>
            </c:dLbl>
            <c:dLbl>
              <c:idx val="4"/>
              <c:layout>
                <c:manualLayout>
                  <c:x val="-2.7670164624565584E-2"/>
                  <c:y val="4.1863681813131826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3.7006056866697348E-2"/>
                      <c:h val="8.2011813502203448E-2"/>
                    </c:manualLayout>
                  </c15:layout>
                </c:ext>
                <c:ext xmlns:c16="http://schemas.microsoft.com/office/drawing/2014/chart" uri="{C3380CC4-5D6E-409C-BE32-E72D297353CC}">
                  <c16:uniqueId val="{00000023-13BA-4A13-B7CC-DF5AA35E8C42}"/>
                </c:ext>
              </c:extLst>
            </c:dLbl>
            <c:dLbl>
              <c:idx val="5"/>
              <c:layout>
                <c:manualLayout>
                  <c:x val="-3.779341977875475E-2"/>
                  <c:y val="3.527385846017110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0247-4827-BC94-F5C97AE6441F}"/>
                </c:ext>
              </c:extLst>
            </c:dLbl>
            <c:dLbl>
              <c:idx val="6"/>
              <c:layout>
                <c:manualLayout>
                  <c:x val="-3.7118519569254271E-2"/>
                  <c:y val="4.384401733140762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4-13BA-4A13-B7CC-DF5AA35E8C42}"/>
                </c:ext>
              </c:extLst>
            </c:dLbl>
            <c:dLbl>
              <c:idx val="7"/>
              <c:layout>
                <c:manualLayout>
                  <c:x val="-2.6095438800450742E-2"/>
                  <c:y val="-4.7899214902047918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5.2753315107845158E-2"/>
                      <c:h val="2.7925230529941111E-2"/>
                    </c:manualLayout>
                  </c15:layout>
                </c:ext>
                <c:ext xmlns:c16="http://schemas.microsoft.com/office/drawing/2014/chart" uri="{C3380CC4-5D6E-409C-BE32-E72D297353CC}">
                  <c16:uniqueId val="{00000025-13BA-4A13-B7CC-DF5AA35E8C42}"/>
                </c:ext>
              </c:extLst>
            </c:dLbl>
            <c:dLbl>
              <c:idx val="8"/>
              <c:layout>
                <c:manualLayout>
                  <c:x val="-2.7670164624565539E-2"/>
                  <c:y val="-3.224289893715513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6-13BA-4A13-B7CC-DF5AA35E8C42}"/>
                </c:ext>
              </c:extLst>
            </c:dLbl>
            <c:dLbl>
              <c:idx val="9"/>
              <c:layout>
                <c:manualLayout>
                  <c:x val="-1.6647083855762062E-2"/>
                  <c:y val="-4.8735418286857062E-2"/>
                </c:manualLayout>
              </c:layout>
              <c:showLegendKey val="0"/>
              <c:showVal val="1"/>
              <c:showCatName val="0"/>
              <c:showSerName val="0"/>
              <c:showPercent val="0"/>
              <c:showBubbleSize val="0"/>
              <c:extLst>
                <c:ext xmlns:c15="http://schemas.microsoft.com/office/drawing/2012/chart" uri="{CE6537A1-D6FC-4f65-9D91-7224C49458BB}">
                  <c15:layout>
                    <c:manualLayout>
                      <c:w val="5.2753315107845158E-2"/>
                      <c:h val="4.6737955042032361E-2"/>
                    </c:manualLayout>
                  </c15:layout>
                </c:ext>
                <c:ext xmlns:c16="http://schemas.microsoft.com/office/drawing/2014/chart" uri="{C3380CC4-5D6E-409C-BE32-E72D297353CC}">
                  <c16:uniqueId val="{00000027-13BA-4A13-B7CC-DF5AA35E8C42}"/>
                </c:ext>
              </c:extLst>
            </c:dLbl>
            <c:dLbl>
              <c:idx val="10"/>
              <c:layout>
                <c:manualLayout>
                  <c:x val="-1.8221809679876837E-2"/>
                  <c:y val="-4.870403288523497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8-13BA-4A13-B7CC-DF5AA35E8C42}"/>
                </c:ext>
              </c:extLst>
            </c:dLbl>
            <c:dLbl>
              <c:idx val="11"/>
              <c:layout>
                <c:manualLayout>
                  <c:x val="-2.6095438800450742E-2"/>
                  <c:y val="-4.5145261637595829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3.7006056866697348E-2"/>
                      <c:h val="5.3792726734066584E-2"/>
                    </c:manualLayout>
                  </c15:layout>
                </c:ext>
                <c:ext xmlns:c16="http://schemas.microsoft.com/office/drawing/2014/chart" uri="{C3380CC4-5D6E-409C-BE32-E72D297353CC}">
                  <c16:uniqueId val="{00000029-13BA-4A13-B7CC-DF5AA35E8C42}"/>
                </c:ext>
              </c:extLst>
            </c:dLbl>
            <c:dLbl>
              <c:idx val="12"/>
              <c:layout>
                <c:manualLayout>
                  <c:x val="-2.5870513395337143E-2"/>
                  <c:y val="-3.929767062918934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A-13BA-4A13-B7CC-DF5AA35E8C42}"/>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Arkusz1!$A$2:$A$14</c:f>
              <c:strCache>
                <c:ptCount val="13"/>
                <c:pt idx="0">
                  <c:v>XII2021</c:v>
                </c:pt>
                <c:pt idx="1">
                  <c:v>I</c:v>
                </c:pt>
                <c:pt idx="2">
                  <c:v>II</c:v>
                </c:pt>
                <c:pt idx="3">
                  <c:v>III</c:v>
                </c:pt>
                <c:pt idx="4">
                  <c:v>IV</c:v>
                </c:pt>
                <c:pt idx="5">
                  <c:v>V</c:v>
                </c:pt>
                <c:pt idx="6">
                  <c:v>VI</c:v>
                </c:pt>
                <c:pt idx="7">
                  <c:v>VII</c:v>
                </c:pt>
                <c:pt idx="8">
                  <c:v>VIII</c:v>
                </c:pt>
                <c:pt idx="9">
                  <c:v>IX</c:v>
                </c:pt>
                <c:pt idx="10">
                  <c:v>X</c:v>
                </c:pt>
                <c:pt idx="11">
                  <c:v>XI</c:v>
                </c:pt>
                <c:pt idx="12">
                  <c:v>XII2022</c:v>
                </c:pt>
              </c:strCache>
            </c:strRef>
          </c:cat>
          <c:val>
            <c:numRef>
              <c:f>Arkusz1!$D$2:$D$14</c:f>
              <c:numCache>
                <c:formatCode>General</c:formatCode>
                <c:ptCount val="13"/>
                <c:pt idx="0">
                  <c:v>5.4</c:v>
                </c:pt>
                <c:pt idx="1">
                  <c:v>5.5</c:v>
                </c:pt>
                <c:pt idx="2">
                  <c:v>5.5</c:v>
                </c:pt>
                <c:pt idx="3">
                  <c:v>5.4</c:v>
                </c:pt>
                <c:pt idx="4">
                  <c:v>5.2</c:v>
                </c:pt>
                <c:pt idx="5">
                  <c:v>5.0999999999999996</c:v>
                </c:pt>
                <c:pt idx="6">
                  <c:v>4.9000000000000004</c:v>
                </c:pt>
                <c:pt idx="7">
                  <c:v>4.9000000000000004</c:v>
                </c:pt>
                <c:pt idx="8">
                  <c:v>4.8</c:v>
                </c:pt>
                <c:pt idx="9">
                  <c:v>5.0999999999999996</c:v>
                </c:pt>
                <c:pt idx="10">
                  <c:v>5.0999999999999996</c:v>
                </c:pt>
                <c:pt idx="11">
                  <c:v>5.0999999999999996</c:v>
                </c:pt>
                <c:pt idx="12">
                  <c:v>5.2</c:v>
                </c:pt>
              </c:numCache>
            </c:numRef>
          </c:val>
          <c:smooth val="0"/>
          <c:extLst>
            <c:ext xmlns:c16="http://schemas.microsoft.com/office/drawing/2014/chart" uri="{C3380CC4-5D6E-409C-BE32-E72D297353CC}">
              <c16:uniqueId val="{00000002-13BA-4A13-B7CC-DF5AA35E8C42}"/>
            </c:ext>
          </c:extLst>
        </c:ser>
        <c:dLbls>
          <c:showLegendKey val="0"/>
          <c:showVal val="0"/>
          <c:showCatName val="0"/>
          <c:showSerName val="0"/>
          <c:showPercent val="0"/>
          <c:showBubbleSize val="0"/>
        </c:dLbls>
        <c:marker val="1"/>
        <c:smooth val="0"/>
        <c:axId val="127128704"/>
        <c:axId val="127130240"/>
      </c:lineChart>
      <c:catAx>
        <c:axId val="1271287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127130240"/>
        <c:crosses val="autoZero"/>
        <c:auto val="1"/>
        <c:lblAlgn val="ctr"/>
        <c:lblOffset val="100"/>
        <c:noMultiLvlLbl val="0"/>
      </c:catAx>
      <c:valAx>
        <c:axId val="1271302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pl-PL"/>
          </a:p>
        </c:txPr>
        <c:crossAx val="12712870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1" i="0" u="none" strike="noStrike" kern="1200" baseline="0">
              <a:solidFill>
                <a:schemeClr val="tx1">
                  <a:lumMod val="65000"/>
                  <a:lumOff val="35000"/>
                </a:schemeClr>
              </a:solidFill>
              <a:latin typeface="+mn-lt"/>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pl-PL"/>
              <a:t>WYŁĄCZENIA  Z EWIDENCJI BEZROBOTNYCH WEDŁUG PRZYCZYN</a:t>
            </a:r>
          </a:p>
        </c:rich>
      </c:tx>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pl-PL"/>
        </a:p>
      </c:txPr>
    </c:title>
    <c:autoTitleDeleted val="0"/>
    <c:view3D>
      <c:rotX val="5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9.9680313298522408E-2"/>
          <c:y val="0.23016291840589145"/>
          <c:w val="0.82916666666666661"/>
          <c:h val="0.53520374015748029"/>
        </c:manualLayout>
      </c:layout>
      <c:pie3DChart>
        <c:varyColors val="1"/>
        <c:ser>
          <c:idx val="0"/>
          <c:order val="0"/>
          <c:tx>
            <c:strRef>
              <c:f>Arkusz1!$B$1</c:f>
              <c:strCache>
                <c:ptCount val="1"/>
                <c:pt idx="0">
                  <c:v>WYŁACZENIA  Z EWIDENCJI BEZROBOTNYCH WEDŁUG PRZYCZYN</c:v>
                </c:pt>
              </c:strCache>
            </c:strRef>
          </c:tx>
          <c:dPt>
            <c:idx val="0"/>
            <c:bubble3D val="0"/>
            <c:spPr>
              <a:solidFill>
                <a:schemeClr val="accent1"/>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3-D12B-4A19-ADA6-D7C760CC62D7}"/>
              </c:ext>
            </c:extLst>
          </c:dPt>
          <c:dPt>
            <c:idx val="1"/>
            <c:bubble3D val="0"/>
            <c:spPr>
              <a:solidFill>
                <a:schemeClr val="accent2"/>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4-D12B-4A19-ADA6-D7C760CC62D7}"/>
              </c:ext>
            </c:extLst>
          </c:dPt>
          <c:dPt>
            <c:idx val="2"/>
            <c:bubble3D val="0"/>
            <c:spPr>
              <a:solidFill>
                <a:schemeClr val="accent3"/>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1-D12B-4A19-ADA6-D7C760CC62D7}"/>
              </c:ext>
            </c:extLst>
          </c:dPt>
          <c:dPt>
            <c:idx val="3"/>
            <c:bubble3D val="0"/>
            <c:spPr>
              <a:solidFill>
                <a:schemeClr val="accent4"/>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2-D12B-4A19-ADA6-D7C760CC62D7}"/>
              </c:ext>
            </c:extLst>
          </c:dPt>
          <c:dPt>
            <c:idx val="4"/>
            <c:bubble3D val="0"/>
            <c:spPr>
              <a:solidFill>
                <a:schemeClr val="accent5"/>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9-F10E-42E7-AB02-0485372D873F}"/>
              </c:ext>
            </c:extLst>
          </c:dPt>
          <c:dLbls>
            <c:spPr>
              <a:pattFill prst="pct75">
                <a:fgClr>
                  <a:prstClr val="black">
                    <a:lumMod val="75000"/>
                    <a:lumOff val="25000"/>
                  </a:prstClr>
                </a:fgClr>
                <a:bgClr>
                  <a:prstClr val="black">
                    <a:lumMod val="65000"/>
                    <a:lumOff val="35000"/>
                  </a:prst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pl-PL"/>
              </a:p>
            </c:txPr>
            <c:dLblPos val="bestFit"/>
            <c:showLegendKey val="0"/>
            <c:showVal val="1"/>
            <c:showCatName val="0"/>
            <c:showSerName val="0"/>
            <c:showPercent val="0"/>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Arkusz1!$A$2:$A$6</c:f>
              <c:strCache>
                <c:ptCount val="5"/>
                <c:pt idx="0">
                  <c:v>PODJĘCIE PRACY- 658</c:v>
                </c:pt>
                <c:pt idx="1">
                  <c:v>BRAK GOTOWOŚCI -284</c:v>
                </c:pt>
                <c:pt idx="2">
                  <c:v>ODMOWA PODJĘCIA PRACY- 67</c:v>
                </c:pt>
                <c:pt idx="3">
                  <c:v>REZYGNACJA- 101</c:v>
                </c:pt>
                <c:pt idx="4">
                  <c:v>INNE-316</c:v>
                </c:pt>
              </c:strCache>
            </c:strRef>
          </c:cat>
          <c:val>
            <c:numRef>
              <c:f>Arkusz1!$B$2:$B$6</c:f>
              <c:numCache>
                <c:formatCode>General</c:formatCode>
                <c:ptCount val="5"/>
                <c:pt idx="0">
                  <c:v>658</c:v>
                </c:pt>
                <c:pt idx="1">
                  <c:v>284</c:v>
                </c:pt>
                <c:pt idx="2">
                  <c:v>67</c:v>
                </c:pt>
                <c:pt idx="3">
                  <c:v>101</c:v>
                </c:pt>
                <c:pt idx="4">
                  <c:v>316</c:v>
                </c:pt>
              </c:numCache>
            </c:numRef>
          </c:val>
          <c:extLst>
            <c:ext xmlns:c16="http://schemas.microsoft.com/office/drawing/2014/chart" uri="{C3380CC4-5D6E-409C-BE32-E72D297353CC}">
              <c16:uniqueId val="{00000000-D12B-4A19-ADA6-D7C760CC62D7}"/>
            </c:ext>
          </c:extLst>
        </c:ser>
        <c:dLbls>
          <c:showLegendKey val="0"/>
          <c:showVal val="1"/>
          <c:showCatName val="0"/>
          <c:showSerName val="0"/>
          <c:showPercent val="0"/>
          <c:showBubbleSize val="0"/>
          <c:showLeaderLines val="1"/>
        </c:dLbls>
      </c:pie3DChart>
      <c:spPr>
        <a:noFill/>
        <a:ln>
          <a:noFill/>
        </a:ln>
        <a:effectLst/>
      </c:spPr>
    </c:plotArea>
    <c:legend>
      <c:legendPos val="r"/>
      <c:layout>
        <c:manualLayout>
          <c:xMode val="edge"/>
          <c:yMode val="edge"/>
          <c:x val="0.6483815687145873"/>
          <c:y val="0.67182178170679463"/>
          <c:w val="0.34103627374736145"/>
          <c:h val="0.31323106956369928"/>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pl-PL"/>
        </a:p>
      </c:txPr>
    </c:legend>
    <c:plotVisOnly val="1"/>
    <c:dispBlanksAs val="zero"/>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pl-PL"/>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Book Antiqua" panose="02040602050305030304" pitchFamily="18" charset="0"/>
                <a:ea typeface="+mn-ea"/>
                <a:cs typeface="+mn-cs"/>
              </a:defRPr>
            </a:pPr>
            <a:r>
              <a:rPr lang="pl-PL" sz="1400" b="1" dirty="0">
                <a:latin typeface="Book Antiqua" panose="02040602050305030304" pitchFamily="18" charset="0"/>
              </a:rPr>
              <a:t>STRUKTURA BEZROBOTNYCH ZE WZGLĘDU NA PŁEĆ</a:t>
            </a:r>
          </a:p>
        </c:rich>
      </c:tx>
      <c:layout>
        <c:manualLayout>
          <c:xMode val="edge"/>
          <c:yMode val="edge"/>
          <c:x val="0.13151033464566933"/>
          <c:y val="6.2500000000000012E-3"/>
        </c:manualLayout>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Book Antiqua" panose="02040602050305030304" pitchFamily="18" charset="0"/>
              <a:ea typeface="+mn-ea"/>
              <a:cs typeface="+mn-cs"/>
            </a:defRPr>
          </a:pPr>
          <a:endParaRPr lang="pl-PL"/>
        </a:p>
      </c:txPr>
    </c:title>
    <c:autoTitleDeleted val="0"/>
    <c:plotArea>
      <c:layout/>
      <c:barChart>
        <c:barDir val="col"/>
        <c:grouping val="stacked"/>
        <c:varyColors val="0"/>
        <c:ser>
          <c:idx val="0"/>
          <c:order val="0"/>
          <c:tx>
            <c:strRef>
              <c:f>Arkusz1!$B$1</c:f>
              <c:strCache>
                <c:ptCount val="1"/>
                <c:pt idx="0">
                  <c:v>MĘŻCZYŹNI</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Arkusz1!$A$2:$A$5</c:f>
              <c:strCache>
                <c:ptCount val="4"/>
                <c:pt idx="0">
                  <c:v>I KWARTAŁ</c:v>
                </c:pt>
                <c:pt idx="1">
                  <c:v>II KWARTAŁ</c:v>
                </c:pt>
                <c:pt idx="2">
                  <c:v>III KWARTAŁ</c:v>
                </c:pt>
                <c:pt idx="3">
                  <c:v>IV KWARTAŁ</c:v>
                </c:pt>
              </c:strCache>
            </c:strRef>
          </c:cat>
          <c:val>
            <c:numRef>
              <c:f>Arkusz1!$B$2:$B$5</c:f>
              <c:numCache>
                <c:formatCode>General</c:formatCode>
                <c:ptCount val="4"/>
                <c:pt idx="0">
                  <c:v>35.799999999999997</c:v>
                </c:pt>
                <c:pt idx="1">
                  <c:v>34.1</c:v>
                </c:pt>
                <c:pt idx="2">
                  <c:v>34.299999999999997</c:v>
                </c:pt>
                <c:pt idx="3">
                  <c:v>37.5</c:v>
                </c:pt>
              </c:numCache>
            </c:numRef>
          </c:val>
          <c:extLst>
            <c:ext xmlns:c16="http://schemas.microsoft.com/office/drawing/2014/chart" uri="{C3380CC4-5D6E-409C-BE32-E72D297353CC}">
              <c16:uniqueId val="{00000000-9628-4E0D-AF94-CCFE705FDA92}"/>
            </c:ext>
          </c:extLst>
        </c:ser>
        <c:ser>
          <c:idx val="1"/>
          <c:order val="1"/>
          <c:tx>
            <c:strRef>
              <c:f>Arkusz1!$C$1</c:f>
              <c:strCache>
                <c:ptCount val="1"/>
                <c:pt idx="0">
                  <c:v>KOBIETY</c:v>
                </c:pt>
              </c:strCache>
            </c:strRef>
          </c:tx>
          <c:spPr>
            <a:solidFill>
              <a:schemeClr val="accent5"/>
            </a:solidFill>
            <a:ln>
              <a:noFill/>
            </a:ln>
            <a:effectLst/>
          </c:spPr>
          <c:invertIfNegative val="0"/>
          <c:dLbls>
            <c:numFmt formatCode="General" sourceLinked="0"/>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Arkusz1!$A$2:$A$5</c:f>
              <c:strCache>
                <c:ptCount val="4"/>
                <c:pt idx="0">
                  <c:v>I KWARTAŁ</c:v>
                </c:pt>
                <c:pt idx="1">
                  <c:v>II KWARTAŁ</c:v>
                </c:pt>
                <c:pt idx="2">
                  <c:v>III KWARTAŁ</c:v>
                </c:pt>
                <c:pt idx="3">
                  <c:v>IV KWARTAŁ</c:v>
                </c:pt>
              </c:strCache>
            </c:strRef>
          </c:cat>
          <c:val>
            <c:numRef>
              <c:f>Arkusz1!$C$2:$C$5</c:f>
              <c:numCache>
                <c:formatCode>General</c:formatCode>
                <c:ptCount val="4"/>
                <c:pt idx="0">
                  <c:v>64.2</c:v>
                </c:pt>
                <c:pt idx="1">
                  <c:v>65.900000000000006</c:v>
                </c:pt>
                <c:pt idx="2">
                  <c:v>65.7</c:v>
                </c:pt>
                <c:pt idx="3">
                  <c:v>62.5</c:v>
                </c:pt>
              </c:numCache>
            </c:numRef>
          </c:val>
          <c:extLst>
            <c:ext xmlns:c16="http://schemas.microsoft.com/office/drawing/2014/chart" uri="{C3380CC4-5D6E-409C-BE32-E72D297353CC}">
              <c16:uniqueId val="{00000001-9628-4E0D-AF94-CCFE705FDA92}"/>
            </c:ext>
          </c:extLst>
        </c:ser>
        <c:dLbls>
          <c:showLegendKey val="0"/>
          <c:showVal val="0"/>
          <c:showCatName val="0"/>
          <c:showSerName val="0"/>
          <c:showPercent val="0"/>
          <c:showBubbleSize val="0"/>
        </c:dLbls>
        <c:gapWidth val="150"/>
        <c:overlap val="100"/>
        <c:axId val="43705088"/>
        <c:axId val="126904192"/>
      </c:barChart>
      <c:catAx>
        <c:axId val="437050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126904192"/>
        <c:crosses val="autoZero"/>
        <c:auto val="1"/>
        <c:lblAlgn val="ctr"/>
        <c:lblOffset val="100"/>
        <c:noMultiLvlLbl val="0"/>
      </c:catAx>
      <c:valAx>
        <c:axId val="12690419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0"/>
        <c:majorTickMark val="none"/>
        <c:minorTickMark val="none"/>
        <c:tickLblPos val="low"/>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pl-PL"/>
          </a:p>
        </c:txPr>
        <c:crossAx val="43705088"/>
        <c:crosses val="autoZero"/>
        <c:crossBetween val="between"/>
      </c:valAx>
      <c:spPr>
        <a:noFill/>
        <a:ln>
          <a:noFill/>
        </a:ln>
        <a:effectLst/>
      </c:spPr>
    </c:plotArea>
    <c:legend>
      <c:legendPos val="b"/>
      <c:layout>
        <c:manualLayout>
          <c:xMode val="edge"/>
          <c:yMode val="edge"/>
          <c:x val="0.30538336614173234"/>
          <c:y val="0.93528276399624011"/>
          <c:w val="0.38923326771653544"/>
          <c:h val="5.6318698275147572E-2"/>
        </c:manualLayout>
      </c:layout>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600" b="1" i="0" u="none" strike="noStrike" kern="1200" cap="all" spc="120" normalizeH="0" baseline="0">
              <a:solidFill>
                <a:schemeClr val="tx1">
                  <a:lumMod val="65000"/>
                  <a:lumOff val="35000"/>
                </a:schemeClr>
              </a:solidFill>
              <a:latin typeface="Book Antiqua" panose="02040602050305030304" pitchFamily="18" charset="0"/>
              <a:ea typeface="+mn-ea"/>
              <a:cs typeface="+mn-cs"/>
            </a:defRPr>
          </a:pPr>
          <a:endParaRPr lang="pl-PL"/>
        </a:p>
      </c:txPr>
    </c:title>
    <c:autoTitleDeleted val="0"/>
    <c:plotArea>
      <c:layout>
        <c:manualLayout>
          <c:layoutTarget val="inner"/>
          <c:xMode val="edge"/>
          <c:yMode val="edge"/>
          <c:x val="8.7541783383291827E-2"/>
          <c:y val="9.6373094695268599E-2"/>
          <c:w val="0.87584301181102364"/>
          <c:h val="0.4957625991478255"/>
        </c:manualLayout>
      </c:layout>
      <c:barChart>
        <c:barDir val="col"/>
        <c:grouping val="clustered"/>
        <c:varyColors val="0"/>
        <c:ser>
          <c:idx val="0"/>
          <c:order val="0"/>
          <c:tx>
            <c:strRef>
              <c:f>Arkusz1!$B$1</c:f>
              <c:strCache>
                <c:ptCount val="1"/>
                <c:pt idx="0">
                  <c:v>Kobiety</c:v>
                </c:pt>
              </c:strCache>
            </c:strRef>
          </c:tx>
          <c:spPr>
            <a:solidFill>
              <a:schemeClr val="accent1"/>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Book Antiqua" panose="02040602050305030304" pitchFamily="18" charset="0"/>
                    <a:ea typeface="+mn-ea"/>
                    <a:cs typeface="+mn-cs"/>
                  </a:defRPr>
                </a:pPr>
                <a:endParaRPr lang="pl-P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Arkusz1!$A$2:$A$8</c:f>
              <c:strCache>
                <c:ptCount val="7"/>
                <c:pt idx="0">
                  <c:v>do 30 roku życia</c:v>
                </c:pt>
                <c:pt idx="1">
                  <c:v>długotrwale bezrobotne</c:v>
                </c:pt>
                <c:pt idx="2">
                  <c:v>powyżej 50 roku życia</c:v>
                </c:pt>
                <c:pt idx="3">
                  <c:v>korzystające z pomocy społecznej</c:v>
                </c:pt>
                <c:pt idx="4">
                  <c:v>posiadające dziecko do 6 roku życia</c:v>
                </c:pt>
                <c:pt idx="5">
                  <c:v>dziecko niepełnosprawne</c:v>
                </c:pt>
                <c:pt idx="6">
                  <c:v>niepełnosprawne</c:v>
                </c:pt>
              </c:strCache>
            </c:strRef>
          </c:cat>
          <c:val>
            <c:numRef>
              <c:f>Arkusz1!$B$2:$B$8</c:f>
              <c:numCache>
                <c:formatCode>General</c:formatCode>
                <c:ptCount val="7"/>
                <c:pt idx="0">
                  <c:v>114</c:v>
                </c:pt>
                <c:pt idx="1">
                  <c:v>181</c:v>
                </c:pt>
                <c:pt idx="2">
                  <c:v>64</c:v>
                </c:pt>
                <c:pt idx="3">
                  <c:v>26</c:v>
                </c:pt>
                <c:pt idx="4">
                  <c:v>133</c:v>
                </c:pt>
                <c:pt idx="5">
                  <c:v>0</c:v>
                </c:pt>
                <c:pt idx="6">
                  <c:v>9</c:v>
                </c:pt>
              </c:numCache>
            </c:numRef>
          </c:val>
          <c:extLst>
            <c:ext xmlns:c16="http://schemas.microsoft.com/office/drawing/2014/chart" uri="{C3380CC4-5D6E-409C-BE32-E72D297353CC}">
              <c16:uniqueId val="{00000000-6C30-4EA5-AB57-0C0F076B793D}"/>
            </c:ext>
          </c:extLst>
        </c:ser>
        <c:dLbls>
          <c:dLblPos val="outEnd"/>
          <c:showLegendKey val="0"/>
          <c:showVal val="1"/>
          <c:showCatName val="0"/>
          <c:showSerName val="0"/>
          <c:showPercent val="0"/>
          <c:showBubbleSize val="0"/>
        </c:dLbls>
        <c:gapWidth val="444"/>
        <c:overlap val="-90"/>
        <c:axId val="1077088032"/>
        <c:axId val="1077079296"/>
      </c:barChart>
      <c:catAx>
        <c:axId val="107708803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1" i="0" u="none" strike="noStrike" kern="1200" cap="all" spc="120" normalizeH="0" baseline="0">
                <a:solidFill>
                  <a:schemeClr val="tx1">
                    <a:lumMod val="65000"/>
                    <a:lumOff val="35000"/>
                  </a:schemeClr>
                </a:solidFill>
                <a:latin typeface="Book Antiqua" panose="02040602050305030304" pitchFamily="18" charset="0"/>
                <a:ea typeface="+mn-ea"/>
                <a:cs typeface="+mn-cs"/>
              </a:defRPr>
            </a:pPr>
            <a:endParaRPr lang="pl-PL"/>
          </a:p>
        </c:txPr>
        <c:crossAx val="1077079296"/>
        <c:crosses val="autoZero"/>
        <c:auto val="1"/>
        <c:lblAlgn val="ctr"/>
        <c:lblOffset val="100"/>
        <c:noMultiLvlLbl val="0"/>
      </c:catAx>
      <c:valAx>
        <c:axId val="1077079296"/>
        <c:scaling>
          <c:orientation val="minMax"/>
        </c:scaling>
        <c:delete val="1"/>
        <c:axPos val="l"/>
        <c:numFmt formatCode="General" sourceLinked="1"/>
        <c:majorTickMark val="none"/>
        <c:minorTickMark val="none"/>
        <c:tickLblPos val="nextTo"/>
        <c:crossAx val="1077088032"/>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lumMod val="65000"/>
                    <a:lumOff val="35000"/>
                  </a:schemeClr>
                </a:solidFill>
                <a:latin typeface="Book Antiqua" panose="02040602050305030304" pitchFamily="18" charset="0"/>
                <a:ea typeface="+mn-ea"/>
                <a:cs typeface="+mn-cs"/>
              </a:defRPr>
            </a:pPr>
            <a:r>
              <a:rPr lang="en-US" sz="1600" b="1" dirty="0">
                <a:latin typeface="Book Antiqua" panose="02040602050305030304" pitchFamily="18" charset="0"/>
              </a:rPr>
              <a:t>BEZROBOTNI WEDŁUG GRUP RYZYKA</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lumMod val="65000"/>
                  <a:lumOff val="35000"/>
                </a:schemeClr>
              </a:solidFill>
              <a:latin typeface="Book Antiqua" panose="02040602050305030304" pitchFamily="18" charset="0"/>
              <a:ea typeface="+mn-ea"/>
              <a:cs typeface="+mn-cs"/>
            </a:defRPr>
          </a:pPr>
          <a:endParaRPr lang="pl-PL"/>
        </a:p>
      </c:txPr>
    </c:title>
    <c:autoTitleDeleted val="0"/>
    <c:plotArea>
      <c:layout/>
      <c:barChart>
        <c:barDir val="bar"/>
        <c:grouping val="clustered"/>
        <c:varyColors val="0"/>
        <c:ser>
          <c:idx val="0"/>
          <c:order val="0"/>
          <c:tx>
            <c:strRef>
              <c:f>Arkusz1!$B$1</c:f>
              <c:strCache>
                <c:ptCount val="1"/>
                <c:pt idx="0">
                  <c:v>BEZROBOTNI WEDŁUG GRUP RYZYKA</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Arkusz1!$A$2:$A$9</c:f>
              <c:strCache>
                <c:ptCount val="8"/>
                <c:pt idx="0">
                  <c:v>DŁUGOTRWALE BEZROBOTNI- 40%</c:v>
                </c:pt>
                <c:pt idx="1">
                  <c:v>OSOBY DO 30 R.Ż - 29%</c:v>
                </c:pt>
                <c:pt idx="2">
                  <c:v>POSIADAJĄCE DZIECKO DO 6 R.Ż-23%</c:v>
                </c:pt>
                <c:pt idx="3">
                  <c:v>BEZ KWALIF. ZAWOD.- 30%</c:v>
                </c:pt>
                <c:pt idx="4">
                  <c:v>BEZ DOŚW. ZAWOD. -16%</c:v>
                </c:pt>
                <c:pt idx="5">
                  <c:v>OSOBY 50+ -25%</c:v>
                </c:pt>
                <c:pt idx="6">
                  <c:v>KORZYSTAJĄCY ZE ŚWIADCZEŃ OPS - 4%</c:v>
                </c:pt>
                <c:pt idx="7">
                  <c:v>NIEPEŁNOSPRAWNI- 8%</c:v>
                </c:pt>
              </c:strCache>
            </c:strRef>
          </c:cat>
          <c:val>
            <c:numRef>
              <c:f>Arkusz1!$B$2:$B$9</c:f>
              <c:numCache>
                <c:formatCode>General</c:formatCode>
                <c:ptCount val="8"/>
                <c:pt idx="0">
                  <c:v>243</c:v>
                </c:pt>
                <c:pt idx="1">
                  <c:v>177</c:v>
                </c:pt>
                <c:pt idx="2">
                  <c:v>138</c:v>
                </c:pt>
                <c:pt idx="3">
                  <c:v>186</c:v>
                </c:pt>
                <c:pt idx="4">
                  <c:v>100</c:v>
                </c:pt>
                <c:pt idx="5">
                  <c:v>151</c:v>
                </c:pt>
                <c:pt idx="6">
                  <c:v>27</c:v>
                </c:pt>
                <c:pt idx="7">
                  <c:v>48</c:v>
                </c:pt>
              </c:numCache>
            </c:numRef>
          </c:val>
          <c:extLst>
            <c:ext xmlns:c16="http://schemas.microsoft.com/office/drawing/2014/chart" uri="{C3380CC4-5D6E-409C-BE32-E72D297353CC}">
              <c16:uniqueId val="{00000000-055A-46DB-80B3-D9F6B84C7BF9}"/>
            </c:ext>
          </c:extLst>
        </c:ser>
        <c:dLbls>
          <c:showLegendKey val="0"/>
          <c:showVal val="0"/>
          <c:showCatName val="0"/>
          <c:showSerName val="0"/>
          <c:showPercent val="0"/>
          <c:showBubbleSize val="0"/>
        </c:dLbls>
        <c:gapWidth val="182"/>
        <c:axId val="44033536"/>
        <c:axId val="44070784"/>
      </c:barChart>
      <c:catAx>
        <c:axId val="44033536"/>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44070784"/>
        <c:crosses val="autoZero"/>
        <c:auto val="1"/>
        <c:lblAlgn val="ctr"/>
        <c:lblOffset val="100"/>
        <c:noMultiLvlLbl val="0"/>
      </c:catAx>
      <c:valAx>
        <c:axId val="44070784"/>
        <c:scaling>
          <c:orientation val="minMax"/>
        </c:scaling>
        <c:delete val="1"/>
        <c:axPos val="b"/>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one"/>
        <c:crossAx val="4403353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pl-PL" sz="1400" b="1" dirty="0">
                <a:latin typeface="Book Antiqua" panose="02040602050305030304" pitchFamily="18" charset="0"/>
              </a:rPr>
              <a:t>STRUKTURA BEZROBOCIA ZE WZGLĘDU NA WYKSZTAŁCENIE</a:t>
            </a:r>
            <a:r>
              <a:rPr lang="pl-PL" sz="1400" b="1" baseline="0" dirty="0">
                <a:latin typeface="Book Antiqua" panose="02040602050305030304" pitchFamily="18" charset="0"/>
              </a:rPr>
              <a:t>  (PORÓWNANIE DO 2021r., 2020r.</a:t>
            </a:r>
            <a:r>
              <a:rPr lang="pl-PL" sz="1400" baseline="0" dirty="0">
                <a:latin typeface="Book Antiqua" panose="02040602050305030304" pitchFamily="18" charset="0"/>
              </a:rPr>
              <a:t>)</a:t>
            </a:r>
            <a:endParaRPr lang="pl-PL" sz="1400" dirty="0">
              <a:latin typeface="Book Antiqua" panose="02040602050305030304" pitchFamily="18" charset="0"/>
            </a:endParaRP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pl-PL"/>
        </a:p>
      </c:txPr>
    </c:title>
    <c:autoTitleDeleted val="0"/>
    <c:plotArea>
      <c:layout/>
      <c:barChart>
        <c:barDir val="bar"/>
        <c:grouping val="stacked"/>
        <c:varyColors val="0"/>
        <c:ser>
          <c:idx val="0"/>
          <c:order val="0"/>
          <c:tx>
            <c:strRef>
              <c:f>Arkusz1!$B$1</c:f>
              <c:strCache>
                <c:ptCount val="1"/>
                <c:pt idx="0">
                  <c:v>WYŻSZE</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FFC000"/>
                    </a:solidFill>
                    <a:highlight>
                      <a:srgbClr val="000080"/>
                    </a:highlight>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Arkusz1!$A$2:$A$4</c:f>
              <c:strCache>
                <c:ptCount val="3"/>
                <c:pt idx="0">
                  <c:v>2022r</c:v>
                </c:pt>
                <c:pt idx="1">
                  <c:v>2021r</c:v>
                </c:pt>
                <c:pt idx="2">
                  <c:v>2020r</c:v>
                </c:pt>
              </c:strCache>
            </c:strRef>
          </c:cat>
          <c:val>
            <c:numRef>
              <c:f>Arkusz1!$B$2:$B$4</c:f>
              <c:numCache>
                <c:formatCode>General</c:formatCode>
                <c:ptCount val="3"/>
                <c:pt idx="0" formatCode="0">
                  <c:v>38</c:v>
                </c:pt>
                <c:pt idx="1">
                  <c:v>51</c:v>
                </c:pt>
                <c:pt idx="2">
                  <c:v>47</c:v>
                </c:pt>
              </c:numCache>
            </c:numRef>
          </c:val>
          <c:extLst>
            <c:ext xmlns:c16="http://schemas.microsoft.com/office/drawing/2014/chart" uri="{C3380CC4-5D6E-409C-BE32-E72D297353CC}">
              <c16:uniqueId val="{00000000-E4B5-4FCA-A28F-872FF40FFDE3}"/>
            </c:ext>
          </c:extLst>
        </c:ser>
        <c:ser>
          <c:idx val="1"/>
          <c:order val="1"/>
          <c:tx>
            <c:strRef>
              <c:f>Arkusz1!$C$1</c:f>
              <c:strCache>
                <c:ptCount val="1"/>
                <c:pt idx="0">
                  <c:v>ŚREDNIE OGÓLNOKSZTAŁCĄCE</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FFC000"/>
                    </a:solidFill>
                    <a:highlight>
                      <a:srgbClr val="000080"/>
                    </a:highlight>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Arkusz1!$A$2:$A$4</c:f>
              <c:strCache>
                <c:ptCount val="3"/>
                <c:pt idx="0">
                  <c:v>2022r</c:v>
                </c:pt>
                <c:pt idx="1">
                  <c:v>2021r</c:v>
                </c:pt>
                <c:pt idx="2">
                  <c:v>2020r</c:v>
                </c:pt>
              </c:strCache>
            </c:strRef>
          </c:cat>
          <c:val>
            <c:numRef>
              <c:f>Arkusz1!$C$2:$C$4</c:f>
              <c:numCache>
                <c:formatCode>0</c:formatCode>
                <c:ptCount val="3"/>
                <c:pt idx="0">
                  <c:v>54</c:v>
                </c:pt>
                <c:pt idx="1">
                  <c:v>63</c:v>
                </c:pt>
                <c:pt idx="2" formatCode="General">
                  <c:v>54</c:v>
                </c:pt>
              </c:numCache>
            </c:numRef>
          </c:val>
          <c:extLst>
            <c:ext xmlns:c16="http://schemas.microsoft.com/office/drawing/2014/chart" uri="{C3380CC4-5D6E-409C-BE32-E72D297353CC}">
              <c16:uniqueId val="{00000001-E4B5-4FCA-A28F-872FF40FFDE3}"/>
            </c:ext>
          </c:extLst>
        </c:ser>
        <c:ser>
          <c:idx val="2"/>
          <c:order val="2"/>
          <c:tx>
            <c:strRef>
              <c:f>Arkusz1!$D$1</c:f>
              <c:strCache>
                <c:ptCount val="1"/>
                <c:pt idx="0">
                  <c:v>POLICEALNE ORAZ ŚREDNIE ZAWODOWE</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FFC000"/>
                    </a:solidFill>
                    <a:highlight>
                      <a:srgbClr val="000080"/>
                    </a:highlight>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Arkusz1!$A$2:$A$4</c:f>
              <c:strCache>
                <c:ptCount val="3"/>
                <c:pt idx="0">
                  <c:v>2022r</c:v>
                </c:pt>
                <c:pt idx="1">
                  <c:v>2021r</c:v>
                </c:pt>
                <c:pt idx="2">
                  <c:v>2020r</c:v>
                </c:pt>
              </c:strCache>
            </c:strRef>
          </c:cat>
          <c:val>
            <c:numRef>
              <c:f>Arkusz1!$D$2:$D$4</c:f>
              <c:numCache>
                <c:formatCode>General</c:formatCode>
                <c:ptCount val="3"/>
                <c:pt idx="0">
                  <c:v>115</c:v>
                </c:pt>
                <c:pt idx="1">
                  <c:v>141</c:v>
                </c:pt>
                <c:pt idx="2">
                  <c:v>149</c:v>
                </c:pt>
              </c:numCache>
            </c:numRef>
          </c:val>
          <c:extLst>
            <c:ext xmlns:c16="http://schemas.microsoft.com/office/drawing/2014/chart" uri="{C3380CC4-5D6E-409C-BE32-E72D297353CC}">
              <c16:uniqueId val="{00000002-E4B5-4FCA-A28F-872FF40FFDE3}"/>
            </c:ext>
          </c:extLst>
        </c:ser>
        <c:ser>
          <c:idx val="3"/>
          <c:order val="3"/>
          <c:tx>
            <c:strRef>
              <c:f>Arkusz1!$E$1</c:f>
              <c:strCache>
                <c:ptCount val="1"/>
                <c:pt idx="0">
                  <c:v>ZASADNICZE ZAWODOWE</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FFC000"/>
                    </a:solidFill>
                    <a:highlight>
                      <a:srgbClr val="000080"/>
                    </a:highlight>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Arkusz1!$A$2:$A$4</c:f>
              <c:strCache>
                <c:ptCount val="3"/>
                <c:pt idx="0">
                  <c:v>2022r</c:v>
                </c:pt>
                <c:pt idx="1">
                  <c:v>2021r</c:v>
                </c:pt>
                <c:pt idx="2">
                  <c:v>2020r</c:v>
                </c:pt>
              </c:strCache>
            </c:strRef>
          </c:cat>
          <c:val>
            <c:numRef>
              <c:f>Arkusz1!$E$2:$E$4</c:f>
              <c:numCache>
                <c:formatCode>General</c:formatCode>
                <c:ptCount val="3"/>
                <c:pt idx="0">
                  <c:v>196</c:v>
                </c:pt>
                <c:pt idx="1">
                  <c:v>200</c:v>
                </c:pt>
                <c:pt idx="2">
                  <c:v>206</c:v>
                </c:pt>
              </c:numCache>
            </c:numRef>
          </c:val>
          <c:extLst>
            <c:ext xmlns:c16="http://schemas.microsoft.com/office/drawing/2014/chart" uri="{C3380CC4-5D6E-409C-BE32-E72D297353CC}">
              <c16:uniqueId val="{00000003-E4B5-4FCA-A28F-872FF40FFDE3}"/>
            </c:ext>
          </c:extLst>
        </c:ser>
        <c:ser>
          <c:idx val="4"/>
          <c:order val="4"/>
          <c:tx>
            <c:strRef>
              <c:f>Arkusz1!$F$1</c:f>
              <c:strCache>
                <c:ptCount val="1"/>
                <c:pt idx="0">
                  <c:v>GIMNAZJALNE I NIŻSZE</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FFC000"/>
                    </a:solidFill>
                    <a:highlight>
                      <a:srgbClr val="000080"/>
                    </a:highlight>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Arkusz1!$A$2:$A$4</c:f>
              <c:strCache>
                <c:ptCount val="3"/>
                <c:pt idx="0">
                  <c:v>2022r</c:v>
                </c:pt>
                <c:pt idx="1">
                  <c:v>2021r</c:v>
                </c:pt>
                <c:pt idx="2">
                  <c:v>2020r</c:v>
                </c:pt>
              </c:strCache>
            </c:strRef>
          </c:cat>
          <c:val>
            <c:numRef>
              <c:f>Arkusz1!$F$2:$F$4</c:f>
              <c:numCache>
                <c:formatCode>General</c:formatCode>
                <c:ptCount val="3"/>
                <c:pt idx="0">
                  <c:v>207</c:v>
                </c:pt>
                <c:pt idx="1">
                  <c:v>254</c:v>
                </c:pt>
                <c:pt idx="2">
                  <c:v>257</c:v>
                </c:pt>
              </c:numCache>
            </c:numRef>
          </c:val>
          <c:extLst>
            <c:ext xmlns:c16="http://schemas.microsoft.com/office/drawing/2014/chart" uri="{C3380CC4-5D6E-409C-BE32-E72D297353CC}">
              <c16:uniqueId val="{00000005-E4B5-4FCA-A28F-872FF40FFDE3}"/>
            </c:ext>
          </c:extLst>
        </c:ser>
        <c:dLbls>
          <c:showLegendKey val="0"/>
          <c:showVal val="0"/>
          <c:showCatName val="0"/>
          <c:showSerName val="0"/>
          <c:showPercent val="0"/>
          <c:showBubbleSize val="0"/>
        </c:dLbls>
        <c:gapWidth val="150"/>
        <c:overlap val="100"/>
        <c:axId val="232125184"/>
        <c:axId val="232126720"/>
      </c:barChart>
      <c:catAx>
        <c:axId val="23212518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pl-PL"/>
          </a:p>
        </c:txPr>
        <c:crossAx val="232126720"/>
        <c:crosses val="autoZero"/>
        <c:auto val="1"/>
        <c:lblAlgn val="ctr"/>
        <c:lblOffset val="100"/>
        <c:noMultiLvlLbl val="0"/>
      </c:catAx>
      <c:valAx>
        <c:axId val="232126720"/>
        <c:scaling>
          <c:orientation val="minMax"/>
        </c:scaling>
        <c:delete val="1"/>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one"/>
        <c:crossAx val="23212518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pl-PL" sz="1400" b="1" dirty="0">
                <a:latin typeface="Book Antiqua" panose="02040602050305030304" pitchFamily="18" charset="0"/>
              </a:rPr>
              <a:t>STRUKTURA BEZROBOTNYCH ZE WZGLĘDU NA WIEK (PORÓWNANIE DO 2021r.)</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pl-PL"/>
        </a:p>
      </c:txPr>
    </c:title>
    <c:autoTitleDeleted val="0"/>
    <c:plotArea>
      <c:layout/>
      <c:barChart>
        <c:barDir val="bar"/>
        <c:grouping val="stacked"/>
        <c:varyColors val="0"/>
        <c:ser>
          <c:idx val="0"/>
          <c:order val="0"/>
          <c:tx>
            <c:strRef>
              <c:f>Arkusz1!$B$1</c:f>
              <c:strCache>
                <c:ptCount val="1"/>
                <c:pt idx="0">
                  <c:v>18-24</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2021r</c:v>
                </c:pt>
                <c:pt idx="1">
                  <c:v>2022r</c:v>
                </c:pt>
              </c:strCache>
            </c:strRef>
          </c:cat>
          <c:val>
            <c:numRef>
              <c:f>Arkusz1!$B$2:$B$3</c:f>
              <c:numCache>
                <c:formatCode>General</c:formatCode>
                <c:ptCount val="2"/>
                <c:pt idx="0">
                  <c:v>92</c:v>
                </c:pt>
                <c:pt idx="1">
                  <c:v>97</c:v>
                </c:pt>
              </c:numCache>
            </c:numRef>
          </c:val>
          <c:extLst>
            <c:ext xmlns:c16="http://schemas.microsoft.com/office/drawing/2014/chart" uri="{C3380CC4-5D6E-409C-BE32-E72D297353CC}">
              <c16:uniqueId val="{00000000-BACD-4035-9146-235004BDE59E}"/>
            </c:ext>
          </c:extLst>
        </c:ser>
        <c:ser>
          <c:idx val="1"/>
          <c:order val="1"/>
          <c:tx>
            <c:strRef>
              <c:f>Arkusz1!$C$1</c:f>
              <c:strCache>
                <c:ptCount val="1"/>
                <c:pt idx="0">
                  <c:v>25-34</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2021r</c:v>
                </c:pt>
                <c:pt idx="1">
                  <c:v>2022r</c:v>
                </c:pt>
              </c:strCache>
            </c:strRef>
          </c:cat>
          <c:val>
            <c:numRef>
              <c:f>Arkusz1!$C$2:$C$3</c:f>
              <c:numCache>
                <c:formatCode>General</c:formatCode>
                <c:ptCount val="2"/>
                <c:pt idx="0">
                  <c:v>216</c:v>
                </c:pt>
                <c:pt idx="1">
                  <c:v>159</c:v>
                </c:pt>
              </c:numCache>
            </c:numRef>
          </c:val>
          <c:extLst>
            <c:ext xmlns:c16="http://schemas.microsoft.com/office/drawing/2014/chart" uri="{C3380CC4-5D6E-409C-BE32-E72D297353CC}">
              <c16:uniqueId val="{00000001-BACD-4035-9146-235004BDE59E}"/>
            </c:ext>
          </c:extLst>
        </c:ser>
        <c:ser>
          <c:idx val="2"/>
          <c:order val="2"/>
          <c:tx>
            <c:strRef>
              <c:f>Arkusz1!$D$1</c:f>
              <c:strCache>
                <c:ptCount val="1"/>
                <c:pt idx="0">
                  <c:v>35-44</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2021r</c:v>
                </c:pt>
                <c:pt idx="1">
                  <c:v>2022r</c:v>
                </c:pt>
              </c:strCache>
            </c:strRef>
          </c:cat>
          <c:val>
            <c:numRef>
              <c:f>Arkusz1!$D$2:$D$3</c:f>
              <c:numCache>
                <c:formatCode>General</c:formatCode>
                <c:ptCount val="2"/>
                <c:pt idx="0">
                  <c:v>158</c:v>
                </c:pt>
                <c:pt idx="1">
                  <c:v>141</c:v>
                </c:pt>
              </c:numCache>
            </c:numRef>
          </c:val>
          <c:extLst>
            <c:ext xmlns:c16="http://schemas.microsoft.com/office/drawing/2014/chart" uri="{C3380CC4-5D6E-409C-BE32-E72D297353CC}">
              <c16:uniqueId val="{00000002-BACD-4035-9146-235004BDE59E}"/>
            </c:ext>
          </c:extLst>
        </c:ser>
        <c:ser>
          <c:idx val="3"/>
          <c:order val="3"/>
          <c:tx>
            <c:strRef>
              <c:f>Arkusz1!$E$1</c:f>
              <c:strCache>
                <c:ptCount val="1"/>
                <c:pt idx="0">
                  <c:v>45-54</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2021r</c:v>
                </c:pt>
                <c:pt idx="1">
                  <c:v>2022r</c:v>
                </c:pt>
              </c:strCache>
            </c:strRef>
          </c:cat>
          <c:val>
            <c:numRef>
              <c:f>Arkusz1!$E$2:$E$3</c:f>
              <c:numCache>
                <c:formatCode>General</c:formatCode>
                <c:ptCount val="2"/>
                <c:pt idx="0">
                  <c:v>120</c:v>
                </c:pt>
                <c:pt idx="1">
                  <c:v>114</c:v>
                </c:pt>
              </c:numCache>
            </c:numRef>
          </c:val>
          <c:extLst>
            <c:ext xmlns:c16="http://schemas.microsoft.com/office/drawing/2014/chart" uri="{C3380CC4-5D6E-409C-BE32-E72D297353CC}">
              <c16:uniqueId val="{00000003-BACD-4035-9146-235004BDE59E}"/>
            </c:ext>
          </c:extLst>
        </c:ser>
        <c:ser>
          <c:idx val="4"/>
          <c:order val="4"/>
          <c:tx>
            <c:strRef>
              <c:f>Arkusz1!$F$1</c:f>
              <c:strCache>
                <c:ptCount val="1"/>
                <c:pt idx="0">
                  <c:v>55-59</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2021r</c:v>
                </c:pt>
                <c:pt idx="1">
                  <c:v>2022r</c:v>
                </c:pt>
              </c:strCache>
            </c:strRef>
          </c:cat>
          <c:val>
            <c:numRef>
              <c:f>Arkusz1!$F$2:$F$3</c:f>
              <c:numCache>
                <c:formatCode>General</c:formatCode>
                <c:ptCount val="2"/>
                <c:pt idx="0">
                  <c:v>84</c:v>
                </c:pt>
                <c:pt idx="1">
                  <c:v>62</c:v>
                </c:pt>
              </c:numCache>
            </c:numRef>
          </c:val>
          <c:extLst>
            <c:ext xmlns:c16="http://schemas.microsoft.com/office/drawing/2014/chart" uri="{C3380CC4-5D6E-409C-BE32-E72D297353CC}">
              <c16:uniqueId val="{00000006-BACD-4035-9146-235004BDE59E}"/>
            </c:ext>
          </c:extLst>
        </c:ser>
        <c:ser>
          <c:idx val="5"/>
          <c:order val="5"/>
          <c:tx>
            <c:strRef>
              <c:f>Arkusz1!$G$1</c:f>
              <c:strCache>
                <c:ptCount val="1"/>
                <c:pt idx="0">
                  <c:v>60 i więcej</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2021r</c:v>
                </c:pt>
                <c:pt idx="1">
                  <c:v>2022r</c:v>
                </c:pt>
              </c:strCache>
            </c:strRef>
          </c:cat>
          <c:val>
            <c:numRef>
              <c:f>Arkusz1!$G$2:$G$3</c:f>
              <c:numCache>
                <c:formatCode>General</c:formatCode>
                <c:ptCount val="2"/>
                <c:pt idx="0">
                  <c:v>39</c:v>
                </c:pt>
                <c:pt idx="1">
                  <c:v>37</c:v>
                </c:pt>
              </c:numCache>
            </c:numRef>
          </c:val>
          <c:extLst>
            <c:ext xmlns:c16="http://schemas.microsoft.com/office/drawing/2014/chart" uri="{C3380CC4-5D6E-409C-BE32-E72D297353CC}">
              <c16:uniqueId val="{00000007-BACD-4035-9146-235004BDE59E}"/>
            </c:ext>
          </c:extLst>
        </c:ser>
        <c:dLbls>
          <c:showLegendKey val="0"/>
          <c:showVal val="0"/>
          <c:showCatName val="0"/>
          <c:showSerName val="0"/>
          <c:showPercent val="0"/>
          <c:showBubbleSize val="0"/>
        </c:dLbls>
        <c:gapWidth val="150"/>
        <c:overlap val="100"/>
        <c:axId val="136066560"/>
        <c:axId val="136068096"/>
      </c:barChart>
      <c:catAx>
        <c:axId val="13606656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136068096"/>
        <c:crosses val="autoZero"/>
        <c:auto val="1"/>
        <c:lblAlgn val="ctr"/>
        <c:lblOffset val="100"/>
        <c:noMultiLvlLbl val="0"/>
      </c:catAx>
      <c:valAx>
        <c:axId val="136068096"/>
        <c:scaling>
          <c:orientation val="minMax"/>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one"/>
        <c:crossAx val="13606656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pl-PL" sz="1400" b="1" dirty="0">
                <a:latin typeface="Book Antiqua" panose="02040602050305030304" pitchFamily="18" charset="0"/>
              </a:rPr>
              <a:t>BEZROBOTNI WEDŁUG CZASU POZOSTAWANIA BEZ PRACY (PORÓWNANIE DO 2021r.)</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pl-PL"/>
        </a:p>
      </c:txPr>
    </c:title>
    <c:autoTitleDeleted val="0"/>
    <c:plotArea>
      <c:layout/>
      <c:barChart>
        <c:barDir val="col"/>
        <c:grouping val="clustered"/>
        <c:varyColors val="0"/>
        <c:ser>
          <c:idx val="0"/>
          <c:order val="0"/>
          <c:tx>
            <c:strRef>
              <c:f>Arkusz1!$B$1</c:f>
              <c:strCache>
                <c:ptCount val="1"/>
                <c:pt idx="0">
                  <c:v>2022</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Arkusz1!$A$2:$A$7</c:f>
              <c:strCache>
                <c:ptCount val="6"/>
                <c:pt idx="0">
                  <c:v>do 1 m-ca </c:v>
                </c:pt>
                <c:pt idx="1">
                  <c:v>1-3 m-cy </c:v>
                </c:pt>
                <c:pt idx="2">
                  <c:v>3-6 m-cy </c:v>
                </c:pt>
                <c:pt idx="3">
                  <c:v>6-12 m-cy </c:v>
                </c:pt>
                <c:pt idx="4">
                  <c:v>12-24 m-cy </c:v>
                </c:pt>
                <c:pt idx="5">
                  <c:v>pow. 24 m-cy </c:v>
                </c:pt>
              </c:strCache>
            </c:strRef>
          </c:cat>
          <c:val>
            <c:numRef>
              <c:f>Arkusz1!$B$2:$B$7</c:f>
              <c:numCache>
                <c:formatCode>General</c:formatCode>
                <c:ptCount val="6"/>
                <c:pt idx="0">
                  <c:v>77</c:v>
                </c:pt>
                <c:pt idx="1">
                  <c:v>160</c:v>
                </c:pt>
                <c:pt idx="2">
                  <c:v>115</c:v>
                </c:pt>
                <c:pt idx="3">
                  <c:v>78</c:v>
                </c:pt>
                <c:pt idx="4">
                  <c:v>75</c:v>
                </c:pt>
                <c:pt idx="5">
                  <c:v>105</c:v>
                </c:pt>
              </c:numCache>
            </c:numRef>
          </c:val>
          <c:extLst>
            <c:ext xmlns:c16="http://schemas.microsoft.com/office/drawing/2014/chart" uri="{C3380CC4-5D6E-409C-BE32-E72D297353CC}">
              <c16:uniqueId val="{00000000-0933-48D5-8CF7-CBABE11D8698}"/>
            </c:ext>
          </c:extLst>
        </c:ser>
        <c:ser>
          <c:idx val="1"/>
          <c:order val="1"/>
          <c:tx>
            <c:strRef>
              <c:f>Arkusz1!$C$1</c:f>
              <c:strCache>
                <c:ptCount val="1"/>
                <c:pt idx="0">
                  <c:v>2021r</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Arkusz1!$A$2:$A$7</c:f>
              <c:strCache>
                <c:ptCount val="6"/>
                <c:pt idx="0">
                  <c:v>do 1 m-ca </c:v>
                </c:pt>
                <c:pt idx="1">
                  <c:v>1-3 m-cy </c:v>
                </c:pt>
                <c:pt idx="2">
                  <c:v>3-6 m-cy </c:v>
                </c:pt>
                <c:pt idx="3">
                  <c:v>6-12 m-cy </c:v>
                </c:pt>
                <c:pt idx="4">
                  <c:v>12-24 m-cy </c:v>
                </c:pt>
                <c:pt idx="5">
                  <c:v>pow. 24 m-cy </c:v>
                </c:pt>
              </c:strCache>
            </c:strRef>
          </c:cat>
          <c:val>
            <c:numRef>
              <c:f>Arkusz1!$C$2:$C$7</c:f>
              <c:numCache>
                <c:formatCode>General</c:formatCode>
                <c:ptCount val="6"/>
                <c:pt idx="0">
                  <c:v>68</c:v>
                </c:pt>
                <c:pt idx="1">
                  <c:v>126</c:v>
                </c:pt>
                <c:pt idx="2">
                  <c:v>113</c:v>
                </c:pt>
                <c:pt idx="3">
                  <c:v>129</c:v>
                </c:pt>
                <c:pt idx="4">
                  <c:v>122</c:v>
                </c:pt>
                <c:pt idx="5">
                  <c:v>151</c:v>
                </c:pt>
              </c:numCache>
            </c:numRef>
          </c:val>
          <c:extLst>
            <c:ext xmlns:c16="http://schemas.microsoft.com/office/drawing/2014/chart" uri="{C3380CC4-5D6E-409C-BE32-E72D297353CC}">
              <c16:uniqueId val="{00000001-0933-48D5-8CF7-CBABE11D8698}"/>
            </c:ext>
          </c:extLst>
        </c:ser>
        <c:dLbls>
          <c:showLegendKey val="0"/>
          <c:showVal val="0"/>
          <c:showCatName val="0"/>
          <c:showSerName val="0"/>
          <c:showPercent val="0"/>
          <c:showBubbleSize val="0"/>
        </c:dLbls>
        <c:gapWidth val="219"/>
        <c:overlap val="-27"/>
        <c:axId val="188263040"/>
        <c:axId val="212947328"/>
      </c:barChart>
      <c:catAx>
        <c:axId val="1882630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212947328"/>
        <c:crosses val="autoZero"/>
        <c:auto val="1"/>
        <c:lblAlgn val="ctr"/>
        <c:lblOffset val="100"/>
        <c:noMultiLvlLbl val="0"/>
      </c:catAx>
      <c:valAx>
        <c:axId val="21294732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18826304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5"/>
    </mc:Choice>
    <mc:Fallback>
      <c:style val="5"/>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Book Antiqua" panose="02040602050305030304" pitchFamily="18" charset="0"/>
                <a:ea typeface="+mn-ea"/>
                <a:cs typeface="+mn-cs"/>
              </a:defRPr>
            </a:pPr>
            <a:r>
              <a:rPr lang="en-US" b="1" dirty="0">
                <a:latin typeface="Book Antiqua" panose="02040602050305030304" pitchFamily="18" charset="0"/>
              </a:rPr>
              <a:t>OFERTY PRACY 202</a:t>
            </a:r>
            <a:r>
              <a:rPr lang="pl-PL" b="1" dirty="0">
                <a:latin typeface="Book Antiqua" panose="02040602050305030304" pitchFamily="18" charset="0"/>
              </a:rPr>
              <a:t>2</a:t>
            </a:r>
            <a:r>
              <a:rPr lang="en-US" b="1" dirty="0">
                <a:latin typeface="Book Antiqua" panose="02040602050305030304" pitchFamily="18" charset="0"/>
              </a:rPr>
              <a:t>r</a:t>
            </a:r>
            <a:r>
              <a:rPr lang="pl-PL" b="1" dirty="0">
                <a:latin typeface="Book Antiqua" panose="02040602050305030304" pitchFamily="18" charset="0"/>
              </a:rPr>
              <a:t>.</a:t>
            </a:r>
            <a:endParaRPr lang="en-US" sz="1000" b="1" dirty="0">
              <a:latin typeface="Book Antiqua" panose="02040602050305030304" pitchFamily="18" charset="0"/>
            </a:endParaRPr>
          </a:p>
        </c:rich>
      </c:tx>
      <c:layout>
        <c:manualLayout>
          <c:xMode val="edge"/>
          <c:yMode val="edge"/>
          <c:x val="0.38643206310409967"/>
          <c:y val="1.5588592096461061E-2"/>
        </c:manualLayout>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Book Antiqua" panose="02040602050305030304" pitchFamily="18" charset="0"/>
              <a:ea typeface="+mn-ea"/>
              <a:cs typeface="+mn-cs"/>
            </a:defRPr>
          </a:pPr>
          <a:endParaRPr lang="pl-PL"/>
        </a:p>
      </c:txPr>
    </c:title>
    <c:autoTitleDeleted val="0"/>
    <c:plotArea>
      <c:layout/>
      <c:barChart>
        <c:barDir val="bar"/>
        <c:grouping val="clustered"/>
        <c:varyColors val="0"/>
        <c:ser>
          <c:idx val="0"/>
          <c:order val="0"/>
          <c:tx>
            <c:strRef>
              <c:f>Arkusz1!$B$1</c:f>
              <c:strCache>
                <c:ptCount val="1"/>
                <c:pt idx="0">
                  <c:v>OFERTY PRACY 2022r</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Arkusz1!$A$2:$A$13</c:f>
              <c:strCache>
                <c:ptCount val="12"/>
                <c:pt idx="0">
                  <c:v>XII</c:v>
                </c:pt>
                <c:pt idx="1">
                  <c:v>XI</c:v>
                </c:pt>
                <c:pt idx="2">
                  <c:v>X</c:v>
                </c:pt>
                <c:pt idx="3">
                  <c:v>IX</c:v>
                </c:pt>
                <c:pt idx="4">
                  <c:v>VIII</c:v>
                </c:pt>
                <c:pt idx="5">
                  <c:v>VII</c:v>
                </c:pt>
                <c:pt idx="6">
                  <c:v>VI</c:v>
                </c:pt>
                <c:pt idx="7">
                  <c:v>V</c:v>
                </c:pt>
                <c:pt idx="8">
                  <c:v>IV</c:v>
                </c:pt>
                <c:pt idx="9">
                  <c:v>III</c:v>
                </c:pt>
                <c:pt idx="10">
                  <c:v>II</c:v>
                </c:pt>
                <c:pt idx="11">
                  <c:v>I</c:v>
                </c:pt>
              </c:strCache>
            </c:strRef>
          </c:cat>
          <c:val>
            <c:numRef>
              <c:f>Arkusz1!$B$2:$B$13</c:f>
              <c:numCache>
                <c:formatCode>General</c:formatCode>
                <c:ptCount val="12"/>
                <c:pt idx="0">
                  <c:v>31</c:v>
                </c:pt>
                <c:pt idx="1">
                  <c:v>13</c:v>
                </c:pt>
                <c:pt idx="2">
                  <c:v>36</c:v>
                </c:pt>
                <c:pt idx="3">
                  <c:v>51</c:v>
                </c:pt>
                <c:pt idx="4">
                  <c:v>122</c:v>
                </c:pt>
                <c:pt idx="5">
                  <c:v>205</c:v>
                </c:pt>
                <c:pt idx="6">
                  <c:v>135</c:v>
                </c:pt>
                <c:pt idx="7">
                  <c:v>146</c:v>
                </c:pt>
                <c:pt idx="8">
                  <c:v>63</c:v>
                </c:pt>
                <c:pt idx="9">
                  <c:v>81</c:v>
                </c:pt>
                <c:pt idx="10">
                  <c:v>146</c:v>
                </c:pt>
                <c:pt idx="11">
                  <c:v>96</c:v>
                </c:pt>
              </c:numCache>
            </c:numRef>
          </c:val>
          <c:extLst>
            <c:ext xmlns:c16="http://schemas.microsoft.com/office/drawing/2014/chart" uri="{C3380CC4-5D6E-409C-BE32-E72D297353CC}">
              <c16:uniqueId val="{00000000-F1BC-49A0-9CFC-4DA17F6688CE}"/>
            </c:ext>
          </c:extLst>
        </c:ser>
        <c:dLbls>
          <c:showLegendKey val="0"/>
          <c:showVal val="0"/>
          <c:showCatName val="0"/>
          <c:showSerName val="0"/>
          <c:showPercent val="0"/>
          <c:showBubbleSize val="0"/>
        </c:dLbls>
        <c:gapWidth val="182"/>
        <c:axId val="228059392"/>
        <c:axId val="232116224"/>
      </c:barChart>
      <c:catAx>
        <c:axId val="22805939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232116224"/>
        <c:crosses val="autoZero"/>
        <c:auto val="1"/>
        <c:lblAlgn val="ctr"/>
        <c:lblOffset val="100"/>
        <c:noMultiLvlLbl val="0"/>
      </c:catAx>
      <c:valAx>
        <c:axId val="23211622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pl-PL"/>
          </a:p>
        </c:txPr>
        <c:crossAx val="228059392"/>
        <c:crosses val="autoZero"/>
        <c:crossBetween val="between"/>
      </c:valAx>
      <c:spPr>
        <a:noFill/>
        <a:ln>
          <a:noFill/>
        </a:ln>
        <a:effectLst/>
      </c:spPr>
    </c:plotArea>
    <c:legend>
      <c:legendPos val="b"/>
      <c:layout>
        <c:manualLayout>
          <c:xMode val="edge"/>
          <c:yMode val="edge"/>
          <c:x val="0.40263084803442895"/>
          <c:y val="0.94056818577019297"/>
          <c:w val="0.25043372373829809"/>
          <c:h val="4.3843222133345891E-2"/>
        </c:manualLayout>
      </c:layout>
      <c:overlay val="0"/>
      <c:spPr>
        <a:noFill/>
        <a:ln>
          <a:noFill/>
        </a:ln>
        <a:effectLst/>
      </c:spPr>
      <c:txPr>
        <a:bodyPr rot="0" spcFirstLastPara="1" vertOverflow="ellipsis" vert="horz" wrap="square" anchor="ctr" anchorCtr="1"/>
        <a:lstStyle/>
        <a:p>
          <a:pPr>
            <a:defRPr sz="11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pl-PL" sz="1600" b="1" dirty="0">
                <a:solidFill>
                  <a:schemeClr val="tx1"/>
                </a:solidFill>
                <a:latin typeface="Book Antiqua" panose="02040602050305030304" pitchFamily="18" charset="0"/>
              </a:rPr>
              <a:t>Struktura</a:t>
            </a:r>
            <a:r>
              <a:rPr lang="pl-PL" sz="1600" b="1" baseline="0" dirty="0">
                <a:solidFill>
                  <a:schemeClr val="tx1"/>
                </a:solidFill>
                <a:latin typeface="Book Antiqua" panose="02040602050305030304" pitchFamily="18" charset="0"/>
              </a:rPr>
              <a:t> zatrudnionych cudzoziemców w ramach oświadczeń o powierzeniu wykonywania pracy wg obywatelstwa </a:t>
            </a:r>
            <a:endParaRPr lang="en-US" sz="1600" b="1" dirty="0">
              <a:solidFill>
                <a:schemeClr val="tx1"/>
              </a:solidFill>
              <a:latin typeface="Book Antiqua" panose="02040602050305030304" pitchFamily="18" charset="0"/>
            </a:endParaRPr>
          </a:p>
        </c:rich>
      </c:tx>
      <c:layout>
        <c:manualLayout>
          <c:xMode val="edge"/>
          <c:yMode val="edge"/>
          <c:x val="0.1122935036696603"/>
          <c:y val="4.981482826229032E-3"/>
        </c:manualLayout>
      </c:layout>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pl-PL"/>
        </a:p>
      </c:txPr>
    </c:title>
    <c:autoTitleDeleted val="0"/>
    <c:plotArea>
      <c:layout>
        <c:manualLayout>
          <c:layoutTarget val="inner"/>
          <c:xMode val="edge"/>
          <c:yMode val="edge"/>
          <c:x val="8.0740320236527011E-2"/>
          <c:y val="0.17221618191096438"/>
          <c:w val="0.90486218651442352"/>
          <c:h val="0.74415562582874684"/>
        </c:manualLayout>
      </c:layout>
      <c:barChart>
        <c:barDir val="col"/>
        <c:grouping val="clustered"/>
        <c:varyColors val="0"/>
        <c:ser>
          <c:idx val="0"/>
          <c:order val="0"/>
          <c:tx>
            <c:strRef>
              <c:f>Arkusz1!$B$1</c:f>
              <c:strCache>
                <c:ptCount val="1"/>
                <c:pt idx="0">
                  <c:v>Seria 1</c:v>
                </c:pt>
              </c:strCache>
            </c:strRef>
          </c:tx>
          <c:spPr>
            <a:solidFill>
              <a:schemeClr val="accent1"/>
            </a:solidFill>
            <a:ln>
              <a:noFill/>
            </a:ln>
            <a:effectLst/>
          </c:spPr>
          <c:invertIfNegative val="0"/>
          <c:dLbls>
            <c:dLbl>
              <c:idx val="2"/>
              <c:layout>
                <c:manualLayout>
                  <c:x val="-1.7996866561312442E-3"/>
                  <c:y val="3.2025604344588297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3300-48BF-AEA0-F2712AAC0E1E}"/>
                </c:ext>
              </c:extLst>
            </c:dLbl>
            <c:dLbl>
              <c:idx val="4"/>
              <c:layout>
                <c:manualLayout>
                  <c:x val="1.7996866561311782E-3"/>
                  <c:y val="4.803840651688266E-3"/>
                </c:manualLayout>
              </c:layout>
              <c:spPr>
                <a:noFill/>
                <a:ln>
                  <a:noFill/>
                </a:ln>
                <a:effectLst/>
              </c:spPr>
              <c:txPr>
                <a:bodyPr rot="0" spcFirstLastPara="1" vertOverflow="ellipsis" vert="horz" wrap="square" lIns="38100" tIns="19050" rIns="38100" bIns="19050" anchor="ctr" anchorCtr="1">
                  <a:noAutofit/>
                </a:bodyPr>
                <a:lstStyle/>
                <a:p>
                  <a:pPr>
                    <a:defRPr sz="12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4.3192479747148273E-2"/>
                      <c:h val="3.992004190058597E-2"/>
                    </c:manualLayout>
                  </c15:layout>
                </c:ext>
                <c:ext xmlns:c16="http://schemas.microsoft.com/office/drawing/2014/chart" uri="{C3380CC4-5D6E-409C-BE32-E72D297353CC}">
                  <c16:uniqueId val="{00000002-3300-48BF-AEA0-F2712AAC0E1E}"/>
                </c:ext>
              </c:extLst>
            </c:dLbl>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Arkusz1!$A$2:$A$7</c:f>
              <c:strCache>
                <c:ptCount val="6"/>
                <c:pt idx="0">
                  <c:v>BIAŁORUŚ</c:v>
                </c:pt>
                <c:pt idx="1">
                  <c:v>ROSJI</c:v>
                </c:pt>
                <c:pt idx="2">
                  <c:v>UKRAINA</c:v>
                </c:pt>
                <c:pt idx="3">
                  <c:v>MOŁDAWIA</c:v>
                </c:pt>
                <c:pt idx="4">
                  <c:v>GRUZJA</c:v>
                </c:pt>
                <c:pt idx="5">
                  <c:v>ARMENIA</c:v>
                </c:pt>
              </c:strCache>
            </c:strRef>
          </c:cat>
          <c:val>
            <c:numRef>
              <c:f>Arkusz1!$B$2:$B$7</c:f>
              <c:numCache>
                <c:formatCode>General</c:formatCode>
                <c:ptCount val="6"/>
                <c:pt idx="0">
                  <c:v>24</c:v>
                </c:pt>
                <c:pt idx="1">
                  <c:v>7</c:v>
                </c:pt>
                <c:pt idx="2">
                  <c:v>271</c:v>
                </c:pt>
                <c:pt idx="3">
                  <c:v>32</c:v>
                </c:pt>
                <c:pt idx="4">
                  <c:v>53</c:v>
                </c:pt>
                <c:pt idx="5">
                  <c:v>6</c:v>
                </c:pt>
              </c:numCache>
            </c:numRef>
          </c:val>
          <c:extLst>
            <c:ext xmlns:c16="http://schemas.microsoft.com/office/drawing/2014/chart" uri="{C3380CC4-5D6E-409C-BE32-E72D297353CC}">
              <c16:uniqueId val="{00000000-36C0-40AA-A968-0C4BF948D5E4}"/>
            </c:ext>
          </c:extLst>
        </c:ser>
        <c:dLbls>
          <c:showLegendKey val="0"/>
          <c:showVal val="0"/>
          <c:showCatName val="0"/>
          <c:showSerName val="0"/>
          <c:showPercent val="0"/>
          <c:showBubbleSize val="0"/>
        </c:dLbls>
        <c:gapWidth val="219"/>
        <c:overlap val="-27"/>
        <c:axId val="135010944"/>
        <c:axId val="150688128"/>
      </c:barChart>
      <c:catAx>
        <c:axId val="1350109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rgbClr val="00B050"/>
                </a:solidFill>
                <a:latin typeface="Book Antiqua" panose="02040602050305030304" pitchFamily="18" charset="0"/>
                <a:ea typeface="+mn-ea"/>
                <a:cs typeface="+mn-cs"/>
              </a:defRPr>
            </a:pPr>
            <a:endParaRPr lang="pl-PL"/>
          </a:p>
        </c:txPr>
        <c:crossAx val="150688128"/>
        <c:crosses val="autoZero"/>
        <c:auto val="1"/>
        <c:lblAlgn val="ctr"/>
        <c:lblOffset val="100"/>
        <c:noMultiLvlLbl val="0"/>
      </c:catAx>
      <c:valAx>
        <c:axId val="15068812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13501094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pl-PL" sz="1600" b="1" dirty="0">
                <a:solidFill>
                  <a:schemeClr val="tx1"/>
                </a:solidFill>
                <a:latin typeface="Book Antiqua" panose="02040602050305030304" pitchFamily="18" charset="0"/>
              </a:rPr>
              <a:t>Zarejestrowane oświadczenia o powierzeniu wykonywania pracy cudzoziemcom według branży</a:t>
            </a:r>
            <a:endParaRPr lang="en-US" sz="1600" b="1" dirty="0">
              <a:solidFill>
                <a:schemeClr val="tx1"/>
              </a:solidFill>
              <a:latin typeface="Book Antiqua" panose="02040602050305030304" pitchFamily="18" charset="0"/>
            </a:endParaRP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pl-PL"/>
        </a:p>
      </c:txPr>
    </c:title>
    <c:autoTitleDeleted val="0"/>
    <c:plotArea>
      <c:layout>
        <c:manualLayout>
          <c:layoutTarget val="inner"/>
          <c:xMode val="edge"/>
          <c:yMode val="edge"/>
          <c:x val="0.37603971676103076"/>
          <c:y val="0.15773215941694968"/>
          <c:w val="0.5904667563142878"/>
          <c:h val="0.76244594243901931"/>
        </c:manualLayout>
      </c:layout>
      <c:barChart>
        <c:barDir val="bar"/>
        <c:grouping val="clustered"/>
        <c:varyColors val="0"/>
        <c:ser>
          <c:idx val="0"/>
          <c:order val="0"/>
          <c:tx>
            <c:strRef>
              <c:f>Arkusz1!$B$1</c:f>
              <c:strCache>
                <c:ptCount val="1"/>
                <c:pt idx="0">
                  <c:v>Seria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Arkusz1!$A$2:$A$7</c:f>
              <c:strCache>
                <c:ptCount val="6"/>
                <c:pt idx="0">
                  <c:v>przemysł</c:v>
                </c:pt>
                <c:pt idx="1">
                  <c:v>budownictwo</c:v>
                </c:pt>
                <c:pt idx="2">
                  <c:v>transport i gospodarka magazynowa</c:v>
                </c:pt>
                <c:pt idx="3">
                  <c:v>handel hurtowy i detaliczny</c:v>
                </c:pt>
                <c:pt idx="4">
                  <c:v>rolnictwo, leśnictwo,łowiectwo i rybactwo</c:v>
                </c:pt>
                <c:pt idx="5">
                  <c:v>pozostałe</c:v>
                </c:pt>
              </c:strCache>
            </c:strRef>
          </c:cat>
          <c:val>
            <c:numRef>
              <c:f>Arkusz1!$B$2:$B$7</c:f>
              <c:numCache>
                <c:formatCode>General</c:formatCode>
                <c:ptCount val="6"/>
                <c:pt idx="0">
                  <c:v>106</c:v>
                </c:pt>
                <c:pt idx="1">
                  <c:v>18</c:v>
                </c:pt>
                <c:pt idx="2">
                  <c:v>49</c:v>
                </c:pt>
                <c:pt idx="3">
                  <c:v>57</c:v>
                </c:pt>
                <c:pt idx="4">
                  <c:v>8</c:v>
                </c:pt>
                <c:pt idx="5">
                  <c:v>155</c:v>
                </c:pt>
              </c:numCache>
            </c:numRef>
          </c:val>
          <c:extLst>
            <c:ext xmlns:c16="http://schemas.microsoft.com/office/drawing/2014/chart" uri="{C3380CC4-5D6E-409C-BE32-E72D297353CC}">
              <c16:uniqueId val="{00000000-E508-4269-BE31-1835944A6A85}"/>
            </c:ext>
          </c:extLst>
        </c:ser>
        <c:dLbls>
          <c:showLegendKey val="0"/>
          <c:showVal val="0"/>
          <c:showCatName val="0"/>
          <c:showSerName val="0"/>
          <c:showPercent val="0"/>
          <c:showBubbleSize val="0"/>
        </c:dLbls>
        <c:gapWidth val="182"/>
        <c:axId val="135007232"/>
        <c:axId val="135017216"/>
      </c:barChart>
      <c:catAx>
        <c:axId val="13500723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135017216"/>
        <c:crosses val="autoZero"/>
        <c:auto val="1"/>
        <c:lblAlgn val="ctr"/>
        <c:lblOffset val="100"/>
        <c:noMultiLvlLbl val="0"/>
      </c:catAx>
      <c:valAx>
        <c:axId val="13501721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13500723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30"/>
      <c:rotY val="0"/>
      <c:rAngAx val="0"/>
    </c:view3D>
    <c:floor>
      <c:thickness val="0"/>
      <c:spPr>
        <a:noFill/>
        <a:ln w="9525" cap="flat" cmpd="sng" algn="ctr">
          <a:solidFill>
            <a:schemeClr val="tx1">
              <a:tint val="75000"/>
              <a:shade val="95000"/>
              <a:satMod val="105000"/>
            </a:schemeClr>
          </a:solidFill>
          <a:prstDash val="solid"/>
          <a:round/>
        </a:ln>
        <a:effectLst/>
        <a:sp3d contourW="9525">
          <a:contourClr>
            <a:schemeClr val="tx1">
              <a:tint val="75000"/>
              <a:shade val="95000"/>
              <a:satMod val="105000"/>
            </a:schemeClr>
          </a:contourClr>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4804081344031683"/>
          <c:y val="0.19772962341971401"/>
          <c:w val="0.76867628346456718"/>
          <c:h val="0.73855749028996076"/>
        </c:manualLayout>
      </c:layout>
      <c:pie3DChart>
        <c:varyColors val="1"/>
        <c:ser>
          <c:idx val="0"/>
          <c:order val="0"/>
          <c:spPr>
            <a:scene3d>
              <a:camera prst="orthographicFront"/>
              <a:lightRig rig="threePt" dir="t"/>
            </a:scene3d>
            <a:sp3d>
              <a:bevelT w="152400" h="50800" prst="softRound"/>
            </a:sp3d>
          </c:spPr>
          <c:explosion val="24"/>
          <c:dPt>
            <c:idx val="0"/>
            <c:bubble3D val="0"/>
            <c:spPr>
              <a:solidFill>
                <a:schemeClr val="accent1"/>
              </a:solidFill>
              <a:ln>
                <a:noFill/>
              </a:ln>
              <a:effectLst/>
              <a:scene3d>
                <a:camera prst="orthographicFront"/>
                <a:lightRig rig="threePt" dir="t"/>
              </a:scene3d>
              <a:sp3d>
                <a:bevelT w="152400" h="50800" prst="softRound"/>
              </a:sp3d>
            </c:spPr>
            <c:extLst>
              <c:ext xmlns:c16="http://schemas.microsoft.com/office/drawing/2014/chart" uri="{C3380CC4-5D6E-409C-BE32-E72D297353CC}">
                <c16:uniqueId val="{00000001-8554-4405-8DE0-77F4E2BF5B36}"/>
              </c:ext>
            </c:extLst>
          </c:dPt>
          <c:dPt>
            <c:idx val="1"/>
            <c:bubble3D val="0"/>
            <c:spPr>
              <a:solidFill>
                <a:schemeClr val="accent3"/>
              </a:solidFill>
              <a:ln>
                <a:noFill/>
              </a:ln>
              <a:effectLst/>
              <a:scene3d>
                <a:camera prst="orthographicFront"/>
                <a:lightRig rig="threePt" dir="t"/>
              </a:scene3d>
              <a:sp3d>
                <a:bevelT w="152400" h="50800" prst="softRound"/>
              </a:sp3d>
            </c:spPr>
            <c:extLst>
              <c:ext xmlns:c16="http://schemas.microsoft.com/office/drawing/2014/chart" uri="{C3380CC4-5D6E-409C-BE32-E72D297353CC}">
                <c16:uniqueId val="{00000003-8554-4405-8DE0-77F4E2BF5B36}"/>
              </c:ext>
            </c:extLst>
          </c:dPt>
          <c:dPt>
            <c:idx val="2"/>
            <c:bubble3D val="0"/>
            <c:spPr>
              <a:solidFill>
                <a:schemeClr val="accent5"/>
              </a:solidFill>
              <a:ln>
                <a:noFill/>
              </a:ln>
              <a:effectLst/>
              <a:scene3d>
                <a:camera prst="orthographicFront"/>
                <a:lightRig rig="threePt" dir="t"/>
              </a:scene3d>
              <a:sp3d>
                <a:bevelT w="152400" h="50800" prst="softRound"/>
              </a:sp3d>
            </c:spPr>
            <c:extLst>
              <c:ext xmlns:c16="http://schemas.microsoft.com/office/drawing/2014/chart" uri="{C3380CC4-5D6E-409C-BE32-E72D297353CC}">
                <c16:uniqueId val="{00000005-8554-4405-8DE0-77F4E2BF5B36}"/>
              </c:ext>
            </c:extLst>
          </c:dPt>
          <c:dPt>
            <c:idx val="3"/>
            <c:bubble3D val="0"/>
            <c:spPr>
              <a:solidFill>
                <a:schemeClr val="accent1">
                  <a:lumMod val="60000"/>
                </a:schemeClr>
              </a:solidFill>
              <a:ln>
                <a:noFill/>
              </a:ln>
              <a:effectLst/>
              <a:scene3d>
                <a:camera prst="orthographicFront"/>
                <a:lightRig rig="threePt" dir="t"/>
              </a:scene3d>
              <a:sp3d>
                <a:bevelT w="152400" h="50800" prst="softRound"/>
              </a:sp3d>
            </c:spPr>
            <c:extLst>
              <c:ext xmlns:c16="http://schemas.microsoft.com/office/drawing/2014/chart" uri="{C3380CC4-5D6E-409C-BE32-E72D297353CC}">
                <c16:uniqueId val="{00000007-8554-4405-8DE0-77F4E2BF5B36}"/>
              </c:ext>
            </c:extLst>
          </c:dPt>
          <c:dPt>
            <c:idx val="4"/>
            <c:bubble3D val="0"/>
            <c:spPr>
              <a:solidFill>
                <a:schemeClr val="accent3">
                  <a:lumMod val="60000"/>
                </a:schemeClr>
              </a:solidFill>
              <a:ln>
                <a:noFill/>
              </a:ln>
              <a:effectLst/>
              <a:scene3d>
                <a:camera prst="orthographicFront"/>
                <a:lightRig rig="threePt" dir="t"/>
              </a:scene3d>
              <a:sp3d>
                <a:bevelT w="152400" h="50800" prst="softRound"/>
              </a:sp3d>
            </c:spPr>
            <c:extLst>
              <c:ext xmlns:c16="http://schemas.microsoft.com/office/drawing/2014/chart" uri="{C3380CC4-5D6E-409C-BE32-E72D297353CC}">
                <c16:uniqueId val="{00000009-8554-4405-8DE0-77F4E2BF5B36}"/>
              </c:ext>
            </c:extLst>
          </c:dPt>
          <c:dPt>
            <c:idx val="5"/>
            <c:bubble3D val="0"/>
            <c:spPr>
              <a:solidFill>
                <a:schemeClr val="accent5">
                  <a:lumMod val="60000"/>
                </a:schemeClr>
              </a:solidFill>
              <a:ln>
                <a:noFill/>
              </a:ln>
              <a:effectLst/>
              <a:scene3d>
                <a:camera prst="orthographicFront"/>
                <a:lightRig rig="threePt" dir="t"/>
              </a:scene3d>
              <a:sp3d>
                <a:bevelT w="152400" h="50800" prst="softRound"/>
              </a:sp3d>
            </c:spPr>
            <c:extLst>
              <c:ext xmlns:c16="http://schemas.microsoft.com/office/drawing/2014/chart" uri="{C3380CC4-5D6E-409C-BE32-E72D297353CC}">
                <c16:uniqueId val="{0000000B-8554-4405-8DE0-77F4E2BF5B36}"/>
              </c:ext>
            </c:extLst>
          </c:dPt>
          <c:dPt>
            <c:idx val="6"/>
            <c:bubble3D val="0"/>
            <c:spPr>
              <a:solidFill>
                <a:schemeClr val="accent1">
                  <a:lumMod val="80000"/>
                  <a:lumOff val="20000"/>
                </a:schemeClr>
              </a:solidFill>
              <a:ln>
                <a:noFill/>
              </a:ln>
              <a:effectLst/>
              <a:scene3d>
                <a:camera prst="orthographicFront"/>
                <a:lightRig rig="threePt" dir="t"/>
              </a:scene3d>
              <a:sp3d>
                <a:bevelT w="152400" h="50800" prst="softRound"/>
              </a:sp3d>
            </c:spPr>
            <c:extLst>
              <c:ext xmlns:c16="http://schemas.microsoft.com/office/drawing/2014/chart" uri="{C3380CC4-5D6E-409C-BE32-E72D297353CC}">
                <c16:uniqueId val="{0000000D-8554-4405-8DE0-77F4E2BF5B36}"/>
              </c:ext>
            </c:extLst>
          </c:dPt>
          <c:dPt>
            <c:idx val="7"/>
            <c:bubble3D val="0"/>
            <c:spPr>
              <a:solidFill>
                <a:schemeClr val="accent3">
                  <a:lumMod val="80000"/>
                  <a:lumOff val="20000"/>
                </a:schemeClr>
              </a:solidFill>
              <a:ln>
                <a:noFill/>
              </a:ln>
              <a:effectLst/>
              <a:scene3d>
                <a:camera prst="orthographicFront"/>
                <a:lightRig rig="threePt" dir="t"/>
              </a:scene3d>
              <a:sp3d>
                <a:bevelT w="152400" h="50800" prst="softRound"/>
              </a:sp3d>
            </c:spPr>
            <c:extLst>
              <c:ext xmlns:c16="http://schemas.microsoft.com/office/drawing/2014/chart" uri="{C3380CC4-5D6E-409C-BE32-E72D297353CC}">
                <c16:uniqueId val="{0000000F-8554-4405-8DE0-77F4E2BF5B36}"/>
              </c:ext>
            </c:extLst>
          </c:dPt>
          <c:dPt>
            <c:idx val="8"/>
            <c:bubble3D val="0"/>
            <c:spPr>
              <a:solidFill>
                <a:schemeClr val="accent5">
                  <a:lumMod val="80000"/>
                  <a:lumOff val="20000"/>
                </a:schemeClr>
              </a:solidFill>
              <a:ln>
                <a:noFill/>
              </a:ln>
              <a:effectLst/>
              <a:scene3d>
                <a:camera prst="orthographicFront"/>
                <a:lightRig rig="threePt" dir="t"/>
              </a:scene3d>
              <a:sp3d>
                <a:bevelT w="152400" h="50800" prst="softRound"/>
              </a:sp3d>
            </c:spPr>
            <c:extLst>
              <c:ext xmlns:c16="http://schemas.microsoft.com/office/drawing/2014/chart" uri="{C3380CC4-5D6E-409C-BE32-E72D297353CC}">
                <c16:uniqueId val="{00000011-8554-4405-8DE0-77F4E2BF5B36}"/>
              </c:ext>
            </c:extLst>
          </c:dPt>
          <c:dPt>
            <c:idx val="9"/>
            <c:bubble3D val="0"/>
            <c:spPr>
              <a:solidFill>
                <a:schemeClr val="accent1">
                  <a:lumMod val="80000"/>
                </a:schemeClr>
              </a:solidFill>
              <a:ln>
                <a:noFill/>
              </a:ln>
              <a:effectLst/>
              <a:scene3d>
                <a:camera prst="orthographicFront"/>
                <a:lightRig rig="threePt" dir="t"/>
              </a:scene3d>
              <a:sp3d>
                <a:bevelT w="152400" h="50800" prst="softRound"/>
              </a:sp3d>
            </c:spPr>
            <c:extLst>
              <c:ext xmlns:c16="http://schemas.microsoft.com/office/drawing/2014/chart" uri="{C3380CC4-5D6E-409C-BE32-E72D297353CC}">
                <c16:uniqueId val="{00000013-8554-4405-8DE0-77F4E2BF5B36}"/>
              </c:ext>
            </c:extLst>
          </c:dPt>
          <c:dLbls>
            <c:dLbl>
              <c:idx val="0"/>
              <c:layout>
                <c:manualLayout>
                  <c:x val="0.20670023065298662"/>
                  <c:y val="9.3538985592902621E-2"/>
                </c:manualLayout>
              </c:layout>
              <c:spPr>
                <a:solidFill>
                  <a:srgbClr val="F79646">
                    <a:lumMod val="40000"/>
                    <a:lumOff val="60000"/>
                  </a:srgbClr>
                </a:solidFill>
                <a:ln>
                  <a:noFill/>
                </a:ln>
                <a:effectLst/>
              </c:spPr>
              <c:txPr>
                <a:bodyPr rot="0" spcFirstLastPara="1" vertOverflow="ellipsis" vert="horz" wrap="square" anchor="ctr" anchorCtr="1"/>
                <a:lstStyle/>
                <a:p>
                  <a:pPr>
                    <a:defRPr sz="1200" b="1" i="0" u="none" strike="noStrike" kern="1200" baseline="0">
                      <a:solidFill>
                        <a:schemeClr val="tx1"/>
                      </a:solidFill>
                      <a:latin typeface="Book Antiqua" panose="02040602050305030304" pitchFamily="18" charset="0"/>
                      <a:ea typeface="+mn-ea"/>
                      <a:cs typeface="+mn-cs"/>
                    </a:defRPr>
                  </a:pPr>
                  <a:endParaRPr lang="pl-PL"/>
                </a:p>
              </c:txPr>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1-8554-4405-8DE0-77F4E2BF5B36}"/>
                </c:ext>
              </c:extLst>
            </c:dLbl>
            <c:dLbl>
              <c:idx val="1"/>
              <c:layout>
                <c:manualLayout>
                  <c:x val="-0.20561887767198672"/>
                  <c:y val="-0.1014991050646971"/>
                </c:manualLayout>
              </c:layout>
              <c:spPr>
                <a:solidFill>
                  <a:srgbClr val="F79646">
                    <a:lumMod val="40000"/>
                    <a:lumOff val="60000"/>
                  </a:srgbClr>
                </a:solidFill>
                <a:ln>
                  <a:noFill/>
                </a:ln>
                <a:effectLst/>
              </c:spPr>
              <c:txPr>
                <a:bodyPr rot="0" spcFirstLastPara="1" vertOverflow="ellipsis" vert="horz" wrap="square" anchor="ctr" anchorCtr="1"/>
                <a:lstStyle/>
                <a:p>
                  <a:pPr>
                    <a:defRPr sz="1200" b="1" i="0" u="none" strike="noStrike" kern="1200" baseline="0">
                      <a:solidFill>
                        <a:schemeClr val="tx1"/>
                      </a:solidFill>
                      <a:latin typeface="Book Antiqua" panose="02040602050305030304" pitchFamily="18" charset="0"/>
                      <a:ea typeface="+mn-ea"/>
                      <a:cs typeface="+mn-cs"/>
                    </a:defRPr>
                  </a:pPr>
                  <a:endParaRPr lang="pl-PL"/>
                </a:p>
              </c:txPr>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3-8554-4405-8DE0-77F4E2BF5B36}"/>
                </c:ext>
              </c:extLst>
            </c:dLbl>
            <c:dLbl>
              <c:idx val="2"/>
              <c:layout>
                <c:manualLayout>
                  <c:x val="7.4977053156454242E-3"/>
                  <c:y val="-4.4352564481190335E-2"/>
                </c:manualLayout>
              </c:layout>
              <c:spPr>
                <a:solidFill>
                  <a:srgbClr val="F79646">
                    <a:lumMod val="40000"/>
                    <a:lumOff val="60000"/>
                  </a:srgbClr>
                </a:solidFill>
                <a:ln>
                  <a:noFill/>
                </a:ln>
                <a:effectLst/>
              </c:spPr>
              <c:txPr>
                <a:bodyPr rot="0" spcFirstLastPara="1" vertOverflow="ellipsis" vert="horz" wrap="square" anchor="ctr" anchorCtr="1"/>
                <a:lstStyle/>
                <a:p>
                  <a:pPr>
                    <a:defRPr sz="1200" b="1" i="0" u="none" strike="noStrike" kern="1200" baseline="0">
                      <a:solidFill>
                        <a:schemeClr val="tx1"/>
                      </a:solidFill>
                      <a:latin typeface="Book Antiqua" panose="02040602050305030304" pitchFamily="18" charset="0"/>
                      <a:ea typeface="+mn-ea"/>
                      <a:cs typeface="+mn-cs"/>
                    </a:defRPr>
                  </a:pPr>
                  <a:endParaRPr lang="pl-PL"/>
                </a:p>
              </c:txPr>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5-8554-4405-8DE0-77F4E2BF5B36}"/>
                </c:ext>
              </c:extLst>
            </c:dLbl>
            <c:dLbl>
              <c:idx val="3"/>
              <c:layout>
                <c:manualLayout>
                  <c:x val="-4.0220114431729806E-2"/>
                  <c:y val="-7.7608893391764517E-3"/>
                </c:manualLayout>
              </c:layout>
              <c:spPr>
                <a:solidFill>
                  <a:srgbClr val="F79646">
                    <a:lumMod val="40000"/>
                    <a:lumOff val="60000"/>
                  </a:srgbClr>
                </a:solidFill>
                <a:ln>
                  <a:noFill/>
                </a:ln>
                <a:effectLst/>
              </c:spPr>
              <c:txPr>
                <a:bodyPr rot="0" spcFirstLastPara="1" vertOverflow="ellipsis" vert="horz" wrap="square" anchor="ctr" anchorCtr="1"/>
                <a:lstStyle/>
                <a:p>
                  <a:pPr>
                    <a:defRPr sz="1200" b="1" i="0" u="none" strike="noStrike" kern="1200" baseline="0">
                      <a:solidFill>
                        <a:schemeClr val="tx1"/>
                      </a:solidFill>
                      <a:latin typeface="Book Antiqua" panose="02040602050305030304" pitchFamily="18" charset="0"/>
                      <a:ea typeface="+mn-ea"/>
                      <a:cs typeface="+mn-cs"/>
                    </a:defRPr>
                  </a:pPr>
                  <a:endParaRPr lang="pl-PL"/>
                </a:p>
              </c:txPr>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7-8554-4405-8DE0-77F4E2BF5B36}"/>
                </c:ext>
              </c:extLst>
            </c:dLbl>
            <c:dLbl>
              <c:idx val="4"/>
              <c:delete val="1"/>
              <c:extLst>
                <c:ext xmlns:c15="http://schemas.microsoft.com/office/drawing/2012/chart" uri="{CE6537A1-D6FC-4f65-9D91-7224C49458BB}"/>
                <c:ext xmlns:c16="http://schemas.microsoft.com/office/drawing/2014/chart" uri="{C3380CC4-5D6E-409C-BE32-E72D297353CC}">
                  <c16:uniqueId val="{00000009-8554-4405-8DE0-77F4E2BF5B36}"/>
                </c:ext>
              </c:extLst>
            </c:dLbl>
            <c:dLbl>
              <c:idx val="5"/>
              <c:layout>
                <c:manualLayout>
                  <c:x val="-0.12538662370847684"/>
                  <c:y val="-1.803612761192009E-2"/>
                </c:manualLayout>
              </c:layout>
              <c:tx>
                <c:rich>
                  <a:bodyPr rot="0" spcFirstLastPara="1" vertOverflow="ellipsis" vert="horz" wrap="square" anchor="ctr" anchorCtr="1"/>
                  <a:lstStyle/>
                  <a:p>
                    <a:pPr>
                      <a:defRPr sz="1200" b="1" i="0" u="none" strike="noStrike" kern="1200" baseline="0">
                        <a:solidFill>
                          <a:schemeClr val="tx1"/>
                        </a:solidFill>
                        <a:latin typeface="Book Antiqua" panose="02040602050305030304" pitchFamily="18" charset="0"/>
                        <a:ea typeface="+mn-ea"/>
                        <a:cs typeface="+mn-cs"/>
                      </a:defRPr>
                    </a:pPr>
                    <a:r>
                      <a:rPr lang="pl-PL" sz="1200" b="1" dirty="0">
                        <a:latin typeface="Book Antiqua" panose="02040602050305030304" pitchFamily="18" charset="0"/>
                      </a:rPr>
                      <a:t>Prace</a:t>
                    </a:r>
                    <a:r>
                      <a:rPr lang="pl-PL" sz="1200" b="1" baseline="0" dirty="0">
                        <a:latin typeface="Book Antiqua" panose="02040602050305030304" pitchFamily="18" charset="0"/>
                      </a:rPr>
                      <a:t> </a:t>
                    </a:r>
                    <a:r>
                      <a:rPr lang="pl-PL" sz="1200" b="1" dirty="0">
                        <a:latin typeface="Book Antiqua" panose="02040602050305030304" pitchFamily="18" charset="0"/>
                      </a:rPr>
                      <a:t>społ. </a:t>
                    </a:r>
                    <a:r>
                      <a:rPr lang="pl-PL" sz="1200" b="1" dirty="0" err="1">
                        <a:latin typeface="Book Antiqua" panose="02040602050305030304" pitchFamily="18" charset="0"/>
                      </a:rPr>
                      <a:t>użyt</a:t>
                    </a:r>
                    <a:r>
                      <a:rPr lang="pl-PL" sz="1200" b="1" dirty="0">
                        <a:latin typeface="Book Antiqua" panose="02040602050305030304" pitchFamily="18" charset="0"/>
                      </a:rPr>
                      <a:t>. +PAI; 1%</a:t>
                    </a:r>
                  </a:p>
                </c:rich>
              </c:tx>
              <c:spPr>
                <a:solidFill>
                  <a:srgbClr val="F79646">
                    <a:lumMod val="40000"/>
                    <a:lumOff val="60000"/>
                  </a:srgbClr>
                </a:solidFill>
                <a:ln>
                  <a:noFill/>
                </a:ln>
                <a:effectLst/>
              </c:spPr>
              <c:txPr>
                <a:bodyPr rot="0" spcFirstLastPara="1" vertOverflow="ellipsis" vert="horz" wrap="square" anchor="ctr" anchorCtr="1"/>
                <a:lstStyle/>
                <a:p>
                  <a:pPr>
                    <a:defRPr sz="1200" b="1" i="0" u="none" strike="noStrike" kern="1200" baseline="0">
                      <a:solidFill>
                        <a:schemeClr val="tx1"/>
                      </a:solidFill>
                      <a:latin typeface="Book Antiqua" panose="02040602050305030304" pitchFamily="18" charset="0"/>
                      <a:ea typeface="+mn-ea"/>
                      <a:cs typeface="+mn-cs"/>
                    </a:defRPr>
                  </a:pPr>
                  <a:endParaRPr lang="pl-PL"/>
                </a:p>
              </c:txPr>
              <c:dLblPos val="bestFit"/>
              <c:showLegendKey val="0"/>
              <c:showVal val="0"/>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B-8554-4405-8DE0-77F4E2BF5B36}"/>
                </c:ext>
              </c:extLst>
            </c:dLbl>
            <c:dLbl>
              <c:idx val="6"/>
              <c:layout>
                <c:manualLayout>
                  <c:x val="-0.14783274080657705"/>
                  <c:y val="-0.11219341692018796"/>
                </c:manualLayout>
              </c:layout>
              <c:tx>
                <c:rich>
                  <a:bodyPr rot="0" spcFirstLastPara="1" vertOverflow="ellipsis" vert="horz" wrap="square" anchor="ctr" anchorCtr="1"/>
                  <a:lstStyle/>
                  <a:p>
                    <a:pPr>
                      <a:defRPr sz="1200" b="1" i="0" u="none" strike="noStrike" kern="1200" baseline="0">
                        <a:solidFill>
                          <a:schemeClr val="tx1"/>
                        </a:solidFill>
                        <a:latin typeface="Book Antiqua" panose="02040602050305030304" pitchFamily="18" charset="0"/>
                        <a:ea typeface="+mn-ea"/>
                        <a:cs typeface="+mn-cs"/>
                      </a:defRPr>
                    </a:pPr>
                    <a:r>
                      <a:rPr lang="en-US" sz="1200" b="1" dirty="0">
                        <a:latin typeface="Book Antiqua" panose="02040602050305030304" pitchFamily="18" charset="0"/>
                      </a:rPr>
                      <a:t>Bon </a:t>
                    </a:r>
                  </a:p>
                  <a:p>
                    <a:pPr>
                      <a:defRPr sz="1200" b="1">
                        <a:latin typeface="Book Antiqua" panose="02040602050305030304" pitchFamily="18" charset="0"/>
                      </a:defRPr>
                    </a:pPr>
                    <a:r>
                      <a:rPr lang="en-US" sz="1200" b="1" dirty="0" err="1">
                        <a:latin typeface="Book Antiqua" panose="02040602050305030304" pitchFamily="18" charset="0"/>
                      </a:rPr>
                      <a:t>zasiedleniowy</a:t>
                    </a:r>
                    <a:r>
                      <a:rPr lang="en-US" sz="1200" b="1" dirty="0">
                        <a:latin typeface="Book Antiqua" panose="02040602050305030304" pitchFamily="18" charset="0"/>
                      </a:rPr>
                      <a:t> </a:t>
                    </a:r>
                  </a:p>
                  <a:p>
                    <a:pPr>
                      <a:defRPr sz="1200" b="1">
                        <a:latin typeface="Book Antiqua" panose="02040602050305030304" pitchFamily="18" charset="0"/>
                      </a:defRPr>
                    </a:pPr>
                    <a:r>
                      <a:rPr lang="en-US" sz="1200" b="1" dirty="0">
                        <a:latin typeface="Book Antiqua" panose="02040602050305030304" pitchFamily="18" charset="0"/>
                      </a:rPr>
                      <a:t>2%</a:t>
                    </a:r>
                  </a:p>
                </c:rich>
              </c:tx>
              <c:spPr>
                <a:solidFill>
                  <a:srgbClr val="F79646">
                    <a:lumMod val="40000"/>
                    <a:lumOff val="60000"/>
                  </a:srgbClr>
                </a:solidFill>
                <a:ln>
                  <a:noFill/>
                </a:ln>
                <a:effectLst/>
              </c:spPr>
              <c:txPr>
                <a:bodyPr rot="0" spcFirstLastPara="1" vertOverflow="ellipsis" vert="horz" wrap="square" anchor="ctr" anchorCtr="1"/>
                <a:lstStyle/>
                <a:p>
                  <a:pPr>
                    <a:defRPr sz="1200" b="1" i="0" u="none" strike="noStrike" kern="1200" baseline="0">
                      <a:solidFill>
                        <a:schemeClr val="tx1"/>
                      </a:solidFill>
                      <a:latin typeface="Book Antiqua" panose="02040602050305030304" pitchFamily="18" charset="0"/>
                      <a:ea typeface="+mn-ea"/>
                      <a:cs typeface="+mn-cs"/>
                    </a:defRPr>
                  </a:pPr>
                  <a:endParaRPr lang="pl-PL"/>
                </a:p>
              </c:txPr>
              <c:dLblPos val="bestFit"/>
              <c:showLegendKey val="0"/>
              <c:showVal val="0"/>
              <c:showCatName val="0"/>
              <c:showSerName val="0"/>
              <c:showPercent val="0"/>
              <c:showBubbleSize val="0"/>
              <c:extLst>
                <c:ext xmlns:c15="http://schemas.microsoft.com/office/drawing/2012/chart" uri="{CE6537A1-D6FC-4f65-9D91-7224C49458BB}">
                  <c15:layout>
                    <c:manualLayout>
                      <c:w val="0.15046953116320408"/>
                      <c:h val="0.13901651510057483"/>
                    </c:manualLayout>
                  </c15:layout>
                  <c15:showDataLabelsRange val="0"/>
                </c:ext>
                <c:ext xmlns:c16="http://schemas.microsoft.com/office/drawing/2014/chart" uri="{C3380CC4-5D6E-409C-BE32-E72D297353CC}">
                  <c16:uniqueId val="{0000000D-8554-4405-8DE0-77F4E2BF5B36}"/>
                </c:ext>
              </c:extLst>
            </c:dLbl>
            <c:dLbl>
              <c:idx val="7"/>
              <c:layout>
                <c:manualLayout>
                  <c:x val="4.1881943672925227E-2"/>
                  <c:y val="-8.5502001602556443E-2"/>
                </c:manualLayout>
              </c:layout>
              <c:tx>
                <c:rich>
                  <a:bodyPr rot="0" spcFirstLastPara="1" vertOverflow="ellipsis" vert="horz" wrap="square" anchor="ctr" anchorCtr="1"/>
                  <a:lstStyle/>
                  <a:p>
                    <a:pPr>
                      <a:defRPr sz="1200" b="1" i="0" u="none" strike="noStrike" kern="1200" baseline="0">
                        <a:solidFill>
                          <a:schemeClr val="tx1"/>
                        </a:solidFill>
                        <a:latin typeface="Book Antiqua" panose="02040602050305030304" pitchFamily="18" charset="0"/>
                        <a:ea typeface="+mn-ea"/>
                        <a:cs typeface="+mn-cs"/>
                      </a:defRPr>
                    </a:pPr>
                    <a:r>
                      <a:rPr lang="en-US" sz="1200" b="1" dirty="0" err="1">
                        <a:latin typeface="Book Antiqua" panose="02040602050305030304" pitchFamily="18" charset="0"/>
                      </a:rPr>
                      <a:t>Doposażenie</a:t>
                    </a:r>
                    <a:r>
                      <a:rPr lang="en-US" sz="1200" b="1" dirty="0">
                        <a:latin typeface="Book Antiqua" panose="02040602050305030304" pitchFamily="18" charset="0"/>
                      </a:rPr>
                      <a:t> </a:t>
                    </a:r>
                    <a:r>
                      <a:rPr lang="en-US" sz="1200" b="1" dirty="0" err="1">
                        <a:latin typeface="Book Antiqua" panose="02040602050305030304" pitchFamily="18" charset="0"/>
                      </a:rPr>
                      <a:t>stanowiska</a:t>
                    </a:r>
                    <a:r>
                      <a:rPr lang="en-US" sz="1200" b="1" dirty="0">
                        <a:latin typeface="Book Antiqua" panose="02040602050305030304" pitchFamily="18" charset="0"/>
                      </a:rPr>
                      <a:t> </a:t>
                    </a:r>
                    <a:r>
                      <a:rPr lang="en-US" sz="1200" b="1" dirty="0" err="1">
                        <a:latin typeface="Book Antiqua" panose="02040602050305030304" pitchFamily="18" charset="0"/>
                      </a:rPr>
                      <a:t>pracy</a:t>
                    </a:r>
                    <a:endParaRPr lang="en-US" sz="1200" b="1" dirty="0">
                      <a:latin typeface="Book Antiqua" panose="02040602050305030304" pitchFamily="18" charset="0"/>
                    </a:endParaRPr>
                  </a:p>
                  <a:p>
                    <a:pPr>
                      <a:defRPr sz="1200" b="1">
                        <a:latin typeface="Book Antiqua" panose="02040602050305030304" pitchFamily="18" charset="0"/>
                      </a:defRPr>
                    </a:pPr>
                    <a:r>
                      <a:rPr lang="en-US" sz="1200" b="1" dirty="0">
                        <a:latin typeface="Book Antiqua" panose="02040602050305030304" pitchFamily="18" charset="0"/>
                      </a:rPr>
                      <a:t>2%</a:t>
                    </a:r>
                  </a:p>
                </c:rich>
              </c:tx>
              <c:spPr>
                <a:solidFill>
                  <a:srgbClr val="F79646">
                    <a:lumMod val="40000"/>
                    <a:lumOff val="60000"/>
                  </a:srgbClr>
                </a:solidFill>
                <a:ln>
                  <a:noFill/>
                </a:ln>
                <a:effectLst/>
              </c:spPr>
              <c:txPr>
                <a:bodyPr rot="0" spcFirstLastPara="1" vertOverflow="ellipsis" vert="horz" wrap="square" anchor="ctr" anchorCtr="1"/>
                <a:lstStyle/>
                <a:p>
                  <a:pPr>
                    <a:defRPr sz="1200" b="1" i="0" u="none" strike="noStrike" kern="1200" baseline="0">
                      <a:solidFill>
                        <a:schemeClr val="tx1"/>
                      </a:solidFill>
                      <a:latin typeface="Book Antiqua" panose="02040602050305030304" pitchFamily="18" charset="0"/>
                      <a:ea typeface="+mn-ea"/>
                      <a:cs typeface="+mn-cs"/>
                    </a:defRPr>
                  </a:pPr>
                  <a:endParaRPr lang="pl-PL"/>
                </a:p>
              </c:txPr>
              <c:dLblPos val="bestFit"/>
              <c:showLegendKey val="0"/>
              <c:showVal val="0"/>
              <c:showCatName val="0"/>
              <c:showSerName val="0"/>
              <c:showPercent val="0"/>
              <c:showBubbleSize val="0"/>
              <c:extLst>
                <c:ext xmlns:c15="http://schemas.microsoft.com/office/drawing/2012/chart" uri="{CE6537A1-D6FC-4f65-9D91-7224C49458BB}">
                  <c15:layout>
                    <c:manualLayout>
                      <c:w val="0.19808924008443504"/>
                      <c:h val="0.12079169633626285"/>
                    </c:manualLayout>
                  </c15:layout>
                  <c15:showDataLabelsRange val="0"/>
                </c:ext>
                <c:ext xmlns:c16="http://schemas.microsoft.com/office/drawing/2014/chart" uri="{C3380CC4-5D6E-409C-BE32-E72D297353CC}">
                  <c16:uniqueId val="{0000000F-8554-4405-8DE0-77F4E2BF5B36}"/>
                </c:ext>
              </c:extLst>
            </c:dLbl>
            <c:dLbl>
              <c:idx val="8"/>
              <c:delete val="1"/>
              <c:extLst>
                <c:ext xmlns:c15="http://schemas.microsoft.com/office/drawing/2012/chart" uri="{CE6537A1-D6FC-4f65-9D91-7224C49458BB}"/>
                <c:ext xmlns:c16="http://schemas.microsoft.com/office/drawing/2014/chart" uri="{C3380CC4-5D6E-409C-BE32-E72D297353CC}">
                  <c16:uniqueId val="{00000011-8554-4405-8DE0-77F4E2BF5B36}"/>
                </c:ext>
              </c:extLst>
            </c:dLbl>
            <c:dLbl>
              <c:idx val="9"/>
              <c:delete val="1"/>
              <c:extLst>
                <c:ext xmlns:c15="http://schemas.microsoft.com/office/drawing/2012/chart" uri="{CE6537A1-D6FC-4f65-9D91-7224C49458BB}"/>
                <c:ext xmlns:c16="http://schemas.microsoft.com/office/drawing/2014/chart" uri="{C3380CC4-5D6E-409C-BE32-E72D297353CC}">
                  <c16:uniqueId val="{00000013-8554-4405-8DE0-77F4E2BF5B36}"/>
                </c:ext>
              </c:extLst>
            </c:dLbl>
            <c:dLbl>
              <c:idx val="10"/>
              <c:layout>
                <c:manualLayout>
                  <c:x val="0.19886690780567851"/>
                  <c:y val="-6.8928581295759087E-2"/>
                </c:manualLayout>
              </c:layout>
              <c:spPr>
                <a:solidFill>
                  <a:srgbClr val="F79646">
                    <a:lumMod val="40000"/>
                    <a:lumOff val="60000"/>
                  </a:srgbClr>
                </a:solidFill>
                <a:ln>
                  <a:noFill/>
                </a:ln>
                <a:effectLst/>
              </c:spPr>
              <c:txPr>
                <a:bodyPr rot="0" spcFirstLastPara="1" vertOverflow="ellipsis" vert="horz" wrap="square" anchor="ctr" anchorCtr="1"/>
                <a:lstStyle/>
                <a:p>
                  <a:pPr>
                    <a:defRPr sz="1200" b="1" i="0" u="none" strike="noStrike" kern="1200" baseline="0">
                      <a:solidFill>
                        <a:schemeClr val="tx1"/>
                      </a:solidFill>
                      <a:latin typeface="Book Antiqua" panose="02040602050305030304" pitchFamily="18" charset="0"/>
                      <a:ea typeface="+mn-ea"/>
                      <a:cs typeface="+mn-cs"/>
                    </a:defRPr>
                  </a:pPr>
                  <a:endParaRPr lang="pl-PL"/>
                </a:p>
              </c:txPr>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4-8554-4405-8DE0-77F4E2BF5B36}"/>
                </c:ext>
              </c:extLst>
            </c:dLbl>
            <c:spPr>
              <a:solidFill>
                <a:srgbClr val="F79646">
                  <a:lumMod val="40000"/>
                  <a:lumOff val="60000"/>
                </a:srgbClr>
              </a:solid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Book Antiqua" panose="02040602050305030304" pitchFamily="18" charset="0"/>
                    <a:ea typeface="+mn-ea"/>
                    <a:cs typeface="+mn-cs"/>
                  </a:defRPr>
                </a:pPr>
                <a:endParaRPr lang="pl-PL"/>
              </a:p>
            </c:txPr>
            <c:showLegendKey val="0"/>
            <c:showVal val="1"/>
            <c:showCatName val="1"/>
            <c:showSerName val="0"/>
            <c:showPercent val="0"/>
            <c:showBubbleSize val="0"/>
            <c:showLeaderLines val="1"/>
            <c:leaderLines>
              <c:spPr>
                <a:ln w="9525" cap="flat" cmpd="sng" algn="ctr">
                  <a:solidFill>
                    <a:schemeClr val="tx1">
                      <a:shade val="95000"/>
                      <a:satMod val="105000"/>
                    </a:schemeClr>
                  </a:solidFill>
                  <a:prstDash val="solid"/>
                  <a:round/>
                </a:ln>
                <a:effectLst/>
              </c:spPr>
            </c:leaderLines>
            <c:extLst>
              <c:ext xmlns:c15="http://schemas.microsoft.com/office/drawing/2012/chart" uri="{CE6537A1-D6FC-4f65-9D91-7224C49458BB}"/>
            </c:extLst>
          </c:dLbls>
          <c:cat>
            <c:strRef>
              <c:f>Arkusz1!$O$13:$O$22</c:f>
              <c:strCache>
                <c:ptCount val="8"/>
                <c:pt idx="0">
                  <c:v>Prace interwencyjne</c:v>
                </c:pt>
                <c:pt idx="1">
                  <c:v>Staże (w tym bony,koszty badań i dojazdów)</c:v>
                </c:pt>
                <c:pt idx="2">
                  <c:v>Szkolenia (w tym bony)</c:v>
                </c:pt>
                <c:pt idx="3">
                  <c:v>Dotacje-bezrobotni</c:v>
                </c:pt>
                <c:pt idx="5">
                  <c:v>Prace społ. użyt. +PAI</c:v>
                </c:pt>
                <c:pt idx="6">
                  <c:v>Bon zasiedleniowy</c:v>
                </c:pt>
                <c:pt idx="7">
                  <c:v>doposażenie</c:v>
                </c:pt>
              </c:strCache>
            </c:strRef>
          </c:cat>
          <c:val>
            <c:numRef>
              <c:f>Arkusz1!$P$13:$P$22</c:f>
              <c:numCache>
                <c:formatCode>0%</c:formatCode>
                <c:ptCount val="10"/>
                <c:pt idx="0">
                  <c:v>0.114</c:v>
                </c:pt>
                <c:pt idx="1">
                  <c:v>0.61</c:v>
                </c:pt>
                <c:pt idx="2">
                  <c:v>2.1999999999999999E-2</c:v>
                </c:pt>
                <c:pt idx="3">
                  <c:v>0.20899999999999999</c:v>
                </c:pt>
                <c:pt idx="5">
                  <c:v>8.0000000000000002E-3</c:v>
                </c:pt>
                <c:pt idx="6">
                  <c:v>1.6E-2</c:v>
                </c:pt>
                <c:pt idx="7">
                  <c:v>2.4E-2</c:v>
                </c:pt>
              </c:numCache>
            </c:numRef>
          </c:val>
          <c:extLst>
            <c:ext xmlns:c16="http://schemas.microsoft.com/office/drawing/2014/chart" uri="{C3380CC4-5D6E-409C-BE32-E72D297353CC}">
              <c16:uniqueId val="{00000015-8554-4405-8DE0-77F4E2BF5B36}"/>
            </c:ext>
          </c:extLst>
        </c:ser>
        <c:dLbls>
          <c:showLegendKey val="0"/>
          <c:showVal val="0"/>
          <c:showCatName val="0"/>
          <c:showSerName val="0"/>
          <c:showPercent val="0"/>
          <c:showBubbleSize val="0"/>
          <c:showLeaderLines val="1"/>
        </c:dLbls>
      </c:pie3DChart>
      <c:spPr>
        <a:noFill/>
        <a:ln w="25460">
          <a:noFill/>
        </a:ln>
        <a:effectLst/>
      </c:spPr>
    </c:plotArea>
    <c:plotVisOnly val="1"/>
    <c:dispBlanksAs val="zero"/>
    <c:showDLblsOverMax val="0"/>
  </c:chart>
  <c:spPr>
    <a:noFill/>
    <a:ln w="9525" cap="flat" cmpd="sng" algn="ctr">
      <a:noFill/>
      <a:prstDash val="solid"/>
    </a:ln>
    <a:effectLst/>
  </c:spPr>
  <c:txPr>
    <a:bodyPr/>
    <a:lstStyle/>
    <a:p>
      <a:pPr>
        <a:defRPr/>
      </a:pPr>
      <a:endParaRPr lang="pl-PL"/>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rAngAx val="0"/>
    </c:view3D>
    <c:floor>
      <c:thickness val="0"/>
      <c:spPr>
        <a:noFill/>
        <a:ln w="9525" cap="flat" cmpd="sng" algn="ctr">
          <a:solidFill>
            <a:schemeClr val="tx1">
              <a:tint val="75000"/>
              <a:shade val="95000"/>
              <a:satMod val="105000"/>
            </a:schemeClr>
          </a:solidFill>
          <a:prstDash val="solid"/>
          <a:round/>
        </a:ln>
        <a:effectLst/>
        <a:sp3d contourW="9525">
          <a:contourClr>
            <a:schemeClr val="tx1">
              <a:tint val="75000"/>
              <a:shade val="95000"/>
              <a:satMod val="105000"/>
            </a:schemeClr>
          </a:contourClr>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24881495433025638"/>
          <c:y val="0.16314521741202542"/>
          <c:w val="0.65377240969122885"/>
          <c:h val="0.83527465316835425"/>
        </c:manualLayout>
      </c:layout>
      <c:pie3DChart>
        <c:varyColors val="1"/>
        <c:ser>
          <c:idx val="0"/>
          <c:order val="0"/>
          <c:tx>
            <c:strRef>
              <c:f>Arkusz1!$B$1</c:f>
              <c:strCache>
                <c:ptCount val="1"/>
                <c:pt idx="0">
                  <c:v>Kolumna1</c:v>
                </c:pt>
              </c:strCache>
            </c:strRef>
          </c:tx>
          <c:spPr>
            <a:effectLst>
              <a:outerShdw blurRad="63500" sx="102000" sy="102000" algn="ctr" rotWithShape="0">
                <a:prstClr val="black">
                  <a:alpha val="40000"/>
                </a:prstClr>
              </a:outerShdw>
            </a:effectLst>
            <a:scene3d>
              <a:camera prst="orthographicFront"/>
              <a:lightRig rig="threePt" dir="t"/>
            </a:scene3d>
            <a:sp3d>
              <a:bevelT/>
            </a:sp3d>
          </c:spPr>
          <c:dPt>
            <c:idx val="0"/>
            <c:bubble3D val="0"/>
            <c:spPr>
              <a:solidFill>
                <a:schemeClr val="accent1"/>
              </a:solidFill>
              <a:ln>
                <a:noFill/>
              </a:ln>
              <a:effectLst>
                <a:outerShdw blurRad="63500" sx="102000" sy="102000" algn="ctr" rotWithShape="0">
                  <a:prstClr val="black">
                    <a:alpha val="40000"/>
                  </a:prstClr>
                </a:outerShdw>
              </a:effectLst>
              <a:scene3d>
                <a:camera prst="orthographicFront"/>
                <a:lightRig rig="threePt" dir="t"/>
              </a:scene3d>
              <a:sp3d>
                <a:bevelT/>
              </a:sp3d>
            </c:spPr>
            <c:extLst>
              <c:ext xmlns:c16="http://schemas.microsoft.com/office/drawing/2014/chart" uri="{C3380CC4-5D6E-409C-BE32-E72D297353CC}">
                <c16:uniqueId val="{00000001-DD1D-48E8-AC8E-E8084DA67AC8}"/>
              </c:ext>
            </c:extLst>
          </c:dPt>
          <c:dPt>
            <c:idx val="1"/>
            <c:bubble3D val="0"/>
            <c:spPr>
              <a:solidFill>
                <a:schemeClr val="accent3"/>
              </a:solidFill>
              <a:ln>
                <a:noFill/>
              </a:ln>
              <a:effectLst>
                <a:outerShdw blurRad="63500" sx="102000" sy="102000" algn="ctr" rotWithShape="0">
                  <a:prstClr val="black">
                    <a:alpha val="40000"/>
                  </a:prstClr>
                </a:outerShdw>
              </a:effectLst>
              <a:scene3d>
                <a:camera prst="orthographicFront"/>
                <a:lightRig rig="threePt" dir="t"/>
              </a:scene3d>
              <a:sp3d>
                <a:bevelT/>
              </a:sp3d>
            </c:spPr>
            <c:extLst>
              <c:ext xmlns:c16="http://schemas.microsoft.com/office/drawing/2014/chart" uri="{C3380CC4-5D6E-409C-BE32-E72D297353CC}">
                <c16:uniqueId val="{00000003-DD1D-48E8-AC8E-E8084DA67AC8}"/>
              </c:ext>
            </c:extLst>
          </c:dPt>
          <c:dPt>
            <c:idx val="2"/>
            <c:bubble3D val="0"/>
            <c:spPr>
              <a:solidFill>
                <a:schemeClr val="accent5"/>
              </a:solidFill>
              <a:ln>
                <a:noFill/>
              </a:ln>
              <a:effectLst>
                <a:outerShdw blurRad="63500" sx="102000" sy="102000" algn="ctr" rotWithShape="0">
                  <a:prstClr val="black">
                    <a:alpha val="40000"/>
                  </a:prstClr>
                </a:outerShdw>
              </a:effectLst>
              <a:scene3d>
                <a:camera prst="orthographicFront"/>
                <a:lightRig rig="threePt" dir="t"/>
              </a:scene3d>
              <a:sp3d>
                <a:bevelT/>
              </a:sp3d>
            </c:spPr>
            <c:extLst>
              <c:ext xmlns:c16="http://schemas.microsoft.com/office/drawing/2014/chart" uri="{C3380CC4-5D6E-409C-BE32-E72D297353CC}">
                <c16:uniqueId val="{00000005-DD1D-48E8-AC8E-E8084DA67AC8}"/>
              </c:ext>
            </c:extLst>
          </c:dPt>
          <c:dPt>
            <c:idx val="3"/>
            <c:bubble3D val="0"/>
            <c:spPr>
              <a:solidFill>
                <a:schemeClr val="accent1">
                  <a:lumMod val="60000"/>
                </a:schemeClr>
              </a:solidFill>
              <a:ln>
                <a:noFill/>
              </a:ln>
              <a:effectLst>
                <a:outerShdw blurRad="63500" sx="102000" sy="102000" algn="ctr" rotWithShape="0">
                  <a:prstClr val="black">
                    <a:alpha val="40000"/>
                  </a:prstClr>
                </a:outerShdw>
              </a:effectLst>
              <a:scene3d>
                <a:camera prst="orthographicFront"/>
                <a:lightRig rig="threePt" dir="t"/>
              </a:scene3d>
              <a:sp3d>
                <a:bevelT/>
              </a:sp3d>
            </c:spPr>
            <c:extLst>
              <c:ext xmlns:c16="http://schemas.microsoft.com/office/drawing/2014/chart" uri="{C3380CC4-5D6E-409C-BE32-E72D297353CC}">
                <c16:uniqueId val="{00000007-DD1D-48E8-AC8E-E8084DA67AC8}"/>
              </c:ext>
            </c:extLst>
          </c:dPt>
          <c:dLbls>
            <c:dLbl>
              <c:idx val="0"/>
              <c:layout>
                <c:manualLayout>
                  <c:x val="4.5553996082815934E-2"/>
                  <c:y val="-6.0386167741116964E-2"/>
                </c:manualLayout>
              </c:layout>
              <c:tx>
                <c:rich>
                  <a:bodyPr rot="0" spcFirstLastPara="1" vertOverflow="ellipsis" vert="horz" wrap="square" anchor="ctr" anchorCtr="1"/>
                  <a:lstStyle/>
                  <a:p>
                    <a:pPr>
                      <a:defRPr sz="1200" b="1" i="0" u="none" strike="noStrike" kern="1200" baseline="0">
                        <a:solidFill>
                          <a:srgbClr val="000000"/>
                        </a:solidFill>
                        <a:latin typeface="Book Antiqua" panose="02040602050305030304" pitchFamily="18" charset="0"/>
                        <a:ea typeface="Calibri"/>
                        <a:cs typeface="Calibri"/>
                      </a:defRPr>
                    </a:pPr>
                    <a:r>
                      <a:rPr lang="en-US" sz="1200" dirty="0">
                        <a:latin typeface="Book Antiqua" panose="02040602050305030304" pitchFamily="18" charset="0"/>
                      </a:rPr>
                      <a:t>23%</a:t>
                    </a:r>
                  </a:p>
                </c:rich>
              </c:tx>
              <c:spPr>
                <a:gradFill flip="none" rotWithShape="1">
                  <a:gsLst>
                    <a:gs pos="0">
                      <a:srgbClr val="F79646">
                        <a:lumMod val="75000"/>
                        <a:tint val="66000"/>
                        <a:satMod val="160000"/>
                      </a:srgbClr>
                    </a:gs>
                    <a:gs pos="50000">
                      <a:srgbClr val="F79646">
                        <a:lumMod val="75000"/>
                        <a:tint val="44500"/>
                        <a:satMod val="160000"/>
                      </a:srgbClr>
                    </a:gs>
                    <a:gs pos="100000">
                      <a:srgbClr val="F79646">
                        <a:lumMod val="75000"/>
                        <a:tint val="23500"/>
                        <a:satMod val="160000"/>
                      </a:srgbClr>
                    </a:gs>
                  </a:gsLst>
                  <a:lin ang="5400000" scaled="1"/>
                  <a:tileRect/>
                </a:gradFill>
                <a:ln>
                  <a:noFill/>
                </a:ln>
                <a:effectLst/>
              </c:spPr>
              <c:txPr>
                <a:bodyPr rot="0" spcFirstLastPara="1" vertOverflow="ellipsis" vert="horz" wrap="square" anchor="ctr" anchorCtr="1"/>
                <a:lstStyle/>
                <a:p>
                  <a:pPr>
                    <a:defRPr sz="1200" b="1" i="0" u="none" strike="noStrike" kern="1200" baseline="0">
                      <a:solidFill>
                        <a:srgbClr val="000000"/>
                      </a:solidFill>
                      <a:latin typeface="Book Antiqua" panose="02040602050305030304" pitchFamily="18" charset="0"/>
                      <a:ea typeface="Calibri"/>
                      <a:cs typeface="Calibri"/>
                    </a:defRPr>
                  </a:pPr>
                  <a:endParaRPr lang="pl-PL"/>
                </a:p>
              </c:txPr>
              <c:dLblPos val="bestFit"/>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DD1D-48E8-AC8E-E8084DA67AC8}"/>
                </c:ext>
              </c:extLst>
            </c:dLbl>
            <c:dLbl>
              <c:idx val="1"/>
              <c:layout>
                <c:manualLayout>
                  <c:x val="6.3905657626130083E-2"/>
                  <c:y val="5.8997312835895523E-2"/>
                </c:manualLayout>
              </c:layout>
              <c:spPr>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5400000" scaled="1"/>
                  <a:tileRect/>
                </a:gradFill>
                <a:ln>
                  <a:noFill/>
                </a:ln>
                <a:effectLst/>
              </c:spPr>
              <c:txPr>
                <a:bodyPr rot="0" spcFirstLastPara="1" vertOverflow="ellipsis" vert="horz" wrap="square" anchor="ctr" anchorCtr="1"/>
                <a:lstStyle/>
                <a:p>
                  <a:pPr>
                    <a:defRPr sz="1200" b="1" i="0" u="none" strike="noStrike" kern="1200" baseline="0">
                      <a:solidFill>
                        <a:srgbClr val="000000"/>
                      </a:solidFill>
                      <a:latin typeface="Book Antiqua" panose="02040602050305030304" pitchFamily="18" charset="0"/>
                      <a:ea typeface="Calibri"/>
                      <a:cs typeface="Calibri"/>
                    </a:defRPr>
                  </a:pPr>
                  <a:endParaRPr lang="pl-PL"/>
                </a:p>
              </c:txPr>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D1D-48E8-AC8E-E8084DA67AC8}"/>
                </c:ext>
              </c:extLst>
            </c:dLbl>
            <c:dLbl>
              <c:idx val="2"/>
              <c:layout>
                <c:manualLayout>
                  <c:x val="-2.545216542793545E-2"/>
                  <c:y val="5.1419197600299955E-2"/>
                </c:manualLayout>
              </c:layout>
              <c:tx>
                <c:rich>
                  <a:bodyPr rot="0" spcFirstLastPara="1" vertOverflow="ellipsis" vert="horz" wrap="square" anchor="ctr" anchorCtr="1"/>
                  <a:lstStyle/>
                  <a:p>
                    <a:pPr>
                      <a:defRPr sz="1200" b="1" i="0" u="none" strike="noStrike" kern="1200" baseline="0">
                        <a:solidFill>
                          <a:srgbClr val="000000"/>
                        </a:solidFill>
                        <a:latin typeface="Book Antiqua" panose="02040602050305030304" pitchFamily="18" charset="0"/>
                        <a:ea typeface="Calibri"/>
                        <a:cs typeface="Calibri"/>
                      </a:defRPr>
                    </a:pPr>
                    <a:r>
                      <a:rPr lang="en-US" dirty="0"/>
                      <a:t>27%</a:t>
                    </a:r>
                  </a:p>
                </c:rich>
              </c:tx>
              <c:spPr>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5400000" scaled="1"/>
                  <a:tileRect/>
                </a:gradFill>
                <a:ln>
                  <a:noFill/>
                </a:ln>
                <a:effectLst/>
              </c:spPr>
              <c:txPr>
                <a:bodyPr rot="0" spcFirstLastPara="1" vertOverflow="ellipsis" vert="horz" wrap="square" anchor="ctr" anchorCtr="1"/>
                <a:lstStyle/>
                <a:p>
                  <a:pPr>
                    <a:defRPr sz="1200" b="1" i="0" u="none" strike="noStrike" kern="1200" baseline="0">
                      <a:solidFill>
                        <a:srgbClr val="000000"/>
                      </a:solidFill>
                      <a:latin typeface="Book Antiqua" panose="02040602050305030304" pitchFamily="18" charset="0"/>
                      <a:ea typeface="Calibri"/>
                      <a:cs typeface="Calibri"/>
                    </a:defRPr>
                  </a:pPr>
                  <a:endParaRPr lang="pl-PL"/>
                </a:p>
              </c:txPr>
              <c:dLblPos val="bestFit"/>
              <c:showLegendKey val="0"/>
              <c:showVal val="1"/>
              <c:showCatName val="0"/>
              <c:showSerName val="0"/>
              <c:showPercent val="0"/>
              <c:showBubbleSize val="0"/>
              <c:extLst>
                <c:ext xmlns:c15="http://schemas.microsoft.com/office/drawing/2012/chart" uri="{CE6537A1-D6FC-4f65-9D91-7224C49458BB}">
                  <c15:layout>
                    <c:manualLayout>
                      <c:w val="4.4355329914609873E-2"/>
                      <c:h val="5.6005393340133922E-2"/>
                    </c:manualLayout>
                  </c15:layout>
                  <c15:showDataLabelsRange val="0"/>
                </c:ext>
                <c:ext xmlns:c16="http://schemas.microsoft.com/office/drawing/2014/chart" uri="{C3380CC4-5D6E-409C-BE32-E72D297353CC}">
                  <c16:uniqueId val="{00000005-DD1D-48E8-AC8E-E8084DA67AC8}"/>
                </c:ext>
              </c:extLst>
            </c:dLbl>
            <c:dLbl>
              <c:idx val="3"/>
              <c:layout>
                <c:manualLayout>
                  <c:x val="2.0353367169729651E-2"/>
                  <c:y val="0.23477934269929604"/>
                </c:manualLayout>
              </c:layout>
              <c:spPr>
                <a:gradFill flip="none" rotWithShape="1">
                  <a:gsLst>
                    <a:gs pos="0">
                      <a:srgbClr val="1F497D">
                        <a:lumMod val="60000"/>
                        <a:lumOff val="40000"/>
                        <a:tint val="66000"/>
                        <a:satMod val="160000"/>
                      </a:srgbClr>
                    </a:gs>
                    <a:gs pos="50000">
                      <a:srgbClr val="1F497D">
                        <a:lumMod val="60000"/>
                        <a:lumOff val="40000"/>
                        <a:tint val="44500"/>
                        <a:satMod val="160000"/>
                      </a:srgbClr>
                    </a:gs>
                    <a:gs pos="100000">
                      <a:srgbClr val="1F497D">
                        <a:lumMod val="60000"/>
                        <a:lumOff val="40000"/>
                        <a:tint val="23500"/>
                        <a:satMod val="160000"/>
                      </a:srgbClr>
                    </a:gs>
                  </a:gsLst>
                  <a:lin ang="5400000" scaled="1"/>
                  <a:tileRect/>
                </a:gradFill>
                <a:ln>
                  <a:noFill/>
                </a:ln>
                <a:effectLst/>
              </c:spPr>
              <c:txPr>
                <a:bodyPr rot="0" spcFirstLastPara="1" vertOverflow="ellipsis" vert="horz" wrap="square" anchor="ctr" anchorCtr="1"/>
                <a:lstStyle/>
                <a:p>
                  <a:pPr>
                    <a:defRPr sz="1200" b="1" i="0" u="none" strike="noStrike" kern="1200" baseline="0">
                      <a:solidFill>
                        <a:srgbClr val="000000"/>
                      </a:solidFill>
                      <a:latin typeface="Book Antiqua" panose="02040602050305030304" pitchFamily="18" charset="0"/>
                      <a:ea typeface="Calibri"/>
                      <a:cs typeface="Calibri"/>
                    </a:defRPr>
                  </a:pPr>
                  <a:endParaRPr lang="pl-PL"/>
                </a:p>
              </c:txPr>
              <c:dLblPos val="bestFit"/>
              <c:showLegendKey val="0"/>
              <c:showVal val="1"/>
              <c:showCatName val="0"/>
              <c:showSerName val="0"/>
              <c:showPercent val="0"/>
              <c:showBubbleSize val="0"/>
              <c:extLst>
                <c:ext xmlns:c15="http://schemas.microsoft.com/office/drawing/2012/chart" uri="{CE6537A1-D6FC-4f65-9D91-7224C49458BB}">
                  <c15:layout>
                    <c:manualLayout>
                      <c:w val="6.7561815743669804E-2"/>
                      <c:h val="6.5625536556544212E-2"/>
                    </c:manualLayout>
                  </c15:layout>
                </c:ext>
                <c:ext xmlns:c16="http://schemas.microsoft.com/office/drawing/2014/chart" uri="{C3380CC4-5D6E-409C-BE32-E72D297353CC}">
                  <c16:uniqueId val="{00000007-DD1D-48E8-AC8E-E8084DA67AC8}"/>
                </c:ext>
              </c:extLst>
            </c:dLbl>
            <c:dLbl>
              <c:idx val="4"/>
              <c:layout>
                <c:manualLayout>
                  <c:x val="-1.0181904345290179E-2"/>
                  <c:y val="-5.2354705661792282E-2"/>
                </c:manualLayout>
              </c:layout>
              <c:spPr>
                <a:gradFill flip="none" rotWithShape="1">
                  <a:gsLst>
                    <a:gs pos="0">
                      <a:srgbClr val="00B050"/>
                    </a:gs>
                    <a:gs pos="57000">
                      <a:schemeClr val="accent5">
                        <a:lumMod val="75000"/>
                        <a:tint val="44500"/>
                        <a:satMod val="160000"/>
                      </a:schemeClr>
                    </a:gs>
                    <a:gs pos="100000">
                      <a:schemeClr val="bg1"/>
                    </a:gs>
                  </a:gsLst>
                  <a:lin ang="5400000" scaled="1"/>
                  <a:tileRect/>
                </a:gradFill>
                <a:ln>
                  <a:noFill/>
                </a:ln>
                <a:effectLst/>
              </c:spPr>
              <c:txPr>
                <a:bodyPr rot="0" spcFirstLastPara="1" vertOverflow="ellipsis" vert="horz" wrap="square" anchor="ctr" anchorCtr="1"/>
                <a:lstStyle/>
                <a:p>
                  <a:pPr>
                    <a:defRPr sz="1200" b="1" i="0" u="none" strike="noStrike" kern="1200" baseline="0">
                      <a:solidFill>
                        <a:srgbClr val="000000"/>
                      </a:solidFill>
                      <a:latin typeface="Book Antiqua" panose="02040602050305030304" pitchFamily="18" charset="0"/>
                      <a:ea typeface="Calibri"/>
                      <a:cs typeface="Calibri"/>
                    </a:defRPr>
                  </a:pPr>
                  <a:endParaRPr lang="pl-PL"/>
                </a:p>
              </c:txPr>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DD1D-48E8-AC8E-E8084DA67AC8}"/>
                </c:ext>
              </c:extLst>
            </c:dLbl>
            <c:dLbl>
              <c:idx val="5"/>
              <c:delete val="1"/>
              <c:extLst>
                <c:ext xmlns:c15="http://schemas.microsoft.com/office/drawing/2012/chart" uri="{CE6537A1-D6FC-4f65-9D91-7224C49458BB}"/>
                <c:ext xmlns:c16="http://schemas.microsoft.com/office/drawing/2014/chart" uri="{C3380CC4-5D6E-409C-BE32-E72D297353CC}">
                  <c16:uniqueId val="{00000009-DD1D-48E8-AC8E-E8084DA67AC8}"/>
                </c:ext>
              </c:extLst>
            </c:dLbl>
            <c:spPr>
              <a:noFill/>
              <a:ln w="25424">
                <a:noFill/>
              </a:ln>
              <a:effectLst/>
            </c:spPr>
            <c:txPr>
              <a:bodyPr rot="0" spcFirstLastPara="1" vertOverflow="ellipsis" vert="horz" wrap="square" anchor="ctr" anchorCtr="1"/>
              <a:lstStyle/>
              <a:p>
                <a:pPr>
                  <a:defRPr sz="1200" b="1" i="0" u="none" strike="noStrike" kern="1200" baseline="0">
                    <a:solidFill>
                      <a:srgbClr val="000000"/>
                    </a:solidFill>
                    <a:latin typeface="Book Antiqua" panose="02040602050305030304" pitchFamily="18" charset="0"/>
                    <a:ea typeface="Calibri"/>
                    <a:cs typeface="Calibri"/>
                  </a:defRPr>
                </a:pPr>
                <a:endParaRPr lang="pl-PL"/>
              </a:p>
            </c:txPr>
            <c:dLblPos val="bestFit"/>
            <c:showLegendKey val="0"/>
            <c:showVal val="1"/>
            <c:showCatName val="0"/>
            <c:showSerName val="0"/>
            <c:showPercent val="0"/>
            <c:showBubbleSize val="0"/>
            <c:showLeaderLines val="1"/>
            <c:leaderLines>
              <c:spPr>
                <a:ln w="9525" cap="flat" cmpd="sng" algn="ctr">
                  <a:solidFill>
                    <a:schemeClr val="tx1">
                      <a:shade val="95000"/>
                      <a:satMod val="105000"/>
                    </a:schemeClr>
                  </a:solidFill>
                  <a:prstDash val="solid"/>
                  <a:round/>
                </a:ln>
                <a:effectLst/>
              </c:spPr>
            </c:leaderLines>
            <c:extLst>
              <c:ext xmlns:c15="http://schemas.microsoft.com/office/drawing/2012/chart" uri="{CE6537A1-D6FC-4f65-9D91-7224C49458BB}"/>
            </c:extLst>
          </c:dLbls>
          <c:cat>
            <c:strRef>
              <c:f>Arkusz1!$A$2:$A$5</c:f>
              <c:strCache>
                <c:ptCount val="4"/>
                <c:pt idx="0">
                  <c:v>Zasiłki + składki ZUS</c:v>
                </c:pt>
                <c:pt idx="1">
                  <c:v>Pozostałe wydatki</c:v>
                </c:pt>
                <c:pt idx="2">
                  <c:v>swiadczenia integracyjne</c:v>
                </c:pt>
                <c:pt idx="3">
                  <c:v>Programy rynku pracy, KFS </c:v>
                </c:pt>
              </c:strCache>
            </c:strRef>
          </c:cat>
          <c:val>
            <c:numRef>
              <c:f>Arkusz1!$B$2:$B$5</c:f>
              <c:numCache>
                <c:formatCode>0%</c:formatCode>
                <c:ptCount val="4"/>
                <c:pt idx="0">
                  <c:v>0.27400000000000002</c:v>
                </c:pt>
                <c:pt idx="1">
                  <c:v>4.3999999999999997E-2</c:v>
                </c:pt>
                <c:pt idx="2">
                  <c:v>0.23</c:v>
                </c:pt>
                <c:pt idx="3">
                  <c:v>0.46</c:v>
                </c:pt>
              </c:numCache>
            </c:numRef>
          </c:val>
          <c:extLst>
            <c:ext xmlns:c16="http://schemas.microsoft.com/office/drawing/2014/chart" uri="{C3380CC4-5D6E-409C-BE32-E72D297353CC}">
              <c16:uniqueId val="{0000000A-DD1D-48E8-AC8E-E8084DA67AC8}"/>
            </c:ext>
          </c:extLst>
        </c:ser>
        <c:dLbls>
          <c:showLegendKey val="0"/>
          <c:showVal val="0"/>
          <c:showCatName val="0"/>
          <c:showSerName val="0"/>
          <c:showPercent val="0"/>
          <c:showBubbleSize val="0"/>
          <c:showLeaderLines val="1"/>
        </c:dLbls>
      </c:pie3DChart>
      <c:spPr>
        <a:noFill/>
        <a:ln w="25424">
          <a:noFill/>
        </a:ln>
        <a:effectLst/>
      </c:spPr>
    </c:plotArea>
    <c:legend>
      <c:legendPos val="r"/>
      <c:legendEntry>
        <c:idx val="0"/>
        <c:txPr>
          <a:bodyPr rot="0" spcFirstLastPara="1" vertOverflow="ellipsis" vert="horz" wrap="square" anchor="ctr" anchorCtr="1"/>
          <a:lstStyle/>
          <a:p>
            <a:pPr>
              <a:defRPr sz="1200" b="1" i="0" u="none" strike="noStrike" kern="1200" baseline="0">
                <a:solidFill>
                  <a:srgbClr val="000000"/>
                </a:solidFill>
                <a:latin typeface="Book Antiqua" panose="02040602050305030304" pitchFamily="18" charset="0"/>
                <a:ea typeface="Calibri"/>
                <a:cs typeface="Calibri"/>
              </a:defRPr>
            </a:pPr>
            <a:endParaRPr lang="pl-PL"/>
          </a:p>
        </c:txPr>
      </c:legendEntry>
      <c:legendEntry>
        <c:idx val="1"/>
        <c:txPr>
          <a:bodyPr rot="0" spcFirstLastPara="1" vertOverflow="ellipsis" vert="horz" wrap="square" anchor="ctr" anchorCtr="1"/>
          <a:lstStyle/>
          <a:p>
            <a:pPr>
              <a:defRPr sz="1200" b="1" i="0" u="none" strike="noStrike" kern="1200" baseline="0">
                <a:solidFill>
                  <a:srgbClr val="000000"/>
                </a:solidFill>
                <a:latin typeface="Book Antiqua" panose="02040602050305030304" pitchFamily="18" charset="0"/>
                <a:ea typeface="Calibri"/>
                <a:cs typeface="Calibri"/>
              </a:defRPr>
            </a:pPr>
            <a:endParaRPr lang="pl-PL"/>
          </a:p>
        </c:txPr>
      </c:legendEntry>
      <c:legendEntry>
        <c:idx val="2"/>
        <c:txPr>
          <a:bodyPr rot="0" spcFirstLastPara="1" vertOverflow="ellipsis" vert="horz" wrap="square" anchor="ctr" anchorCtr="1"/>
          <a:lstStyle/>
          <a:p>
            <a:pPr>
              <a:defRPr sz="1200" b="1" i="0" u="none" strike="noStrike" kern="1200" baseline="0">
                <a:solidFill>
                  <a:srgbClr val="000000"/>
                </a:solidFill>
                <a:latin typeface="Book Antiqua" panose="02040602050305030304" pitchFamily="18" charset="0"/>
                <a:ea typeface="Calibri"/>
                <a:cs typeface="Calibri"/>
              </a:defRPr>
            </a:pPr>
            <a:endParaRPr lang="pl-PL"/>
          </a:p>
        </c:txPr>
      </c:legendEntry>
      <c:legendEntry>
        <c:idx val="3"/>
        <c:txPr>
          <a:bodyPr rot="0" spcFirstLastPara="1" vertOverflow="ellipsis" vert="horz" wrap="square" anchor="ctr" anchorCtr="1"/>
          <a:lstStyle/>
          <a:p>
            <a:pPr>
              <a:defRPr sz="1200" b="1" i="0" u="none" strike="noStrike" kern="1200" baseline="0">
                <a:solidFill>
                  <a:srgbClr val="000000"/>
                </a:solidFill>
                <a:latin typeface="Book Antiqua" panose="02040602050305030304" pitchFamily="18" charset="0"/>
                <a:ea typeface="Calibri"/>
                <a:cs typeface="Calibri"/>
              </a:defRPr>
            </a:pPr>
            <a:endParaRPr lang="pl-PL"/>
          </a:p>
        </c:txPr>
      </c:legendEntry>
      <c:layout>
        <c:manualLayout>
          <c:xMode val="edge"/>
          <c:yMode val="edge"/>
          <c:x val="2.5730450027969604E-2"/>
          <c:y val="0.10121930896567048"/>
          <c:w val="0.20072002233669942"/>
          <c:h val="0.79068436840351075"/>
        </c:manualLayout>
      </c:layout>
      <c:overlay val="0"/>
      <c:spPr>
        <a:noFill/>
        <a:ln>
          <a:noFill/>
        </a:ln>
        <a:effectLst/>
      </c:spPr>
      <c:txPr>
        <a:bodyPr rot="0" spcFirstLastPara="1" vertOverflow="ellipsis" vert="horz" wrap="square" anchor="ctr" anchorCtr="1"/>
        <a:lstStyle/>
        <a:p>
          <a:pPr>
            <a:defRPr sz="1100" b="1" i="0" u="none" strike="noStrike" kern="1200" baseline="0">
              <a:solidFill>
                <a:srgbClr val="000000"/>
              </a:solidFill>
              <a:latin typeface="Book Antiqua" panose="02040602050305030304" pitchFamily="18" charset="0"/>
              <a:ea typeface="Calibri"/>
              <a:cs typeface="Calibri"/>
            </a:defRPr>
          </a:pPr>
          <a:endParaRPr lang="pl-PL"/>
        </a:p>
      </c:txPr>
    </c:legend>
    <c:plotVisOnly val="1"/>
    <c:dispBlanksAs val="zero"/>
    <c:showDLblsOverMax val="0"/>
  </c:chart>
  <c:spPr>
    <a:noFill/>
    <a:ln w="9525" cap="flat" cmpd="sng" algn="ctr">
      <a:noFill/>
      <a:prstDash val="solid"/>
    </a:ln>
    <a:effectLst/>
  </c:spPr>
  <c:txPr>
    <a:bodyPr/>
    <a:lstStyle/>
    <a:p>
      <a:pPr>
        <a:defRPr sz="1001" b="0" i="0" u="none" strike="noStrike" baseline="0">
          <a:solidFill>
            <a:srgbClr val="000000"/>
          </a:solidFill>
          <a:latin typeface="Calibri"/>
          <a:ea typeface="Calibri"/>
          <a:cs typeface="Calibri"/>
        </a:defRPr>
      </a:pPr>
      <a:endParaRPr lang="pl-P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withinLinear" id="16">
  <a:schemeClr val="accent3"/>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102">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1">
      <cs:styleClr val="auto"/>
    </cs:lnRef>
    <cs:lineWidthScale>3</cs:lineWidthScale>
    <cs:fillRef idx="0"/>
    <cs:effectRef idx="0"/>
    <cs:fontRef idx="minor">
      <a:schemeClr val="tx1"/>
    </cs:fontRef>
    <cs:spPr>
      <a:ln cap="rnd">
        <a:round/>
      </a:ln>
    </cs:spPr>
  </cs:dataPointLine>
  <cs:dataPointMarker>
    <cs:lnRef idx="1">
      <cs:styleClr val="auto"/>
    </cs:lnRef>
    <cs:fillRef idx="1">
      <cs:styleClr val="auto"/>
    </cs:fillRef>
    <cs:effectRef idx="0"/>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1">
      <a:schemeClr val="tx1"/>
    </cs:lnRef>
    <cs:fillRef idx="1">
      <a:schemeClr val="dk1">
        <a:tint val="95000"/>
      </a:schemeClr>
    </cs:fillRef>
    <cs:effectRef idx="0"/>
    <cs:fontRef idx="minor">
      <a:schemeClr val="tx1"/>
    </cs:fontRef>
    <cs:spPr>
      <a:ln>
        <a:round/>
      </a:ln>
    </cs:spPr>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1">
      <a:schemeClr val="tx1"/>
    </cs:lnRef>
    <cs:fillRef idx="1">
      <a:schemeClr val="dk1">
        <a:tint val="5000"/>
      </a:schemeClr>
    </cs:fillRef>
    <cs:effectRef idx="0"/>
    <cs:fontRef idx="minor">
      <a:schemeClr val="tx1"/>
    </cs:fontRef>
    <cs:spPr>
      <a:ln>
        <a:round/>
      </a:ln>
    </cs:spPr>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charts/style14.xml><?xml version="1.0" encoding="utf-8"?>
<cs:chartStyle xmlns:cs="http://schemas.microsoft.com/office/drawing/2012/chartStyle" xmlns:a="http://schemas.openxmlformats.org/drawingml/2006/main" id="102">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1">
      <cs:styleClr val="auto"/>
    </cs:lnRef>
    <cs:lineWidthScale>3</cs:lineWidthScale>
    <cs:fillRef idx="0"/>
    <cs:effectRef idx="0"/>
    <cs:fontRef idx="minor">
      <a:schemeClr val="tx1"/>
    </cs:fontRef>
    <cs:spPr>
      <a:ln cap="rnd">
        <a:round/>
      </a:ln>
    </cs:spPr>
  </cs:dataPointLine>
  <cs:dataPointMarker>
    <cs:lnRef idx="1">
      <cs:styleClr val="auto"/>
    </cs:lnRef>
    <cs:fillRef idx="1">
      <cs:styleClr val="auto"/>
    </cs:fillRef>
    <cs:effectRef idx="0"/>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1">
      <a:schemeClr val="tx1"/>
    </cs:lnRef>
    <cs:fillRef idx="1">
      <a:schemeClr val="dk1">
        <a:tint val="95000"/>
      </a:schemeClr>
    </cs:fillRef>
    <cs:effectRef idx="0"/>
    <cs:fontRef idx="minor">
      <a:schemeClr val="tx1"/>
    </cs:fontRef>
    <cs:spPr>
      <a:ln>
        <a:round/>
      </a:ln>
    </cs:spPr>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1">
      <a:schemeClr val="tx1"/>
    </cs:lnRef>
    <cs:fillRef idx="1">
      <a:schemeClr val="dk1">
        <a:tint val="5000"/>
      </a:schemeClr>
    </cs:fillRef>
    <cs:effectRef idx="0"/>
    <cs:fontRef idx="minor">
      <a:schemeClr val="tx1"/>
    </cs:fontRef>
    <cs:spPr>
      <a:ln>
        <a:round/>
      </a:ln>
    </cs:spPr>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9.983"/>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40.160"/>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6.465"/>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6.872"/>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0,'0'0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7.040"/>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8.209"/>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8.376"/>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1"/>
            <a:ext cx="2946400" cy="498395"/>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49688" y="1"/>
            <a:ext cx="2946400" cy="498395"/>
          </a:xfrm>
          <a:prstGeom prst="rect">
            <a:avLst/>
          </a:prstGeom>
        </p:spPr>
        <p:txBody>
          <a:bodyPr vert="horz" lIns="91440" tIns="45720" rIns="91440" bIns="45720" rtlCol="0"/>
          <a:lstStyle>
            <a:lvl1pPr algn="r">
              <a:defRPr sz="1200"/>
            </a:lvl1pPr>
          </a:lstStyle>
          <a:p>
            <a:fld id="{F430DA02-747E-45FE-804C-A944502E32DC}" type="datetimeFigureOut">
              <a:rPr lang="pl-PL" smtClean="0"/>
              <a:pPr/>
              <a:t>23.02.2023</a:t>
            </a:fld>
            <a:endParaRPr lang="pl-PL"/>
          </a:p>
        </p:txBody>
      </p:sp>
      <p:sp>
        <p:nvSpPr>
          <p:cNvPr id="4" name="Symbol zastępczy obrazu slajdu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79450" y="4777612"/>
            <a:ext cx="5438775" cy="3907800"/>
          </a:xfrm>
          <a:prstGeom prst="rect">
            <a:avLst/>
          </a:prstGeom>
        </p:spPr>
        <p:txBody>
          <a:bodyPr vert="horz" lIns="91440" tIns="45720" rIns="91440" bIns="45720" rtlCol="0"/>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6" name="Symbol zastępczy stopki 5"/>
          <p:cNvSpPr>
            <a:spLocks noGrp="1"/>
          </p:cNvSpPr>
          <p:nvPr>
            <p:ph type="ftr" sz="quarter" idx="4"/>
          </p:nvPr>
        </p:nvSpPr>
        <p:spPr>
          <a:xfrm>
            <a:off x="0" y="9428243"/>
            <a:ext cx="2946400" cy="498395"/>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49688" y="9428243"/>
            <a:ext cx="2946400" cy="498395"/>
          </a:xfrm>
          <a:prstGeom prst="rect">
            <a:avLst/>
          </a:prstGeom>
        </p:spPr>
        <p:txBody>
          <a:bodyPr vert="horz" lIns="91440" tIns="45720" rIns="91440" bIns="45720" rtlCol="0" anchor="b"/>
          <a:lstStyle>
            <a:lvl1pPr algn="r">
              <a:defRPr sz="1200"/>
            </a:lvl1pPr>
          </a:lstStyle>
          <a:p>
            <a:fld id="{EF5A619D-1F75-4530-8F83-E763008CFA55}" type="slidenum">
              <a:rPr lang="pl-PL" smtClean="0"/>
              <a:pPr/>
              <a:t>‹#›</a:t>
            </a:fld>
            <a:endParaRPr lang="pl-PL"/>
          </a:p>
        </p:txBody>
      </p:sp>
    </p:spTree>
    <p:extLst>
      <p:ext uri="{BB962C8B-B14F-4D97-AF65-F5344CB8AC3E}">
        <p14:creationId xmlns:p14="http://schemas.microsoft.com/office/powerpoint/2010/main" val="35461915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EF5A619D-1F75-4530-8F83-E763008CFA55}" type="slidenum">
              <a:rPr lang="pl-PL" smtClean="0"/>
              <a:pPr/>
              <a:t>3</a:t>
            </a:fld>
            <a:endParaRPr lang="pl-PL"/>
          </a:p>
        </p:txBody>
      </p:sp>
    </p:spTree>
    <p:extLst>
      <p:ext uri="{BB962C8B-B14F-4D97-AF65-F5344CB8AC3E}">
        <p14:creationId xmlns:p14="http://schemas.microsoft.com/office/powerpoint/2010/main" val="3397124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EF5A619D-1F75-4530-8F83-E763008CFA55}" type="slidenum">
              <a:rPr lang="pl-PL" smtClean="0"/>
              <a:pPr/>
              <a:t>10</a:t>
            </a:fld>
            <a:endParaRPr lang="pl-PL"/>
          </a:p>
        </p:txBody>
      </p:sp>
    </p:spTree>
    <p:extLst>
      <p:ext uri="{BB962C8B-B14F-4D97-AF65-F5344CB8AC3E}">
        <p14:creationId xmlns:p14="http://schemas.microsoft.com/office/powerpoint/2010/main" val="16538101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EF5A619D-1F75-4530-8F83-E763008CFA55}" type="slidenum">
              <a:rPr lang="pl-PL" smtClean="0"/>
              <a:pPr/>
              <a:t>23</a:t>
            </a:fld>
            <a:endParaRPr lang="pl-PL"/>
          </a:p>
        </p:txBody>
      </p:sp>
    </p:spTree>
    <p:extLst>
      <p:ext uri="{BB962C8B-B14F-4D97-AF65-F5344CB8AC3E}">
        <p14:creationId xmlns:p14="http://schemas.microsoft.com/office/powerpoint/2010/main" val="40955757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a:t>Kliknij, aby edytować styl</a:t>
            </a:r>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a:t>Kliknij, aby edytować styl wzorca podtytułu</a:t>
            </a:r>
          </a:p>
        </p:txBody>
      </p:sp>
      <p:sp>
        <p:nvSpPr>
          <p:cNvPr id="4" name="Symbol zastępczy daty 3"/>
          <p:cNvSpPr>
            <a:spLocks noGrp="1"/>
          </p:cNvSpPr>
          <p:nvPr>
            <p:ph type="dt" sz="half" idx="10"/>
          </p:nvPr>
        </p:nvSpPr>
        <p:spPr/>
        <p:txBody>
          <a:bodyPr/>
          <a:lstStyle/>
          <a:p>
            <a:fld id="{FD17FA3B-C404-4317-B0BC-953931111309}" type="datetimeFigureOut">
              <a:rPr lang="pl-PL" smtClean="0"/>
              <a:pPr/>
              <a:t>23.02.2023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10"/>
          </p:nvPr>
        </p:nvSpPr>
        <p:spPr/>
        <p:txBody>
          <a:bodyPr/>
          <a:lstStyle/>
          <a:p>
            <a:fld id="{FD17FA3B-C404-4317-B0BC-953931111309}" type="datetimeFigureOut">
              <a:rPr lang="pl-PL" smtClean="0"/>
              <a:pPr/>
              <a:t>23.02.2023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a:t>Kliknij, aby edytować styl</a:t>
            </a:r>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Kliknij, aby edytować style wzorca tekstu</a:t>
            </a:r>
          </a:p>
        </p:txBody>
      </p:sp>
      <p:sp>
        <p:nvSpPr>
          <p:cNvPr id="4" name="Symbol zastępczy daty 3"/>
          <p:cNvSpPr>
            <a:spLocks noGrp="1"/>
          </p:cNvSpPr>
          <p:nvPr>
            <p:ph type="dt" sz="half" idx="10"/>
          </p:nvPr>
        </p:nvSpPr>
        <p:spPr/>
        <p:txBody>
          <a:bodyPr/>
          <a:lstStyle/>
          <a:p>
            <a:fld id="{FD17FA3B-C404-4317-B0BC-953931111309}" type="datetimeFigureOut">
              <a:rPr lang="pl-PL" smtClean="0"/>
              <a:pPr/>
              <a:t>23.02.2023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daty 4"/>
          <p:cNvSpPr>
            <a:spLocks noGrp="1"/>
          </p:cNvSpPr>
          <p:nvPr>
            <p:ph type="dt" sz="half" idx="10"/>
          </p:nvPr>
        </p:nvSpPr>
        <p:spPr/>
        <p:txBody>
          <a:bodyPr/>
          <a:lstStyle/>
          <a:p>
            <a:fld id="{FD17FA3B-C404-4317-B0BC-953931111309}" type="datetimeFigureOut">
              <a:rPr lang="pl-PL" smtClean="0"/>
              <a:pPr/>
              <a:t>23.02.2023</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a:t>Kliknij, aby edytować styl</a:t>
            </a:r>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7" name="Symbol zastępczy daty 6"/>
          <p:cNvSpPr>
            <a:spLocks noGrp="1"/>
          </p:cNvSpPr>
          <p:nvPr>
            <p:ph type="dt" sz="half" idx="10"/>
          </p:nvPr>
        </p:nvSpPr>
        <p:spPr/>
        <p:txBody>
          <a:bodyPr/>
          <a:lstStyle/>
          <a:p>
            <a:fld id="{FD17FA3B-C404-4317-B0BC-953931111309}" type="datetimeFigureOut">
              <a:rPr lang="pl-PL" smtClean="0"/>
              <a:pPr/>
              <a:t>23.02.2023</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daty 2"/>
          <p:cNvSpPr>
            <a:spLocks noGrp="1"/>
          </p:cNvSpPr>
          <p:nvPr>
            <p:ph type="dt" sz="half" idx="10"/>
          </p:nvPr>
        </p:nvSpPr>
        <p:spPr/>
        <p:txBody>
          <a:bodyPr/>
          <a:lstStyle/>
          <a:p>
            <a:fld id="{FD17FA3B-C404-4317-B0BC-953931111309}" type="datetimeFigureOut">
              <a:rPr lang="pl-PL" smtClean="0"/>
              <a:pPr/>
              <a:t>23.02.2023</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FD17FA3B-C404-4317-B0BC-953931111309}" type="datetimeFigureOut">
              <a:rPr lang="pl-PL" smtClean="0"/>
              <a:pPr/>
              <a:t>23.02.2023</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a:t>Kliknij, aby edytować styl</a:t>
            </a:r>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Symbol zastępczy daty 4"/>
          <p:cNvSpPr>
            <a:spLocks noGrp="1"/>
          </p:cNvSpPr>
          <p:nvPr>
            <p:ph type="dt" sz="half" idx="10"/>
          </p:nvPr>
        </p:nvSpPr>
        <p:spPr/>
        <p:txBody>
          <a:bodyPr/>
          <a:lstStyle/>
          <a:p>
            <a:fld id="{FD17FA3B-C404-4317-B0BC-953931111309}" type="datetimeFigureOut">
              <a:rPr lang="pl-PL" smtClean="0"/>
              <a:pPr/>
              <a:t>23.02.2023</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a:t>Kliknij, aby edytować styl</a:t>
            </a:r>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Symbol zastępczy daty 4"/>
          <p:cNvSpPr>
            <a:spLocks noGrp="1"/>
          </p:cNvSpPr>
          <p:nvPr>
            <p:ph type="dt" sz="half" idx="10"/>
          </p:nvPr>
        </p:nvSpPr>
        <p:spPr/>
        <p:txBody>
          <a:bodyPr/>
          <a:lstStyle/>
          <a:p>
            <a:fld id="{FD17FA3B-C404-4317-B0BC-953931111309}" type="datetimeFigureOut">
              <a:rPr lang="pl-PL" smtClean="0"/>
              <a:pPr/>
              <a:t>23.02.2023</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tytułu pionowego 2"/>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10"/>
          </p:nvPr>
        </p:nvSpPr>
        <p:spPr/>
        <p:txBody>
          <a:bodyPr/>
          <a:lstStyle/>
          <a:p>
            <a:fld id="{FD17FA3B-C404-4317-B0BC-953931111309}" type="datetimeFigureOut">
              <a:rPr lang="pl-PL" smtClean="0"/>
              <a:pPr/>
              <a:t>23.02.2023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a:t>Kliknij, aby edytować styl</a:t>
            </a:r>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10"/>
          </p:nvPr>
        </p:nvSpPr>
        <p:spPr/>
        <p:txBody>
          <a:bodyPr/>
          <a:lstStyle/>
          <a:p>
            <a:fld id="{FD17FA3B-C404-4317-B0BC-953931111309}" type="datetimeFigureOut">
              <a:rPr lang="pl-PL" smtClean="0"/>
              <a:pPr/>
              <a:t>23.02.2023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a:t>Kliknij, aby edytować styl</a:t>
            </a:r>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17FA3B-C404-4317-B0BC-953931111309}" type="datetimeFigureOut">
              <a:rPr lang="pl-PL" smtClean="0"/>
              <a:pPr/>
              <a:t>23.02.2023</a:t>
            </a:fld>
            <a:endParaRPr lang="pl-PL"/>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31897F-8F23-433E-A660-EFF8D3EDA506}" type="slidenum">
              <a:rPr lang="pl-PL" smtClean="0"/>
              <a:pPr/>
              <a:t>‹#›</a:t>
            </a:fld>
            <a:endParaRPr lang="pl-P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chart" Target="../charts/chart14.xml"/><Relationship Id="rId1" Type="http://schemas.openxmlformats.org/officeDocument/2006/relationships/slideLayout" Target="../slideLayouts/slideLayout2.xml"/><Relationship Id="rId5" Type="http://schemas.openxmlformats.org/officeDocument/2006/relationships/customXml" Target="../ink/ink2.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8" Type="http://schemas.openxmlformats.org/officeDocument/2006/relationships/customXml" Target="../ink/ink6.xml"/><Relationship Id="rId3" Type="http://schemas.openxmlformats.org/officeDocument/2006/relationships/customXml" Target="../ink/ink3.xml"/><Relationship Id="rId7" Type="http://schemas.openxmlformats.org/officeDocument/2006/relationships/customXml" Target="../ink/ink5.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customXml" Target="../ink/ink4.xml"/><Relationship Id="rId10" Type="http://schemas.openxmlformats.org/officeDocument/2006/relationships/customXml" Target="../ink/ink7.xml"/><Relationship Id="rId4" Type="http://schemas.openxmlformats.org/officeDocument/2006/relationships/image" Target="../media/image4.png"/><Relationship Id="rId9"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DA960B6-6D59-41D6-9C89-80ECB393DACB}"/>
              </a:ext>
            </a:extLst>
          </p:cNvPr>
          <p:cNvSpPr>
            <a:spLocks noGrp="1"/>
          </p:cNvSpPr>
          <p:nvPr>
            <p:ph type="ctrTitle"/>
          </p:nvPr>
        </p:nvSpPr>
        <p:spPr>
          <a:xfrm>
            <a:off x="395536" y="260648"/>
            <a:ext cx="8352928" cy="5040560"/>
          </a:xfrm>
        </p:spPr>
        <p:txBody>
          <a:bodyPr>
            <a:normAutofit/>
          </a:bodyPr>
          <a:lstStyle/>
          <a:p>
            <a:pPr algn="l" defTabSz="540000"/>
            <a:r>
              <a:rPr lang="pl-PL" sz="1600" b="1" dirty="0">
                <a:latin typeface="Book Antiqua" panose="02040602050305030304" pitchFamily="18" charset="0"/>
              </a:rPr>
              <a:t>SPRAWOZDANIE Z DZIAŁALNOŚCI</a:t>
            </a:r>
            <a:br>
              <a:rPr lang="pl-PL" sz="1600" b="1" dirty="0">
                <a:latin typeface="Book Antiqua" panose="02040602050305030304" pitchFamily="18" charset="0"/>
              </a:rPr>
            </a:br>
            <a:r>
              <a:rPr lang="pl-PL" sz="1600" b="1" dirty="0">
                <a:latin typeface="Book Antiqua" panose="02040602050305030304" pitchFamily="18" charset="0"/>
              </a:rPr>
              <a:t>POWIATOWEGO URZĘDU PRACY W MIĘDZYCHODZIE W 2022r.</a:t>
            </a:r>
            <a:br>
              <a:rPr lang="pl-PL" sz="1600" b="1" dirty="0">
                <a:latin typeface="Book Antiqua" panose="02040602050305030304" pitchFamily="18" charset="0"/>
              </a:rPr>
            </a:br>
            <a:br>
              <a:rPr lang="pl-PL" sz="1600" b="1" dirty="0">
                <a:latin typeface="Book Antiqua" panose="02040602050305030304" pitchFamily="18" charset="0"/>
              </a:rPr>
            </a:br>
            <a:br>
              <a:rPr lang="pl-PL" sz="1600" b="1" dirty="0">
                <a:latin typeface="Book Antiqua" panose="02040602050305030304" pitchFamily="18" charset="0"/>
              </a:rPr>
            </a:br>
            <a:r>
              <a:rPr lang="pl-PL" sz="1400" dirty="0">
                <a:effectLst/>
                <a:latin typeface="Book Antiqua" panose="02040602050305030304" pitchFamily="18" charset="0"/>
              </a:rPr>
              <a:t>Powiatowy Urząd Pracy w Międzychodzie realizuje zadania państwa mające na celu promocję zatrudnienia, łagodzenie skutków bezrobocia, aktywizację zawodową na podstawie ustawy z dnia 20 kwietnia 2004r. o promocji zatrudnienia i instytucjach rynku pracy (Dz. U. z 2022 r. poz. 690 z </a:t>
            </a:r>
            <a:r>
              <a:rPr lang="pl-PL" sz="1400" dirty="0" err="1">
                <a:effectLst/>
                <a:latin typeface="Book Antiqua" panose="02040602050305030304" pitchFamily="18" charset="0"/>
              </a:rPr>
              <a:t>późn</a:t>
            </a:r>
            <a:r>
              <a:rPr lang="pl-PL" sz="1400" dirty="0">
                <a:effectLst/>
                <a:latin typeface="Book Antiqua" panose="02040602050305030304" pitchFamily="18" charset="0"/>
              </a:rPr>
              <a:t>. zm.) oraz aktów wykonawczych do ww. ustawy, a także innych aktów prawnych, odnoszących się zarówno do rynku pracy, jak i do kompetencji, obowiązków jednostek administracji samorządowej, państwowej.</a:t>
            </a:r>
            <a:br>
              <a:rPr lang="pl-PL" sz="1400" dirty="0">
                <a:effectLst/>
                <a:latin typeface="Book Antiqua" panose="02040602050305030304" pitchFamily="18" charset="0"/>
              </a:rPr>
            </a:br>
            <a:r>
              <a:rPr lang="pl-PL" sz="1400" dirty="0">
                <a:effectLst/>
                <a:latin typeface="Book Antiqua" panose="02040602050305030304" pitchFamily="18" charset="0"/>
              </a:rPr>
              <a:t>Swoim zasięgiem działania obejmuje 4 gminy tj. Międzychód, Sieraków, Kwilcz i Chrzypsko Wielkie. </a:t>
            </a:r>
            <a:br>
              <a:rPr lang="pl-PL" sz="1400" dirty="0">
                <a:effectLst/>
                <a:latin typeface="Book Antiqua" panose="02040602050305030304" pitchFamily="18" charset="0"/>
              </a:rPr>
            </a:br>
            <a:endParaRPr lang="pl-PL" sz="1400" dirty="0">
              <a:latin typeface="Book Antiqua" panose="02040602050305030304" pitchFamily="18" charset="0"/>
            </a:endParaRPr>
          </a:p>
        </p:txBody>
      </p:sp>
    </p:spTree>
    <p:extLst>
      <p:ext uri="{BB962C8B-B14F-4D97-AF65-F5344CB8AC3E}">
        <p14:creationId xmlns:p14="http://schemas.microsoft.com/office/powerpoint/2010/main" val="12180579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a:extLst>
              <a:ext uri="{FF2B5EF4-FFF2-40B4-BE49-F238E27FC236}">
                <a16:creationId xmlns:a16="http://schemas.microsoft.com/office/drawing/2014/main" id="{53586B95-D29D-4ED4-BA81-4295117A0C93}"/>
              </a:ext>
            </a:extLst>
          </p:cNvPr>
          <p:cNvGrpSpPr>
            <a:grpSpLocks noChangeAspect="1"/>
          </p:cNvGrpSpPr>
          <p:nvPr/>
        </p:nvGrpSpPr>
        <p:grpSpPr bwMode="auto">
          <a:xfrm>
            <a:off x="611560" y="548680"/>
            <a:ext cx="8640961" cy="6769067"/>
            <a:chOff x="295" y="163"/>
            <a:chExt cx="5361" cy="4039"/>
          </a:xfrm>
        </p:grpSpPr>
        <p:sp>
          <p:nvSpPr>
            <p:cNvPr id="3" name="AutoShape 3">
              <a:extLst>
                <a:ext uri="{FF2B5EF4-FFF2-40B4-BE49-F238E27FC236}">
                  <a16:creationId xmlns:a16="http://schemas.microsoft.com/office/drawing/2014/main" id="{B027FE21-DDCE-465E-9B8B-392C8BD6DC02}"/>
                </a:ext>
              </a:extLst>
            </p:cNvPr>
            <p:cNvSpPr>
              <a:spLocks noChangeAspect="1" noChangeArrowheads="1" noTextEdit="1"/>
            </p:cNvSpPr>
            <p:nvPr/>
          </p:nvSpPr>
          <p:spPr bwMode="auto">
            <a:xfrm>
              <a:off x="305" y="250"/>
              <a:ext cx="5261" cy="3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dirty="0"/>
            </a:p>
          </p:txBody>
        </p:sp>
        <p:sp>
          <p:nvSpPr>
            <p:cNvPr id="4" name="Rectangle 5">
              <a:extLst>
                <a:ext uri="{FF2B5EF4-FFF2-40B4-BE49-F238E27FC236}">
                  <a16:creationId xmlns:a16="http://schemas.microsoft.com/office/drawing/2014/main" id="{A4BBB630-0D61-4F05-832F-1E17B90734CF}"/>
                </a:ext>
              </a:extLst>
            </p:cNvPr>
            <p:cNvSpPr>
              <a:spLocks noChangeArrowheads="1"/>
            </p:cNvSpPr>
            <p:nvPr/>
          </p:nvSpPr>
          <p:spPr bwMode="auto">
            <a:xfrm>
              <a:off x="1915" y="163"/>
              <a:ext cx="2248" cy="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000000"/>
                  </a:solidFill>
                  <a:effectLst/>
                  <a:latin typeface="Book Antiqua" panose="02040602050305030304" pitchFamily="18" charset="0"/>
                </a:rPr>
                <a:t>POZIOM  BEZROBOCIA  WEDŁUG GMIN</a:t>
              </a:r>
              <a:endParaRPr kumimoji="0" lang="pl-PL" altLang="pl-PL" sz="1800" b="0" i="0" u="none" strike="noStrike" cap="none" normalizeH="0" baseline="0" dirty="0">
                <a:ln>
                  <a:noFill/>
                </a:ln>
                <a:solidFill>
                  <a:schemeClr val="tx1"/>
                </a:solidFill>
                <a:effectLst/>
                <a:latin typeface="Book Antiqua" panose="02040602050305030304" pitchFamily="18" charset="0"/>
              </a:endParaRPr>
            </a:p>
          </p:txBody>
        </p:sp>
        <p:sp>
          <p:nvSpPr>
            <p:cNvPr id="5" name="Rectangle 6">
              <a:extLst>
                <a:ext uri="{FF2B5EF4-FFF2-40B4-BE49-F238E27FC236}">
                  <a16:creationId xmlns:a16="http://schemas.microsoft.com/office/drawing/2014/main" id="{50C72ACB-7663-4F1E-9663-CC2FB20CEB60}"/>
                </a:ext>
              </a:extLst>
            </p:cNvPr>
            <p:cNvSpPr>
              <a:spLocks noChangeArrowheads="1"/>
            </p:cNvSpPr>
            <p:nvPr/>
          </p:nvSpPr>
          <p:spPr bwMode="auto">
            <a:xfrm>
              <a:off x="3319" y="163"/>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6" name="Rectangle 7">
              <a:extLst>
                <a:ext uri="{FF2B5EF4-FFF2-40B4-BE49-F238E27FC236}">
                  <a16:creationId xmlns:a16="http://schemas.microsoft.com/office/drawing/2014/main" id="{1491E4BA-5F24-4560-950A-DA8CEB44BD2C}"/>
                </a:ext>
              </a:extLst>
            </p:cNvPr>
            <p:cNvSpPr>
              <a:spLocks noChangeArrowheads="1"/>
            </p:cNvSpPr>
            <p:nvPr/>
          </p:nvSpPr>
          <p:spPr bwMode="auto">
            <a:xfrm>
              <a:off x="3874" y="163"/>
              <a:ext cx="31"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7" name="Rectangle 8">
              <a:extLst>
                <a:ext uri="{FF2B5EF4-FFF2-40B4-BE49-F238E27FC236}">
                  <a16:creationId xmlns:a16="http://schemas.microsoft.com/office/drawing/2014/main" id="{B051C0DE-7991-462C-A369-4F0A002C31DE}"/>
                </a:ext>
              </a:extLst>
            </p:cNvPr>
            <p:cNvSpPr>
              <a:spLocks noChangeArrowheads="1"/>
            </p:cNvSpPr>
            <p:nvPr/>
          </p:nvSpPr>
          <p:spPr bwMode="auto">
            <a:xfrm>
              <a:off x="3977" y="163"/>
              <a:ext cx="82"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8" name="Rectangle 9">
              <a:extLst>
                <a:ext uri="{FF2B5EF4-FFF2-40B4-BE49-F238E27FC236}">
                  <a16:creationId xmlns:a16="http://schemas.microsoft.com/office/drawing/2014/main" id="{ED8F98AB-7E40-43D4-BFEA-51A3EAA7EB18}"/>
                </a:ext>
              </a:extLst>
            </p:cNvPr>
            <p:cNvSpPr>
              <a:spLocks noChangeArrowheads="1"/>
            </p:cNvSpPr>
            <p:nvPr/>
          </p:nvSpPr>
          <p:spPr bwMode="auto">
            <a:xfrm>
              <a:off x="2387" y="287"/>
              <a:ext cx="1439" cy="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000000"/>
                  </a:solidFill>
                  <a:effectLst/>
                  <a:latin typeface="Arial" panose="020B0604020202020204" pitchFamily="34" charset="0"/>
                </a:rPr>
                <a:t>(</a:t>
              </a:r>
              <a:r>
                <a:rPr kumimoji="0" lang="pl-PL" altLang="pl-PL" sz="1400" b="1" i="0" u="none" strike="noStrike" cap="none" normalizeH="0" baseline="0" dirty="0">
                  <a:ln>
                    <a:noFill/>
                  </a:ln>
                  <a:solidFill>
                    <a:srgbClr val="000000"/>
                  </a:solidFill>
                  <a:effectLst/>
                  <a:latin typeface="Book Antiqua" panose="02040602050305030304" pitchFamily="18" charset="0"/>
                </a:rPr>
                <a:t>dane na dzień 31.12.2022r.) </a:t>
              </a:r>
              <a:endParaRPr kumimoji="0" lang="pl-PL" altLang="pl-PL" sz="1800" b="0" i="0" u="none" strike="noStrike" cap="none" normalizeH="0" baseline="0" dirty="0">
                <a:ln>
                  <a:noFill/>
                </a:ln>
                <a:solidFill>
                  <a:schemeClr val="tx1"/>
                </a:solidFill>
                <a:effectLst/>
                <a:latin typeface="Book Antiqua" panose="02040602050305030304" pitchFamily="18" charset="0"/>
              </a:endParaRPr>
            </a:p>
          </p:txBody>
        </p:sp>
        <p:sp>
          <p:nvSpPr>
            <p:cNvPr id="9" name="Rectangle 10">
              <a:extLst>
                <a:ext uri="{FF2B5EF4-FFF2-40B4-BE49-F238E27FC236}">
                  <a16:creationId xmlns:a16="http://schemas.microsoft.com/office/drawing/2014/main" id="{A55DB8AC-38D9-4455-B544-EED58B12F893}"/>
                </a:ext>
              </a:extLst>
            </p:cNvPr>
            <p:cNvSpPr>
              <a:spLocks noChangeArrowheads="1"/>
            </p:cNvSpPr>
            <p:nvPr/>
          </p:nvSpPr>
          <p:spPr bwMode="auto">
            <a:xfrm>
              <a:off x="3313" y="287"/>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 name="Rectangle 11">
              <a:extLst>
                <a:ext uri="{FF2B5EF4-FFF2-40B4-BE49-F238E27FC236}">
                  <a16:creationId xmlns:a16="http://schemas.microsoft.com/office/drawing/2014/main" id="{0712E613-9B21-4951-B0B4-9EE9D4C3C84B}"/>
                </a:ext>
              </a:extLst>
            </p:cNvPr>
            <p:cNvSpPr>
              <a:spLocks noChangeArrowheads="1"/>
            </p:cNvSpPr>
            <p:nvPr/>
          </p:nvSpPr>
          <p:spPr bwMode="auto">
            <a:xfrm>
              <a:off x="3371" y="287"/>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1" name="Rectangle 12">
              <a:extLst>
                <a:ext uri="{FF2B5EF4-FFF2-40B4-BE49-F238E27FC236}">
                  <a16:creationId xmlns:a16="http://schemas.microsoft.com/office/drawing/2014/main" id="{E4C195F9-579B-4278-AC3B-3ACC946D8181}"/>
                </a:ext>
              </a:extLst>
            </p:cNvPr>
            <p:cNvSpPr>
              <a:spLocks noChangeArrowheads="1"/>
            </p:cNvSpPr>
            <p:nvPr/>
          </p:nvSpPr>
          <p:spPr bwMode="auto">
            <a:xfrm>
              <a:off x="3476" y="287"/>
              <a:ext cx="82"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2" name="Rectangle 13">
              <a:extLst>
                <a:ext uri="{FF2B5EF4-FFF2-40B4-BE49-F238E27FC236}">
                  <a16:creationId xmlns:a16="http://schemas.microsoft.com/office/drawing/2014/main" id="{25E7D85E-E060-4F54-996F-1799214B50D1}"/>
                </a:ext>
              </a:extLst>
            </p:cNvPr>
            <p:cNvSpPr>
              <a:spLocks noChangeArrowheads="1"/>
            </p:cNvSpPr>
            <p:nvPr/>
          </p:nvSpPr>
          <p:spPr bwMode="auto">
            <a:xfrm>
              <a:off x="4191" y="3293"/>
              <a:ext cx="115"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1" i="0" u="none" strike="noStrike" cap="none" normalizeH="0" baseline="0">
                  <a:ln>
                    <a:noFill/>
                  </a:ln>
                  <a:solidFill>
                    <a:srgbClr val="000000"/>
                  </a:solidFill>
                  <a:effectLst/>
                  <a:latin typeface="Bookman Old Style" panose="020506040505050202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3" name="Rectangle 14">
              <a:extLst>
                <a:ext uri="{FF2B5EF4-FFF2-40B4-BE49-F238E27FC236}">
                  <a16:creationId xmlns:a16="http://schemas.microsoft.com/office/drawing/2014/main" id="{00790FD3-DDDC-44B2-89B5-809EBA547FE4}"/>
                </a:ext>
              </a:extLst>
            </p:cNvPr>
            <p:cNvSpPr>
              <a:spLocks noChangeArrowheads="1"/>
            </p:cNvSpPr>
            <p:nvPr/>
          </p:nvSpPr>
          <p:spPr bwMode="auto">
            <a:xfrm>
              <a:off x="295" y="3415"/>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4" name="Rectangle 15">
              <a:extLst>
                <a:ext uri="{FF2B5EF4-FFF2-40B4-BE49-F238E27FC236}">
                  <a16:creationId xmlns:a16="http://schemas.microsoft.com/office/drawing/2014/main" id="{18419486-76FD-4AFC-818D-D19CED26BCD0}"/>
                </a:ext>
              </a:extLst>
            </p:cNvPr>
            <p:cNvSpPr>
              <a:spLocks noChangeArrowheads="1"/>
            </p:cNvSpPr>
            <p:nvPr/>
          </p:nvSpPr>
          <p:spPr bwMode="auto">
            <a:xfrm>
              <a:off x="295"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5" name="Rectangle 16">
              <a:extLst>
                <a:ext uri="{FF2B5EF4-FFF2-40B4-BE49-F238E27FC236}">
                  <a16:creationId xmlns:a16="http://schemas.microsoft.com/office/drawing/2014/main" id="{BEC5EFAB-3B5E-4B06-B38B-8F61D9E9ED22}"/>
                </a:ext>
              </a:extLst>
            </p:cNvPr>
            <p:cNvSpPr>
              <a:spLocks noChangeArrowheads="1"/>
            </p:cNvSpPr>
            <p:nvPr/>
          </p:nvSpPr>
          <p:spPr bwMode="auto">
            <a:xfrm>
              <a:off x="415" y="3565"/>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6" name="Rectangle 17">
              <a:extLst>
                <a:ext uri="{FF2B5EF4-FFF2-40B4-BE49-F238E27FC236}">
                  <a16:creationId xmlns:a16="http://schemas.microsoft.com/office/drawing/2014/main" id="{321E6EAF-8377-42C6-B1D9-CB7A69A06870}"/>
                </a:ext>
              </a:extLst>
            </p:cNvPr>
            <p:cNvSpPr>
              <a:spLocks noChangeArrowheads="1"/>
            </p:cNvSpPr>
            <p:nvPr/>
          </p:nvSpPr>
          <p:spPr bwMode="auto">
            <a:xfrm>
              <a:off x="981" y="3637"/>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7" name="Rectangle 18">
              <a:extLst>
                <a:ext uri="{FF2B5EF4-FFF2-40B4-BE49-F238E27FC236}">
                  <a16:creationId xmlns:a16="http://schemas.microsoft.com/office/drawing/2014/main" id="{6CA70ADD-8206-421A-B035-38D9851251F7}"/>
                </a:ext>
              </a:extLst>
            </p:cNvPr>
            <p:cNvSpPr>
              <a:spLocks noChangeArrowheads="1"/>
            </p:cNvSpPr>
            <p:nvPr/>
          </p:nvSpPr>
          <p:spPr bwMode="auto">
            <a:xfrm>
              <a:off x="641"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8" name="Rectangle 19">
              <a:extLst>
                <a:ext uri="{FF2B5EF4-FFF2-40B4-BE49-F238E27FC236}">
                  <a16:creationId xmlns:a16="http://schemas.microsoft.com/office/drawing/2014/main" id="{7C755C0C-F49A-4151-9818-4AF0A2B485FD}"/>
                </a:ext>
              </a:extLst>
            </p:cNvPr>
            <p:cNvSpPr>
              <a:spLocks noChangeArrowheads="1"/>
            </p:cNvSpPr>
            <p:nvPr/>
          </p:nvSpPr>
          <p:spPr bwMode="auto">
            <a:xfrm>
              <a:off x="704"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9" name="Rectangle 20">
              <a:extLst>
                <a:ext uri="{FF2B5EF4-FFF2-40B4-BE49-F238E27FC236}">
                  <a16:creationId xmlns:a16="http://schemas.microsoft.com/office/drawing/2014/main" id="{D61EC3E3-5C61-43AA-9EF1-99D2C17EF9AF}"/>
                </a:ext>
              </a:extLst>
            </p:cNvPr>
            <p:cNvSpPr>
              <a:spLocks noChangeArrowheads="1"/>
            </p:cNvSpPr>
            <p:nvPr/>
          </p:nvSpPr>
          <p:spPr bwMode="auto">
            <a:xfrm>
              <a:off x="742" y="3565"/>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1" name="Rectangle 22">
              <a:extLst>
                <a:ext uri="{FF2B5EF4-FFF2-40B4-BE49-F238E27FC236}">
                  <a16:creationId xmlns:a16="http://schemas.microsoft.com/office/drawing/2014/main" id="{B7EDE79F-62A5-4F70-8889-66A03F9D7D21}"/>
                </a:ext>
              </a:extLst>
            </p:cNvPr>
            <p:cNvSpPr>
              <a:spLocks noChangeArrowheads="1"/>
            </p:cNvSpPr>
            <p:nvPr/>
          </p:nvSpPr>
          <p:spPr bwMode="auto">
            <a:xfrm>
              <a:off x="1856"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2" name="Rectangle 23">
              <a:extLst>
                <a:ext uri="{FF2B5EF4-FFF2-40B4-BE49-F238E27FC236}">
                  <a16:creationId xmlns:a16="http://schemas.microsoft.com/office/drawing/2014/main" id="{40B08750-9676-4BCD-89E2-9ED101F1AF29}"/>
                </a:ext>
              </a:extLst>
            </p:cNvPr>
            <p:cNvSpPr>
              <a:spLocks noChangeArrowheads="1"/>
            </p:cNvSpPr>
            <p:nvPr/>
          </p:nvSpPr>
          <p:spPr bwMode="auto">
            <a:xfrm>
              <a:off x="3299" y="3565"/>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3" name="Rectangle 24">
              <a:extLst>
                <a:ext uri="{FF2B5EF4-FFF2-40B4-BE49-F238E27FC236}">
                  <a16:creationId xmlns:a16="http://schemas.microsoft.com/office/drawing/2014/main" id="{C4FBDE65-1113-40B5-A2E0-F2D5435DEA25}"/>
                </a:ext>
              </a:extLst>
            </p:cNvPr>
            <p:cNvSpPr>
              <a:spLocks noChangeArrowheads="1"/>
            </p:cNvSpPr>
            <p:nvPr/>
          </p:nvSpPr>
          <p:spPr bwMode="auto">
            <a:xfrm>
              <a:off x="3337"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4" name="Rectangle 25">
              <a:extLst>
                <a:ext uri="{FF2B5EF4-FFF2-40B4-BE49-F238E27FC236}">
                  <a16:creationId xmlns:a16="http://schemas.microsoft.com/office/drawing/2014/main" id="{F128A4A0-346B-4534-9E89-9FFBB5328B06}"/>
                </a:ext>
              </a:extLst>
            </p:cNvPr>
            <p:cNvSpPr>
              <a:spLocks noChangeArrowheads="1"/>
            </p:cNvSpPr>
            <p:nvPr/>
          </p:nvSpPr>
          <p:spPr bwMode="auto">
            <a:xfrm>
              <a:off x="3495"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5" name="Rectangle 26">
              <a:extLst>
                <a:ext uri="{FF2B5EF4-FFF2-40B4-BE49-F238E27FC236}">
                  <a16:creationId xmlns:a16="http://schemas.microsoft.com/office/drawing/2014/main" id="{D127FEBB-9793-4490-86D8-AFB5F0ADDE8A}"/>
                </a:ext>
              </a:extLst>
            </p:cNvPr>
            <p:cNvSpPr>
              <a:spLocks noChangeArrowheads="1"/>
            </p:cNvSpPr>
            <p:nvPr/>
          </p:nvSpPr>
          <p:spPr bwMode="auto">
            <a:xfrm>
              <a:off x="5026"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6" name="Rectangle 27">
              <a:extLst>
                <a:ext uri="{FF2B5EF4-FFF2-40B4-BE49-F238E27FC236}">
                  <a16:creationId xmlns:a16="http://schemas.microsoft.com/office/drawing/2014/main" id="{91DB1227-FC05-444E-A7F4-CAC6280B7BF3}"/>
                </a:ext>
              </a:extLst>
            </p:cNvPr>
            <p:cNvSpPr>
              <a:spLocks noChangeArrowheads="1"/>
            </p:cNvSpPr>
            <p:nvPr/>
          </p:nvSpPr>
          <p:spPr bwMode="auto">
            <a:xfrm>
              <a:off x="5089" y="3565"/>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7" name="Rectangle 28">
              <a:extLst>
                <a:ext uri="{FF2B5EF4-FFF2-40B4-BE49-F238E27FC236}">
                  <a16:creationId xmlns:a16="http://schemas.microsoft.com/office/drawing/2014/main" id="{44E6D03B-72A6-456E-81AE-734B25375B19}"/>
                </a:ext>
              </a:extLst>
            </p:cNvPr>
            <p:cNvSpPr>
              <a:spLocks noChangeArrowheads="1"/>
            </p:cNvSpPr>
            <p:nvPr/>
          </p:nvSpPr>
          <p:spPr bwMode="auto">
            <a:xfrm>
              <a:off x="5168" y="3565"/>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28" name="Rectangle 29">
              <a:extLst>
                <a:ext uri="{FF2B5EF4-FFF2-40B4-BE49-F238E27FC236}">
                  <a16:creationId xmlns:a16="http://schemas.microsoft.com/office/drawing/2014/main" id="{EEE2FCCD-E4C0-4F6D-8CE4-B18F29F5AF26}"/>
                </a:ext>
              </a:extLst>
            </p:cNvPr>
            <p:cNvSpPr>
              <a:spLocks noChangeArrowheads="1"/>
            </p:cNvSpPr>
            <p:nvPr/>
          </p:nvSpPr>
          <p:spPr bwMode="auto">
            <a:xfrm>
              <a:off x="5206"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9" name="Rectangle 30">
              <a:extLst>
                <a:ext uri="{FF2B5EF4-FFF2-40B4-BE49-F238E27FC236}">
                  <a16:creationId xmlns:a16="http://schemas.microsoft.com/office/drawing/2014/main" id="{2DE60A6C-0B8B-44D2-8AAF-0F8D80950273}"/>
                </a:ext>
              </a:extLst>
            </p:cNvPr>
            <p:cNvSpPr>
              <a:spLocks noChangeArrowheads="1"/>
            </p:cNvSpPr>
            <p:nvPr/>
          </p:nvSpPr>
          <p:spPr bwMode="auto">
            <a:xfrm>
              <a:off x="5249" y="3565"/>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30" name="Rectangle 31">
              <a:extLst>
                <a:ext uri="{FF2B5EF4-FFF2-40B4-BE49-F238E27FC236}">
                  <a16:creationId xmlns:a16="http://schemas.microsoft.com/office/drawing/2014/main" id="{3816A0EE-2A2A-4955-9A14-99FA1F9FF8FA}"/>
                </a:ext>
              </a:extLst>
            </p:cNvPr>
            <p:cNvSpPr>
              <a:spLocks noChangeArrowheads="1"/>
            </p:cNvSpPr>
            <p:nvPr/>
          </p:nvSpPr>
          <p:spPr bwMode="auto">
            <a:xfrm>
              <a:off x="5287"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1" name="Rectangle 32">
              <a:extLst>
                <a:ext uri="{FF2B5EF4-FFF2-40B4-BE49-F238E27FC236}">
                  <a16:creationId xmlns:a16="http://schemas.microsoft.com/office/drawing/2014/main" id="{EC2C7A4A-77AD-4359-A99C-E60D2DF9F6DA}"/>
                </a:ext>
              </a:extLst>
            </p:cNvPr>
            <p:cNvSpPr>
              <a:spLocks noChangeArrowheads="1"/>
            </p:cNvSpPr>
            <p:nvPr/>
          </p:nvSpPr>
          <p:spPr bwMode="auto">
            <a:xfrm>
              <a:off x="5381"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2" name="Rectangle 33">
              <a:extLst>
                <a:ext uri="{FF2B5EF4-FFF2-40B4-BE49-F238E27FC236}">
                  <a16:creationId xmlns:a16="http://schemas.microsoft.com/office/drawing/2014/main" id="{F22524A7-9238-4BF5-B040-494909C4B115}"/>
                </a:ext>
              </a:extLst>
            </p:cNvPr>
            <p:cNvSpPr>
              <a:spLocks noChangeArrowheads="1"/>
            </p:cNvSpPr>
            <p:nvPr/>
          </p:nvSpPr>
          <p:spPr bwMode="auto">
            <a:xfrm>
              <a:off x="5507" y="3565"/>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3" name="Rectangle 34">
              <a:extLst>
                <a:ext uri="{FF2B5EF4-FFF2-40B4-BE49-F238E27FC236}">
                  <a16:creationId xmlns:a16="http://schemas.microsoft.com/office/drawing/2014/main" id="{E9308826-4DE5-41D8-B598-5FCE5AA6456C}"/>
                </a:ext>
              </a:extLst>
            </p:cNvPr>
            <p:cNvSpPr>
              <a:spLocks noChangeArrowheads="1"/>
            </p:cNvSpPr>
            <p:nvPr/>
          </p:nvSpPr>
          <p:spPr bwMode="auto">
            <a:xfrm>
              <a:off x="295"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4" name="Rectangle 35">
              <a:extLst>
                <a:ext uri="{FF2B5EF4-FFF2-40B4-BE49-F238E27FC236}">
                  <a16:creationId xmlns:a16="http://schemas.microsoft.com/office/drawing/2014/main" id="{3F4B131C-F4BA-4B7F-ACCC-BE3C641E05EB}"/>
                </a:ext>
              </a:extLst>
            </p:cNvPr>
            <p:cNvSpPr>
              <a:spLocks noChangeArrowheads="1"/>
            </p:cNvSpPr>
            <p:nvPr/>
          </p:nvSpPr>
          <p:spPr bwMode="auto">
            <a:xfrm>
              <a:off x="583"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5" name="Rectangle 36">
              <a:extLst>
                <a:ext uri="{FF2B5EF4-FFF2-40B4-BE49-F238E27FC236}">
                  <a16:creationId xmlns:a16="http://schemas.microsoft.com/office/drawing/2014/main" id="{218CBAD9-06A9-4108-ACB7-D3D92D5703EF}"/>
                </a:ext>
              </a:extLst>
            </p:cNvPr>
            <p:cNvSpPr>
              <a:spLocks noChangeArrowheads="1"/>
            </p:cNvSpPr>
            <p:nvPr/>
          </p:nvSpPr>
          <p:spPr bwMode="auto">
            <a:xfrm>
              <a:off x="1535" y="371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36" name="Rectangle 37">
              <a:extLst>
                <a:ext uri="{FF2B5EF4-FFF2-40B4-BE49-F238E27FC236}">
                  <a16:creationId xmlns:a16="http://schemas.microsoft.com/office/drawing/2014/main" id="{A9EFDBA5-1E73-47E5-ADFF-994D351771B0}"/>
                </a:ext>
              </a:extLst>
            </p:cNvPr>
            <p:cNvSpPr>
              <a:spLocks noChangeArrowheads="1"/>
            </p:cNvSpPr>
            <p:nvPr/>
          </p:nvSpPr>
          <p:spPr bwMode="auto">
            <a:xfrm>
              <a:off x="1573" y="3714"/>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7" name="Rectangle 38">
              <a:extLst>
                <a:ext uri="{FF2B5EF4-FFF2-40B4-BE49-F238E27FC236}">
                  <a16:creationId xmlns:a16="http://schemas.microsoft.com/office/drawing/2014/main" id="{7A16B96D-7716-4EBA-B558-2A45B16493C0}"/>
                </a:ext>
              </a:extLst>
            </p:cNvPr>
            <p:cNvSpPr>
              <a:spLocks noChangeArrowheads="1"/>
            </p:cNvSpPr>
            <p:nvPr/>
          </p:nvSpPr>
          <p:spPr bwMode="auto">
            <a:xfrm>
              <a:off x="1969" y="371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38" name="Rectangle 39">
              <a:extLst>
                <a:ext uri="{FF2B5EF4-FFF2-40B4-BE49-F238E27FC236}">
                  <a16:creationId xmlns:a16="http://schemas.microsoft.com/office/drawing/2014/main" id="{78E028A9-FA00-49EC-83D2-06CD0EFD15BA}"/>
                </a:ext>
              </a:extLst>
            </p:cNvPr>
            <p:cNvSpPr>
              <a:spLocks noChangeArrowheads="1"/>
            </p:cNvSpPr>
            <p:nvPr/>
          </p:nvSpPr>
          <p:spPr bwMode="auto">
            <a:xfrm>
              <a:off x="2006"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9" name="Rectangle 40">
              <a:extLst>
                <a:ext uri="{FF2B5EF4-FFF2-40B4-BE49-F238E27FC236}">
                  <a16:creationId xmlns:a16="http://schemas.microsoft.com/office/drawing/2014/main" id="{30289128-A7B7-445A-BF10-9149BBB0F128}"/>
                </a:ext>
              </a:extLst>
            </p:cNvPr>
            <p:cNvSpPr>
              <a:spLocks noChangeArrowheads="1"/>
            </p:cNvSpPr>
            <p:nvPr/>
          </p:nvSpPr>
          <p:spPr bwMode="auto">
            <a:xfrm>
              <a:off x="2257"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0" name="Rectangle 41">
              <a:extLst>
                <a:ext uri="{FF2B5EF4-FFF2-40B4-BE49-F238E27FC236}">
                  <a16:creationId xmlns:a16="http://schemas.microsoft.com/office/drawing/2014/main" id="{7FE55B6E-8F33-444A-8476-84989D4F1163}"/>
                </a:ext>
              </a:extLst>
            </p:cNvPr>
            <p:cNvSpPr>
              <a:spLocks noChangeArrowheads="1"/>
            </p:cNvSpPr>
            <p:nvPr/>
          </p:nvSpPr>
          <p:spPr bwMode="auto">
            <a:xfrm>
              <a:off x="2376" y="371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41" name="Rectangle 42">
              <a:extLst>
                <a:ext uri="{FF2B5EF4-FFF2-40B4-BE49-F238E27FC236}">
                  <a16:creationId xmlns:a16="http://schemas.microsoft.com/office/drawing/2014/main" id="{F4D63A00-B6B6-4806-ACC3-D93685DD3D0C}"/>
                </a:ext>
              </a:extLst>
            </p:cNvPr>
            <p:cNvSpPr>
              <a:spLocks noChangeArrowheads="1"/>
            </p:cNvSpPr>
            <p:nvPr/>
          </p:nvSpPr>
          <p:spPr bwMode="auto">
            <a:xfrm>
              <a:off x="2412"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2" name="Rectangle 43">
              <a:extLst>
                <a:ext uri="{FF2B5EF4-FFF2-40B4-BE49-F238E27FC236}">
                  <a16:creationId xmlns:a16="http://schemas.microsoft.com/office/drawing/2014/main" id="{2FF1CD3C-842A-402A-AE80-AFC90FAB545D}"/>
                </a:ext>
              </a:extLst>
            </p:cNvPr>
            <p:cNvSpPr>
              <a:spLocks noChangeArrowheads="1"/>
            </p:cNvSpPr>
            <p:nvPr/>
          </p:nvSpPr>
          <p:spPr bwMode="auto">
            <a:xfrm>
              <a:off x="2854" y="371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43" name="Rectangle 44">
              <a:extLst>
                <a:ext uri="{FF2B5EF4-FFF2-40B4-BE49-F238E27FC236}">
                  <a16:creationId xmlns:a16="http://schemas.microsoft.com/office/drawing/2014/main" id="{3ECB4A6D-C590-4AF0-9263-021000C13E04}"/>
                </a:ext>
              </a:extLst>
            </p:cNvPr>
            <p:cNvSpPr>
              <a:spLocks noChangeArrowheads="1"/>
            </p:cNvSpPr>
            <p:nvPr/>
          </p:nvSpPr>
          <p:spPr bwMode="auto">
            <a:xfrm>
              <a:off x="2890"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4" name="Rectangle 45">
              <a:extLst>
                <a:ext uri="{FF2B5EF4-FFF2-40B4-BE49-F238E27FC236}">
                  <a16:creationId xmlns:a16="http://schemas.microsoft.com/office/drawing/2014/main" id="{4732C1F0-003F-4E54-A3A6-CC8A541A41A8}"/>
                </a:ext>
              </a:extLst>
            </p:cNvPr>
            <p:cNvSpPr>
              <a:spLocks noChangeArrowheads="1"/>
            </p:cNvSpPr>
            <p:nvPr/>
          </p:nvSpPr>
          <p:spPr bwMode="auto">
            <a:xfrm>
              <a:off x="3478"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5" name="Rectangle 46">
              <a:extLst>
                <a:ext uri="{FF2B5EF4-FFF2-40B4-BE49-F238E27FC236}">
                  <a16:creationId xmlns:a16="http://schemas.microsoft.com/office/drawing/2014/main" id="{281F6E6A-CD0E-4EAF-979E-817C3AFB94A5}"/>
                </a:ext>
              </a:extLst>
            </p:cNvPr>
            <p:cNvSpPr>
              <a:spLocks noChangeArrowheads="1"/>
            </p:cNvSpPr>
            <p:nvPr/>
          </p:nvSpPr>
          <p:spPr bwMode="auto">
            <a:xfrm>
              <a:off x="4580"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6" name="Rectangle 47">
              <a:extLst>
                <a:ext uri="{FF2B5EF4-FFF2-40B4-BE49-F238E27FC236}">
                  <a16:creationId xmlns:a16="http://schemas.microsoft.com/office/drawing/2014/main" id="{E5F6632B-4195-44D8-90C4-E3D839CF4D05}"/>
                </a:ext>
              </a:extLst>
            </p:cNvPr>
            <p:cNvSpPr>
              <a:spLocks noChangeArrowheads="1"/>
            </p:cNvSpPr>
            <p:nvPr/>
          </p:nvSpPr>
          <p:spPr bwMode="auto">
            <a:xfrm>
              <a:off x="5093"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7" name="Rectangle 48">
              <a:extLst>
                <a:ext uri="{FF2B5EF4-FFF2-40B4-BE49-F238E27FC236}">
                  <a16:creationId xmlns:a16="http://schemas.microsoft.com/office/drawing/2014/main" id="{E339529B-3813-42B9-9038-17D364216162}"/>
                </a:ext>
              </a:extLst>
            </p:cNvPr>
            <p:cNvSpPr>
              <a:spLocks noChangeArrowheads="1"/>
            </p:cNvSpPr>
            <p:nvPr/>
          </p:nvSpPr>
          <p:spPr bwMode="auto">
            <a:xfrm>
              <a:off x="5570" y="371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48" name="Rectangle 49">
              <a:extLst>
                <a:ext uri="{FF2B5EF4-FFF2-40B4-BE49-F238E27FC236}">
                  <a16:creationId xmlns:a16="http://schemas.microsoft.com/office/drawing/2014/main" id="{BE759E35-03D8-451C-A8E1-78E0485EA37D}"/>
                </a:ext>
              </a:extLst>
            </p:cNvPr>
            <p:cNvSpPr>
              <a:spLocks noChangeArrowheads="1"/>
            </p:cNvSpPr>
            <p:nvPr/>
          </p:nvSpPr>
          <p:spPr bwMode="auto">
            <a:xfrm>
              <a:off x="295"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0" name="Rectangle 51">
              <a:extLst>
                <a:ext uri="{FF2B5EF4-FFF2-40B4-BE49-F238E27FC236}">
                  <a16:creationId xmlns:a16="http://schemas.microsoft.com/office/drawing/2014/main" id="{1AAA6D50-A77F-42FB-B292-27AA2D716F42}"/>
                </a:ext>
              </a:extLst>
            </p:cNvPr>
            <p:cNvSpPr>
              <a:spLocks noChangeArrowheads="1"/>
            </p:cNvSpPr>
            <p:nvPr/>
          </p:nvSpPr>
          <p:spPr bwMode="auto">
            <a:xfrm>
              <a:off x="378"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1" name="Rectangle 52">
              <a:extLst>
                <a:ext uri="{FF2B5EF4-FFF2-40B4-BE49-F238E27FC236}">
                  <a16:creationId xmlns:a16="http://schemas.microsoft.com/office/drawing/2014/main" id="{CB9C418C-6261-430B-802E-B47DF5F28ED7}"/>
                </a:ext>
              </a:extLst>
            </p:cNvPr>
            <p:cNvSpPr>
              <a:spLocks noChangeArrowheads="1"/>
            </p:cNvSpPr>
            <p:nvPr/>
          </p:nvSpPr>
          <p:spPr bwMode="auto">
            <a:xfrm>
              <a:off x="786" y="386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53" name="Rectangle 54">
              <a:extLst>
                <a:ext uri="{FF2B5EF4-FFF2-40B4-BE49-F238E27FC236}">
                  <a16:creationId xmlns:a16="http://schemas.microsoft.com/office/drawing/2014/main" id="{91F3ABEE-A95E-4E82-AC50-ED900DDB7629}"/>
                </a:ext>
              </a:extLst>
            </p:cNvPr>
            <p:cNvSpPr>
              <a:spLocks noChangeArrowheads="1"/>
            </p:cNvSpPr>
            <p:nvPr/>
          </p:nvSpPr>
          <p:spPr bwMode="auto">
            <a:xfrm>
              <a:off x="1444"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4" name="Rectangle 55">
              <a:extLst>
                <a:ext uri="{FF2B5EF4-FFF2-40B4-BE49-F238E27FC236}">
                  <a16:creationId xmlns:a16="http://schemas.microsoft.com/office/drawing/2014/main" id="{312FA221-B9E0-4598-B8CF-D8518A1039CE}"/>
                </a:ext>
              </a:extLst>
            </p:cNvPr>
            <p:cNvSpPr>
              <a:spLocks noChangeArrowheads="1"/>
            </p:cNvSpPr>
            <p:nvPr/>
          </p:nvSpPr>
          <p:spPr bwMode="auto">
            <a:xfrm>
              <a:off x="1485"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5" name="Rectangle 56">
              <a:extLst>
                <a:ext uri="{FF2B5EF4-FFF2-40B4-BE49-F238E27FC236}">
                  <a16:creationId xmlns:a16="http://schemas.microsoft.com/office/drawing/2014/main" id="{CA60EF7F-C4D3-4790-A1CE-5FF71BBEEAF6}"/>
                </a:ext>
              </a:extLst>
            </p:cNvPr>
            <p:cNvSpPr>
              <a:spLocks noChangeArrowheads="1"/>
            </p:cNvSpPr>
            <p:nvPr/>
          </p:nvSpPr>
          <p:spPr bwMode="auto">
            <a:xfrm>
              <a:off x="1893"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6" name="Rectangle 57">
              <a:extLst>
                <a:ext uri="{FF2B5EF4-FFF2-40B4-BE49-F238E27FC236}">
                  <a16:creationId xmlns:a16="http://schemas.microsoft.com/office/drawing/2014/main" id="{84032B40-2A4D-4DF6-BF3D-BB2872A87135}"/>
                </a:ext>
              </a:extLst>
            </p:cNvPr>
            <p:cNvSpPr>
              <a:spLocks noChangeArrowheads="1"/>
            </p:cNvSpPr>
            <p:nvPr/>
          </p:nvSpPr>
          <p:spPr bwMode="auto">
            <a:xfrm>
              <a:off x="1934"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7" name="Rectangle 58">
              <a:extLst>
                <a:ext uri="{FF2B5EF4-FFF2-40B4-BE49-F238E27FC236}">
                  <a16:creationId xmlns:a16="http://schemas.microsoft.com/office/drawing/2014/main" id="{C6F5C317-7D60-455B-8DCA-96CC0E5A2AF6}"/>
                </a:ext>
              </a:extLst>
            </p:cNvPr>
            <p:cNvSpPr>
              <a:spLocks noChangeArrowheads="1"/>
            </p:cNvSpPr>
            <p:nvPr/>
          </p:nvSpPr>
          <p:spPr bwMode="auto">
            <a:xfrm>
              <a:off x="3552" y="386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58" name="Rectangle 59">
              <a:extLst>
                <a:ext uri="{FF2B5EF4-FFF2-40B4-BE49-F238E27FC236}">
                  <a16:creationId xmlns:a16="http://schemas.microsoft.com/office/drawing/2014/main" id="{5588AD68-4014-41EB-AAC6-0C4E95B27526}"/>
                </a:ext>
              </a:extLst>
            </p:cNvPr>
            <p:cNvSpPr>
              <a:spLocks noChangeArrowheads="1"/>
            </p:cNvSpPr>
            <p:nvPr/>
          </p:nvSpPr>
          <p:spPr bwMode="auto">
            <a:xfrm>
              <a:off x="3596" y="3864"/>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9" name="Rectangle 60">
              <a:extLst>
                <a:ext uri="{FF2B5EF4-FFF2-40B4-BE49-F238E27FC236}">
                  <a16:creationId xmlns:a16="http://schemas.microsoft.com/office/drawing/2014/main" id="{696A3B46-EFCD-4E60-B2AE-675F6262737F}"/>
                </a:ext>
              </a:extLst>
            </p:cNvPr>
            <p:cNvSpPr>
              <a:spLocks noChangeArrowheads="1"/>
            </p:cNvSpPr>
            <p:nvPr/>
          </p:nvSpPr>
          <p:spPr bwMode="auto">
            <a:xfrm>
              <a:off x="4129"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60" name="Rectangle 61">
              <a:extLst>
                <a:ext uri="{FF2B5EF4-FFF2-40B4-BE49-F238E27FC236}">
                  <a16:creationId xmlns:a16="http://schemas.microsoft.com/office/drawing/2014/main" id="{8B3B8739-EC9A-434D-9DA8-2E4A84D41CB9}"/>
                </a:ext>
              </a:extLst>
            </p:cNvPr>
            <p:cNvSpPr>
              <a:spLocks noChangeArrowheads="1"/>
            </p:cNvSpPr>
            <p:nvPr/>
          </p:nvSpPr>
          <p:spPr bwMode="auto">
            <a:xfrm>
              <a:off x="4656"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61" name="Rectangle 62">
              <a:extLst>
                <a:ext uri="{FF2B5EF4-FFF2-40B4-BE49-F238E27FC236}">
                  <a16:creationId xmlns:a16="http://schemas.microsoft.com/office/drawing/2014/main" id="{0CCF611D-0394-4835-81B1-7EACE3687DE5}"/>
                </a:ext>
              </a:extLst>
            </p:cNvPr>
            <p:cNvSpPr>
              <a:spLocks noChangeArrowheads="1"/>
            </p:cNvSpPr>
            <p:nvPr/>
          </p:nvSpPr>
          <p:spPr bwMode="auto">
            <a:xfrm>
              <a:off x="5285" y="386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62" name="Rectangle 63">
              <a:extLst>
                <a:ext uri="{FF2B5EF4-FFF2-40B4-BE49-F238E27FC236}">
                  <a16:creationId xmlns:a16="http://schemas.microsoft.com/office/drawing/2014/main" id="{5C5D98DD-C5DC-4E5D-9B72-A655442D2E30}"/>
                </a:ext>
              </a:extLst>
            </p:cNvPr>
            <p:cNvSpPr>
              <a:spLocks noChangeArrowheads="1"/>
            </p:cNvSpPr>
            <p:nvPr/>
          </p:nvSpPr>
          <p:spPr bwMode="auto">
            <a:xfrm>
              <a:off x="5329"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63" name="Rectangle 64">
              <a:extLst>
                <a:ext uri="{FF2B5EF4-FFF2-40B4-BE49-F238E27FC236}">
                  <a16:creationId xmlns:a16="http://schemas.microsoft.com/office/drawing/2014/main" id="{CE8E7F74-B3EC-489B-8D0D-ECBE52EE7E15}"/>
                </a:ext>
              </a:extLst>
            </p:cNvPr>
            <p:cNvSpPr>
              <a:spLocks noChangeArrowheads="1"/>
            </p:cNvSpPr>
            <p:nvPr/>
          </p:nvSpPr>
          <p:spPr bwMode="auto">
            <a:xfrm>
              <a:off x="5372" y="3864"/>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24" name="Rectangle 65">
              <a:extLst>
                <a:ext uri="{FF2B5EF4-FFF2-40B4-BE49-F238E27FC236}">
                  <a16:creationId xmlns:a16="http://schemas.microsoft.com/office/drawing/2014/main" id="{AFE499B1-1CFE-4D44-8164-2159E6261043}"/>
                </a:ext>
              </a:extLst>
            </p:cNvPr>
            <p:cNvSpPr>
              <a:spLocks noChangeArrowheads="1"/>
            </p:cNvSpPr>
            <p:nvPr/>
          </p:nvSpPr>
          <p:spPr bwMode="auto">
            <a:xfrm>
              <a:off x="295" y="4013"/>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25" name="Rectangle 66">
              <a:extLst>
                <a:ext uri="{FF2B5EF4-FFF2-40B4-BE49-F238E27FC236}">
                  <a16:creationId xmlns:a16="http://schemas.microsoft.com/office/drawing/2014/main" id="{CF2405C0-3FA5-4F36-BC81-3B2B8B41EADF}"/>
                </a:ext>
              </a:extLst>
            </p:cNvPr>
            <p:cNvSpPr>
              <a:spLocks noChangeArrowheads="1"/>
            </p:cNvSpPr>
            <p:nvPr/>
          </p:nvSpPr>
          <p:spPr bwMode="auto">
            <a:xfrm>
              <a:off x="574" y="4013"/>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26" name="Rectangle 67">
              <a:extLst>
                <a:ext uri="{FF2B5EF4-FFF2-40B4-BE49-F238E27FC236}">
                  <a16:creationId xmlns:a16="http://schemas.microsoft.com/office/drawing/2014/main" id="{3B7DD1D1-C7A9-4B58-B8A6-E6F71865CADD}"/>
                </a:ext>
              </a:extLst>
            </p:cNvPr>
            <p:cNvSpPr>
              <a:spLocks noChangeArrowheads="1"/>
            </p:cNvSpPr>
            <p:nvPr/>
          </p:nvSpPr>
          <p:spPr bwMode="auto">
            <a:xfrm>
              <a:off x="606" y="4013"/>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28" name="Rectangle 68">
              <a:extLst>
                <a:ext uri="{FF2B5EF4-FFF2-40B4-BE49-F238E27FC236}">
                  <a16:creationId xmlns:a16="http://schemas.microsoft.com/office/drawing/2014/main" id="{9EEA703D-963D-47C7-A18C-19AB505D7DB6}"/>
                </a:ext>
              </a:extLst>
            </p:cNvPr>
            <p:cNvSpPr>
              <a:spLocks noChangeArrowheads="1"/>
            </p:cNvSpPr>
            <p:nvPr/>
          </p:nvSpPr>
          <p:spPr bwMode="auto">
            <a:xfrm>
              <a:off x="1647" y="4013"/>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29" name="Rectangle 69">
              <a:extLst>
                <a:ext uri="{FF2B5EF4-FFF2-40B4-BE49-F238E27FC236}">
                  <a16:creationId xmlns:a16="http://schemas.microsoft.com/office/drawing/2014/main" id="{EE5B6DDC-0707-446D-BC7A-24021B115E41}"/>
                </a:ext>
              </a:extLst>
            </p:cNvPr>
            <p:cNvSpPr>
              <a:spLocks noChangeArrowheads="1"/>
            </p:cNvSpPr>
            <p:nvPr/>
          </p:nvSpPr>
          <p:spPr bwMode="auto">
            <a:xfrm>
              <a:off x="1679" y="4013"/>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30" name="Rectangle 70">
              <a:extLst>
                <a:ext uri="{FF2B5EF4-FFF2-40B4-BE49-F238E27FC236}">
                  <a16:creationId xmlns:a16="http://schemas.microsoft.com/office/drawing/2014/main" id="{0A3AD6C7-D98A-45FC-9B36-D5C23945D182}"/>
                </a:ext>
              </a:extLst>
            </p:cNvPr>
            <p:cNvSpPr>
              <a:spLocks noChangeArrowheads="1"/>
            </p:cNvSpPr>
            <p:nvPr/>
          </p:nvSpPr>
          <p:spPr bwMode="auto">
            <a:xfrm>
              <a:off x="1720" y="4013"/>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31" name="Rectangle 71">
              <a:extLst>
                <a:ext uri="{FF2B5EF4-FFF2-40B4-BE49-F238E27FC236}">
                  <a16:creationId xmlns:a16="http://schemas.microsoft.com/office/drawing/2014/main" id="{8A6B4A00-DED2-407D-8CE5-C2F24FF83EC4}"/>
                </a:ext>
              </a:extLst>
            </p:cNvPr>
            <p:cNvSpPr>
              <a:spLocks noChangeArrowheads="1"/>
            </p:cNvSpPr>
            <p:nvPr/>
          </p:nvSpPr>
          <p:spPr bwMode="auto">
            <a:xfrm>
              <a:off x="2254" y="4013"/>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pic>
          <p:nvPicPr>
            <p:cNvPr id="1096" name="Picture 72">
              <a:extLst>
                <a:ext uri="{FF2B5EF4-FFF2-40B4-BE49-F238E27FC236}">
                  <a16:creationId xmlns:a16="http://schemas.microsoft.com/office/drawing/2014/main" id="{BAE2A86E-B8D9-4A8D-9C76-A502711BE22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1" y="588"/>
              <a:ext cx="3800" cy="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Rectangle 73">
              <a:extLst>
                <a:ext uri="{FF2B5EF4-FFF2-40B4-BE49-F238E27FC236}">
                  <a16:creationId xmlns:a16="http://schemas.microsoft.com/office/drawing/2014/main" id="{B8CFF9E1-6AE9-4277-B2F4-8F0E8C18A690}"/>
                </a:ext>
              </a:extLst>
            </p:cNvPr>
            <p:cNvSpPr>
              <a:spLocks noChangeArrowheads="1"/>
            </p:cNvSpPr>
            <p:nvPr/>
          </p:nvSpPr>
          <p:spPr bwMode="auto">
            <a:xfrm>
              <a:off x="981" y="1356"/>
              <a:ext cx="87"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900" b="0"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33" name="Rectangle 74">
              <a:extLst>
                <a:ext uri="{FF2B5EF4-FFF2-40B4-BE49-F238E27FC236}">
                  <a16:creationId xmlns:a16="http://schemas.microsoft.com/office/drawing/2014/main" id="{5F05A739-647A-4C1B-9DE0-CEA84DB3CCAF}"/>
                </a:ext>
              </a:extLst>
            </p:cNvPr>
            <p:cNvSpPr>
              <a:spLocks noChangeArrowheads="1"/>
            </p:cNvSpPr>
            <p:nvPr/>
          </p:nvSpPr>
          <p:spPr bwMode="auto">
            <a:xfrm>
              <a:off x="1037" y="1337"/>
              <a:ext cx="527"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Międzychód</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34" name="Rectangle 75">
              <a:extLst>
                <a:ext uri="{FF2B5EF4-FFF2-40B4-BE49-F238E27FC236}">
                  <a16:creationId xmlns:a16="http://schemas.microsoft.com/office/drawing/2014/main" id="{00654334-FB29-44D3-827D-5E16FD09046B}"/>
                </a:ext>
              </a:extLst>
            </p:cNvPr>
            <p:cNvSpPr>
              <a:spLocks noChangeArrowheads="1"/>
            </p:cNvSpPr>
            <p:nvPr/>
          </p:nvSpPr>
          <p:spPr bwMode="auto">
            <a:xfrm>
              <a:off x="1518" y="1337"/>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35" name="Rectangle 76">
              <a:extLst>
                <a:ext uri="{FF2B5EF4-FFF2-40B4-BE49-F238E27FC236}">
                  <a16:creationId xmlns:a16="http://schemas.microsoft.com/office/drawing/2014/main" id="{72A3FFA1-F343-4CD4-BECD-2225728AA81E}"/>
                </a:ext>
              </a:extLst>
            </p:cNvPr>
            <p:cNvSpPr>
              <a:spLocks noChangeArrowheads="1"/>
            </p:cNvSpPr>
            <p:nvPr/>
          </p:nvSpPr>
          <p:spPr bwMode="auto">
            <a:xfrm>
              <a:off x="1037" y="1427"/>
              <a:ext cx="481" cy="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a:p>
          </p:txBody>
        </p:sp>
        <p:sp>
          <p:nvSpPr>
            <p:cNvPr id="1036" name="Rectangle 77">
              <a:extLst>
                <a:ext uri="{FF2B5EF4-FFF2-40B4-BE49-F238E27FC236}">
                  <a16:creationId xmlns:a16="http://schemas.microsoft.com/office/drawing/2014/main" id="{AE2FA5F4-02F3-4182-99AE-AD27873D7CD0}"/>
                </a:ext>
              </a:extLst>
            </p:cNvPr>
            <p:cNvSpPr>
              <a:spLocks noChangeArrowheads="1"/>
            </p:cNvSpPr>
            <p:nvPr/>
          </p:nvSpPr>
          <p:spPr bwMode="auto">
            <a:xfrm>
              <a:off x="981" y="1437"/>
              <a:ext cx="160"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37" name="Rectangle 78">
              <a:extLst>
                <a:ext uri="{FF2B5EF4-FFF2-40B4-BE49-F238E27FC236}">
                  <a16:creationId xmlns:a16="http://schemas.microsoft.com/office/drawing/2014/main" id="{71982909-F122-432A-AEA5-73CC30F15F7F}"/>
                </a:ext>
              </a:extLst>
            </p:cNvPr>
            <p:cNvSpPr>
              <a:spLocks noChangeArrowheads="1"/>
            </p:cNvSpPr>
            <p:nvPr/>
          </p:nvSpPr>
          <p:spPr bwMode="auto">
            <a:xfrm>
              <a:off x="1099" y="1437"/>
              <a:ext cx="131"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Book Antiqua" panose="02040602050305030304" pitchFamily="18" charset="0"/>
                </a:rPr>
                <a:t>267</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38" name="Rectangle 79">
              <a:extLst>
                <a:ext uri="{FF2B5EF4-FFF2-40B4-BE49-F238E27FC236}">
                  <a16:creationId xmlns:a16="http://schemas.microsoft.com/office/drawing/2014/main" id="{87D687DC-6D58-40F0-AFA9-F0C4B812FFDB}"/>
                </a:ext>
              </a:extLst>
            </p:cNvPr>
            <p:cNvSpPr>
              <a:spLocks noChangeArrowheads="1"/>
            </p:cNvSpPr>
            <p:nvPr/>
          </p:nvSpPr>
          <p:spPr bwMode="auto">
            <a:xfrm>
              <a:off x="1145" y="1437"/>
              <a:ext cx="0" cy="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39" name="Rectangle 80">
              <a:extLst>
                <a:ext uri="{FF2B5EF4-FFF2-40B4-BE49-F238E27FC236}">
                  <a16:creationId xmlns:a16="http://schemas.microsoft.com/office/drawing/2014/main" id="{8A743318-20A0-48F1-B6EE-FF4C3EF322B0}"/>
                </a:ext>
              </a:extLst>
            </p:cNvPr>
            <p:cNvSpPr>
              <a:spLocks noChangeArrowheads="1"/>
            </p:cNvSpPr>
            <p:nvPr/>
          </p:nvSpPr>
          <p:spPr bwMode="auto">
            <a:xfrm>
              <a:off x="1237" y="1437"/>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40" name="Rectangle 81">
              <a:extLst>
                <a:ext uri="{FF2B5EF4-FFF2-40B4-BE49-F238E27FC236}">
                  <a16:creationId xmlns:a16="http://schemas.microsoft.com/office/drawing/2014/main" id="{CB8B16C0-54EE-4B94-A34E-F7FF2C0570F9}"/>
                </a:ext>
              </a:extLst>
            </p:cNvPr>
            <p:cNvSpPr>
              <a:spLocks noChangeArrowheads="1"/>
            </p:cNvSpPr>
            <p:nvPr/>
          </p:nvSpPr>
          <p:spPr bwMode="auto">
            <a:xfrm>
              <a:off x="1261" y="1437"/>
              <a:ext cx="190"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chemeClr val="tx1"/>
                  </a:solidFill>
                  <a:effectLst/>
                  <a:latin typeface="Book Antiqua" panose="02040602050305030304" pitchFamily="18" charset="0"/>
                </a:rPr>
                <a:t>osób</a:t>
              </a:r>
            </a:p>
          </p:txBody>
        </p:sp>
        <p:sp>
          <p:nvSpPr>
            <p:cNvPr id="1041" name="Rectangle 82">
              <a:extLst>
                <a:ext uri="{FF2B5EF4-FFF2-40B4-BE49-F238E27FC236}">
                  <a16:creationId xmlns:a16="http://schemas.microsoft.com/office/drawing/2014/main" id="{7AF4EDA2-B2E3-4994-AD7B-34EDC6DAA68A}"/>
                </a:ext>
              </a:extLst>
            </p:cNvPr>
            <p:cNvSpPr>
              <a:spLocks noChangeArrowheads="1"/>
            </p:cNvSpPr>
            <p:nvPr/>
          </p:nvSpPr>
          <p:spPr bwMode="auto">
            <a:xfrm>
              <a:off x="1508" y="1437"/>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42" name="Rectangle 83">
              <a:extLst>
                <a:ext uri="{FF2B5EF4-FFF2-40B4-BE49-F238E27FC236}">
                  <a16:creationId xmlns:a16="http://schemas.microsoft.com/office/drawing/2014/main" id="{FA7510B2-5337-4A2E-967B-2877B0D2D1F0}"/>
                </a:ext>
              </a:extLst>
            </p:cNvPr>
            <p:cNvSpPr>
              <a:spLocks noChangeArrowheads="1"/>
            </p:cNvSpPr>
            <p:nvPr/>
          </p:nvSpPr>
          <p:spPr bwMode="auto">
            <a:xfrm>
              <a:off x="981" y="1538"/>
              <a:ext cx="196" cy="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43" name="Rectangle 84">
              <a:extLst>
                <a:ext uri="{FF2B5EF4-FFF2-40B4-BE49-F238E27FC236}">
                  <a16:creationId xmlns:a16="http://schemas.microsoft.com/office/drawing/2014/main" id="{299F23C1-BC17-452E-9DB9-ED8164273A40}"/>
                </a:ext>
              </a:extLst>
            </p:cNvPr>
            <p:cNvSpPr>
              <a:spLocks noChangeArrowheads="1"/>
            </p:cNvSpPr>
            <p:nvPr/>
          </p:nvSpPr>
          <p:spPr bwMode="auto">
            <a:xfrm>
              <a:off x="1192" y="1538"/>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44" name="Rectangle 85">
              <a:extLst>
                <a:ext uri="{FF2B5EF4-FFF2-40B4-BE49-F238E27FC236}">
                  <a16:creationId xmlns:a16="http://schemas.microsoft.com/office/drawing/2014/main" id="{28234296-99CA-4E3A-8CE9-30EBB11C6264}"/>
                </a:ext>
              </a:extLst>
            </p:cNvPr>
            <p:cNvSpPr>
              <a:spLocks noChangeArrowheads="1"/>
            </p:cNvSpPr>
            <p:nvPr/>
          </p:nvSpPr>
          <p:spPr bwMode="auto">
            <a:xfrm>
              <a:off x="1362" y="1538"/>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45" name="Rectangle 86">
              <a:extLst>
                <a:ext uri="{FF2B5EF4-FFF2-40B4-BE49-F238E27FC236}">
                  <a16:creationId xmlns:a16="http://schemas.microsoft.com/office/drawing/2014/main" id="{68E548EB-098C-45D2-BD7F-A5FD9333C751}"/>
                </a:ext>
              </a:extLst>
            </p:cNvPr>
            <p:cNvSpPr>
              <a:spLocks noChangeArrowheads="1"/>
            </p:cNvSpPr>
            <p:nvPr/>
          </p:nvSpPr>
          <p:spPr bwMode="auto">
            <a:xfrm>
              <a:off x="1388" y="1538"/>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46" name="Rectangle 87">
              <a:extLst>
                <a:ext uri="{FF2B5EF4-FFF2-40B4-BE49-F238E27FC236}">
                  <a16:creationId xmlns:a16="http://schemas.microsoft.com/office/drawing/2014/main" id="{08737CA4-496A-4FF8-9934-3011C0BE5E85}"/>
                </a:ext>
              </a:extLst>
            </p:cNvPr>
            <p:cNvSpPr>
              <a:spLocks noChangeArrowheads="1"/>
            </p:cNvSpPr>
            <p:nvPr/>
          </p:nvSpPr>
          <p:spPr bwMode="auto">
            <a:xfrm>
              <a:off x="2124" y="839"/>
              <a:ext cx="41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Sieraków</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47" name="Rectangle 88">
              <a:extLst>
                <a:ext uri="{FF2B5EF4-FFF2-40B4-BE49-F238E27FC236}">
                  <a16:creationId xmlns:a16="http://schemas.microsoft.com/office/drawing/2014/main" id="{707B4CBA-208C-465E-8F89-9B381CE67A33}"/>
                </a:ext>
              </a:extLst>
            </p:cNvPr>
            <p:cNvSpPr>
              <a:spLocks noChangeArrowheads="1"/>
            </p:cNvSpPr>
            <p:nvPr/>
          </p:nvSpPr>
          <p:spPr bwMode="auto">
            <a:xfrm>
              <a:off x="2493" y="83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48" name="Rectangle 89">
              <a:extLst>
                <a:ext uri="{FF2B5EF4-FFF2-40B4-BE49-F238E27FC236}">
                  <a16:creationId xmlns:a16="http://schemas.microsoft.com/office/drawing/2014/main" id="{39F20F9A-0002-413E-9AFD-174E537A38C7}"/>
                </a:ext>
              </a:extLst>
            </p:cNvPr>
            <p:cNvSpPr>
              <a:spLocks noChangeArrowheads="1"/>
            </p:cNvSpPr>
            <p:nvPr/>
          </p:nvSpPr>
          <p:spPr bwMode="auto">
            <a:xfrm>
              <a:off x="2124" y="929"/>
              <a:ext cx="369" cy="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a:p>
          </p:txBody>
        </p:sp>
        <p:sp>
          <p:nvSpPr>
            <p:cNvPr id="1049" name="Rectangle 90">
              <a:extLst>
                <a:ext uri="{FF2B5EF4-FFF2-40B4-BE49-F238E27FC236}">
                  <a16:creationId xmlns:a16="http://schemas.microsoft.com/office/drawing/2014/main" id="{D92109A6-01F4-4BF4-A468-5DC7E88952B9}"/>
                </a:ext>
              </a:extLst>
            </p:cNvPr>
            <p:cNvSpPr>
              <a:spLocks noChangeArrowheads="1"/>
            </p:cNvSpPr>
            <p:nvPr/>
          </p:nvSpPr>
          <p:spPr bwMode="auto">
            <a:xfrm>
              <a:off x="2114" y="93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50" name="Rectangle 91">
              <a:extLst>
                <a:ext uri="{FF2B5EF4-FFF2-40B4-BE49-F238E27FC236}">
                  <a16:creationId xmlns:a16="http://schemas.microsoft.com/office/drawing/2014/main" id="{5E212009-102C-48B7-B73B-E249A533ECB8}"/>
                </a:ext>
              </a:extLst>
            </p:cNvPr>
            <p:cNvSpPr>
              <a:spLocks noChangeArrowheads="1"/>
            </p:cNvSpPr>
            <p:nvPr/>
          </p:nvSpPr>
          <p:spPr bwMode="auto">
            <a:xfrm>
              <a:off x="2138" y="939"/>
              <a:ext cx="131"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chemeClr val="tx1"/>
                  </a:solidFill>
                  <a:effectLst/>
                  <a:latin typeface="Book Antiqua" panose="02040602050305030304" pitchFamily="18" charset="0"/>
                </a:rPr>
                <a:t>132</a:t>
              </a:r>
            </a:p>
          </p:txBody>
        </p:sp>
        <p:sp>
          <p:nvSpPr>
            <p:cNvPr id="1051" name="Rectangle 92">
              <a:extLst>
                <a:ext uri="{FF2B5EF4-FFF2-40B4-BE49-F238E27FC236}">
                  <a16:creationId xmlns:a16="http://schemas.microsoft.com/office/drawing/2014/main" id="{734AB5AC-DE63-4A4E-B542-8442B684ED06}"/>
                </a:ext>
              </a:extLst>
            </p:cNvPr>
            <p:cNvSpPr>
              <a:spLocks noChangeArrowheads="1"/>
            </p:cNvSpPr>
            <p:nvPr/>
          </p:nvSpPr>
          <p:spPr bwMode="auto">
            <a:xfrm>
              <a:off x="2278" y="93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2" name="Rectangle 93">
              <a:extLst>
                <a:ext uri="{FF2B5EF4-FFF2-40B4-BE49-F238E27FC236}">
                  <a16:creationId xmlns:a16="http://schemas.microsoft.com/office/drawing/2014/main" id="{1EE20A36-F204-4A3A-872D-C49544FA9D90}"/>
                </a:ext>
              </a:extLst>
            </p:cNvPr>
            <p:cNvSpPr>
              <a:spLocks noChangeArrowheads="1"/>
            </p:cNvSpPr>
            <p:nvPr/>
          </p:nvSpPr>
          <p:spPr bwMode="auto">
            <a:xfrm>
              <a:off x="2301" y="939"/>
              <a:ext cx="243"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osób</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3" name="Rectangle 94">
              <a:extLst>
                <a:ext uri="{FF2B5EF4-FFF2-40B4-BE49-F238E27FC236}">
                  <a16:creationId xmlns:a16="http://schemas.microsoft.com/office/drawing/2014/main" id="{889FBC25-9F3A-40DE-842E-3A26E61776FC}"/>
                </a:ext>
              </a:extLst>
            </p:cNvPr>
            <p:cNvSpPr>
              <a:spLocks noChangeArrowheads="1"/>
            </p:cNvSpPr>
            <p:nvPr/>
          </p:nvSpPr>
          <p:spPr bwMode="auto">
            <a:xfrm>
              <a:off x="2501" y="93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54" name="Rectangle 95">
              <a:extLst>
                <a:ext uri="{FF2B5EF4-FFF2-40B4-BE49-F238E27FC236}">
                  <a16:creationId xmlns:a16="http://schemas.microsoft.com/office/drawing/2014/main" id="{F32B8BFE-A51D-4C42-849D-9B968D3C7FAB}"/>
                </a:ext>
              </a:extLst>
            </p:cNvPr>
            <p:cNvSpPr>
              <a:spLocks noChangeArrowheads="1"/>
            </p:cNvSpPr>
            <p:nvPr/>
          </p:nvSpPr>
          <p:spPr bwMode="auto">
            <a:xfrm>
              <a:off x="2220" y="103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5" name="Rectangle 96">
              <a:extLst>
                <a:ext uri="{FF2B5EF4-FFF2-40B4-BE49-F238E27FC236}">
                  <a16:creationId xmlns:a16="http://schemas.microsoft.com/office/drawing/2014/main" id="{77D6174D-DA60-4E73-A024-DFA5EF3F4CC2}"/>
                </a:ext>
              </a:extLst>
            </p:cNvPr>
            <p:cNvSpPr>
              <a:spLocks noChangeArrowheads="1"/>
            </p:cNvSpPr>
            <p:nvPr/>
          </p:nvSpPr>
          <p:spPr bwMode="auto">
            <a:xfrm>
              <a:off x="2247" y="103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6" name="Rectangle 97">
              <a:extLst>
                <a:ext uri="{FF2B5EF4-FFF2-40B4-BE49-F238E27FC236}">
                  <a16:creationId xmlns:a16="http://schemas.microsoft.com/office/drawing/2014/main" id="{0524EDFB-4DBF-42EC-809C-1F55904EF0E4}"/>
                </a:ext>
              </a:extLst>
            </p:cNvPr>
            <p:cNvSpPr>
              <a:spLocks noChangeArrowheads="1"/>
            </p:cNvSpPr>
            <p:nvPr/>
          </p:nvSpPr>
          <p:spPr bwMode="auto">
            <a:xfrm>
              <a:off x="2275" y="103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7" name="Rectangle 98">
              <a:extLst>
                <a:ext uri="{FF2B5EF4-FFF2-40B4-BE49-F238E27FC236}">
                  <a16:creationId xmlns:a16="http://schemas.microsoft.com/office/drawing/2014/main" id="{96C4331F-7811-4EDE-918A-9B0A71E1445A}"/>
                </a:ext>
              </a:extLst>
            </p:cNvPr>
            <p:cNvSpPr>
              <a:spLocks noChangeArrowheads="1"/>
            </p:cNvSpPr>
            <p:nvPr/>
          </p:nvSpPr>
          <p:spPr bwMode="auto">
            <a:xfrm>
              <a:off x="2368" y="103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8" name="Rectangle 99">
              <a:extLst>
                <a:ext uri="{FF2B5EF4-FFF2-40B4-BE49-F238E27FC236}">
                  <a16:creationId xmlns:a16="http://schemas.microsoft.com/office/drawing/2014/main" id="{792F4C52-2DD9-400D-8FCC-49BD27319703}"/>
                </a:ext>
              </a:extLst>
            </p:cNvPr>
            <p:cNvSpPr>
              <a:spLocks noChangeArrowheads="1"/>
            </p:cNvSpPr>
            <p:nvPr/>
          </p:nvSpPr>
          <p:spPr bwMode="auto">
            <a:xfrm>
              <a:off x="2397" y="103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59" name="Rectangle 100">
              <a:extLst>
                <a:ext uri="{FF2B5EF4-FFF2-40B4-BE49-F238E27FC236}">
                  <a16:creationId xmlns:a16="http://schemas.microsoft.com/office/drawing/2014/main" id="{F051EF3B-1441-4E7F-B122-F23C69913915}"/>
                </a:ext>
              </a:extLst>
            </p:cNvPr>
            <p:cNvSpPr>
              <a:spLocks noChangeArrowheads="1"/>
            </p:cNvSpPr>
            <p:nvPr/>
          </p:nvSpPr>
          <p:spPr bwMode="auto">
            <a:xfrm>
              <a:off x="2393" y="2196"/>
              <a:ext cx="306"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Kwilcz</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0" name="Rectangle 101">
              <a:extLst>
                <a:ext uri="{FF2B5EF4-FFF2-40B4-BE49-F238E27FC236}">
                  <a16:creationId xmlns:a16="http://schemas.microsoft.com/office/drawing/2014/main" id="{42198CC8-091E-451C-8644-62C9370E8BE4}"/>
                </a:ext>
              </a:extLst>
            </p:cNvPr>
            <p:cNvSpPr>
              <a:spLocks noChangeArrowheads="1"/>
            </p:cNvSpPr>
            <p:nvPr/>
          </p:nvSpPr>
          <p:spPr bwMode="auto">
            <a:xfrm>
              <a:off x="2654" y="2196"/>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61" name="Rectangle 102">
              <a:extLst>
                <a:ext uri="{FF2B5EF4-FFF2-40B4-BE49-F238E27FC236}">
                  <a16:creationId xmlns:a16="http://schemas.microsoft.com/office/drawing/2014/main" id="{882FCD1D-52CA-4A93-B3C8-DE58BFCDC16B}"/>
                </a:ext>
              </a:extLst>
            </p:cNvPr>
            <p:cNvSpPr>
              <a:spLocks noChangeArrowheads="1"/>
            </p:cNvSpPr>
            <p:nvPr/>
          </p:nvSpPr>
          <p:spPr bwMode="auto">
            <a:xfrm>
              <a:off x="2393" y="2286"/>
              <a:ext cx="261" cy="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a:p>
          </p:txBody>
        </p:sp>
        <p:sp>
          <p:nvSpPr>
            <p:cNvPr id="1062" name="Rectangle 103">
              <a:extLst>
                <a:ext uri="{FF2B5EF4-FFF2-40B4-BE49-F238E27FC236}">
                  <a16:creationId xmlns:a16="http://schemas.microsoft.com/office/drawing/2014/main" id="{DFF5C5C5-2E5B-4F36-9791-61A5DB2D5C66}"/>
                </a:ext>
              </a:extLst>
            </p:cNvPr>
            <p:cNvSpPr>
              <a:spLocks noChangeArrowheads="1"/>
            </p:cNvSpPr>
            <p:nvPr/>
          </p:nvSpPr>
          <p:spPr bwMode="auto">
            <a:xfrm>
              <a:off x="2342" y="2295"/>
              <a:ext cx="0" cy="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3" name="Rectangle 104">
              <a:extLst>
                <a:ext uri="{FF2B5EF4-FFF2-40B4-BE49-F238E27FC236}">
                  <a16:creationId xmlns:a16="http://schemas.microsoft.com/office/drawing/2014/main" id="{67E88C4A-6649-4B4A-9D08-5674671068BB}"/>
                </a:ext>
              </a:extLst>
            </p:cNvPr>
            <p:cNvSpPr>
              <a:spLocks noChangeArrowheads="1"/>
            </p:cNvSpPr>
            <p:nvPr/>
          </p:nvSpPr>
          <p:spPr bwMode="auto">
            <a:xfrm>
              <a:off x="2435" y="2295"/>
              <a:ext cx="0" cy="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4" name="Rectangle 105">
              <a:extLst>
                <a:ext uri="{FF2B5EF4-FFF2-40B4-BE49-F238E27FC236}">
                  <a16:creationId xmlns:a16="http://schemas.microsoft.com/office/drawing/2014/main" id="{4778D54F-8BAC-42BA-821C-1BEEAAA1C5C5}"/>
                </a:ext>
              </a:extLst>
            </p:cNvPr>
            <p:cNvSpPr>
              <a:spLocks noChangeArrowheads="1"/>
            </p:cNvSpPr>
            <p:nvPr/>
          </p:nvSpPr>
          <p:spPr bwMode="auto">
            <a:xfrm>
              <a:off x="2284" y="2295"/>
              <a:ext cx="261" cy="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r>
                <a:rPr lang="pl-PL" altLang="pl-PL" sz="1100" b="1" dirty="0">
                  <a:solidFill>
                    <a:srgbClr val="000000"/>
                  </a:solidFill>
                  <a:latin typeface="Book Antiqua" panose="02040602050305030304" pitchFamily="18" charset="0"/>
                </a:rPr>
                <a:t>159</a:t>
              </a:r>
              <a:endParaRPr kumimoji="0" lang="pl-PL" altLang="pl-PL" sz="1800" b="0" i="0" u="none" strike="noStrike" cap="none" normalizeH="0" baseline="0" dirty="0">
                <a:ln>
                  <a:noFill/>
                </a:ln>
                <a:solidFill>
                  <a:schemeClr val="tx1"/>
                </a:solidFill>
                <a:effectLst/>
                <a:latin typeface="Book Antiqua" panose="02040602050305030304" pitchFamily="18" charset="0"/>
              </a:endParaRPr>
            </a:p>
          </p:txBody>
        </p:sp>
        <p:sp>
          <p:nvSpPr>
            <p:cNvPr id="1065" name="Rectangle 106">
              <a:extLst>
                <a:ext uri="{FF2B5EF4-FFF2-40B4-BE49-F238E27FC236}">
                  <a16:creationId xmlns:a16="http://schemas.microsoft.com/office/drawing/2014/main" id="{26F5BC6E-2B94-405F-9971-62EC1AAD2A17}"/>
                </a:ext>
              </a:extLst>
            </p:cNvPr>
            <p:cNvSpPr>
              <a:spLocks noChangeArrowheads="1"/>
            </p:cNvSpPr>
            <p:nvPr/>
          </p:nvSpPr>
          <p:spPr bwMode="auto">
            <a:xfrm>
              <a:off x="2505" y="2295"/>
              <a:ext cx="243"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osób</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6" name="Rectangle 107">
              <a:extLst>
                <a:ext uri="{FF2B5EF4-FFF2-40B4-BE49-F238E27FC236}">
                  <a16:creationId xmlns:a16="http://schemas.microsoft.com/office/drawing/2014/main" id="{E32D1C7C-FCDD-4B2B-8DD7-B20B609507DA}"/>
                </a:ext>
              </a:extLst>
            </p:cNvPr>
            <p:cNvSpPr>
              <a:spLocks noChangeArrowheads="1"/>
            </p:cNvSpPr>
            <p:nvPr/>
          </p:nvSpPr>
          <p:spPr bwMode="auto">
            <a:xfrm>
              <a:off x="2705" y="2295"/>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67" name="Rectangle 108">
              <a:extLst>
                <a:ext uri="{FF2B5EF4-FFF2-40B4-BE49-F238E27FC236}">
                  <a16:creationId xmlns:a16="http://schemas.microsoft.com/office/drawing/2014/main" id="{DC5F85BD-C686-462F-82F6-F3B3C1867FA7}"/>
                </a:ext>
              </a:extLst>
            </p:cNvPr>
            <p:cNvSpPr>
              <a:spLocks noChangeArrowheads="1"/>
            </p:cNvSpPr>
            <p:nvPr/>
          </p:nvSpPr>
          <p:spPr bwMode="auto">
            <a:xfrm>
              <a:off x="2459" y="239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8" name="Rectangle 109">
              <a:extLst>
                <a:ext uri="{FF2B5EF4-FFF2-40B4-BE49-F238E27FC236}">
                  <a16:creationId xmlns:a16="http://schemas.microsoft.com/office/drawing/2014/main" id="{125B3207-FFA4-4893-820F-D4F2EC40F64C}"/>
                </a:ext>
              </a:extLst>
            </p:cNvPr>
            <p:cNvSpPr>
              <a:spLocks noChangeArrowheads="1"/>
            </p:cNvSpPr>
            <p:nvPr/>
          </p:nvSpPr>
          <p:spPr bwMode="auto">
            <a:xfrm>
              <a:off x="2486" y="239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9" name="Rectangle 110">
              <a:extLst>
                <a:ext uri="{FF2B5EF4-FFF2-40B4-BE49-F238E27FC236}">
                  <a16:creationId xmlns:a16="http://schemas.microsoft.com/office/drawing/2014/main" id="{573AE84D-E402-41FE-B58E-30AD34D9C3F2}"/>
                </a:ext>
              </a:extLst>
            </p:cNvPr>
            <p:cNvSpPr>
              <a:spLocks noChangeArrowheads="1"/>
            </p:cNvSpPr>
            <p:nvPr/>
          </p:nvSpPr>
          <p:spPr bwMode="auto">
            <a:xfrm>
              <a:off x="2514" y="239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72" name="Rectangle 113">
              <a:extLst>
                <a:ext uri="{FF2B5EF4-FFF2-40B4-BE49-F238E27FC236}">
                  <a16:creationId xmlns:a16="http://schemas.microsoft.com/office/drawing/2014/main" id="{DA45E6BB-68C9-45B2-B6DE-BD0FF41D327E}"/>
                </a:ext>
              </a:extLst>
            </p:cNvPr>
            <p:cNvSpPr>
              <a:spLocks noChangeArrowheads="1"/>
            </p:cNvSpPr>
            <p:nvPr/>
          </p:nvSpPr>
          <p:spPr bwMode="auto">
            <a:xfrm>
              <a:off x="2881" y="1450"/>
              <a:ext cx="791"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Chrzypsko Wielkie</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73" name="Rectangle 114">
              <a:extLst>
                <a:ext uri="{FF2B5EF4-FFF2-40B4-BE49-F238E27FC236}">
                  <a16:creationId xmlns:a16="http://schemas.microsoft.com/office/drawing/2014/main" id="{E705F5BA-BB01-48C9-B4FF-974483E853DE}"/>
                </a:ext>
              </a:extLst>
            </p:cNvPr>
            <p:cNvSpPr>
              <a:spLocks noChangeArrowheads="1"/>
            </p:cNvSpPr>
            <p:nvPr/>
          </p:nvSpPr>
          <p:spPr bwMode="auto">
            <a:xfrm>
              <a:off x="3622" y="1450"/>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74" name="Rectangle 115">
              <a:extLst>
                <a:ext uri="{FF2B5EF4-FFF2-40B4-BE49-F238E27FC236}">
                  <a16:creationId xmlns:a16="http://schemas.microsoft.com/office/drawing/2014/main" id="{2AEE799B-A1FF-405D-95E3-E7AE88D8F8F3}"/>
                </a:ext>
              </a:extLst>
            </p:cNvPr>
            <p:cNvSpPr>
              <a:spLocks noChangeArrowheads="1"/>
            </p:cNvSpPr>
            <p:nvPr/>
          </p:nvSpPr>
          <p:spPr bwMode="auto">
            <a:xfrm>
              <a:off x="2881" y="1540"/>
              <a:ext cx="741"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a:p>
          </p:txBody>
        </p:sp>
        <p:sp>
          <p:nvSpPr>
            <p:cNvPr id="1075" name="Rectangle 116">
              <a:extLst>
                <a:ext uri="{FF2B5EF4-FFF2-40B4-BE49-F238E27FC236}">
                  <a16:creationId xmlns:a16="http://schemas.microsoft.com/office/drawing/2014/main" id="{039FB9C1-456F-4D3A-B8D9-FAD877CE7C58}"/>
                </a:ext>
              </a:extLst>
            </p:cNvPr>
            <p:cNvSpPr>
              <a:spLocks noChangeArrowheads="1"/>
            </p:cNvSpPr>
            <p:nvPr/>
          </p:nvSpPr>
          <p:spPr bwMode="auto">
            <a:xfrm>
              <a:off x="3105" y="1551"/>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76" name="Rectangle 117">
              <a:extLst>
                <a:ext uri="{FF2B5EF4-FFF2-40B4-BE49-F238E27FC236}">
                  <a16:creationId xmlns:a16="http://schemas.microsoft.com/office/drawing/2014/main" id="{EE4D4DBA-FEC1-4AA9-A2F3-937F0C5D708B}"/>
                </a:ext>
              </a:extLst>
            </p:cNvPr>
            <p:cNvSpPr>
              <a:spLocks noChangeArrowheads="1"/>
            </p:cNvSpPr>
            <p:nvPr/>
          </p:nvSpPr>
          <p:spPr bwMode="auto">
            <a:xfrm>
              <a:off x="3152" y="1551"/>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77" name="Rectangle 118">
              <a:extLst>
                <a:ext uri="{FF2B5EF4-FFF2-40B4-BE49-F238E27FC236}">
                  <a16:creationId xmlns:a16="http://schemas.microsoft.com/office/drawing/2014/main" id="{DB1CEE8E-6500-425B-9F07-E54B7130A4CC}"/>
                </a:ext>
              </a:extLst>
            </p:cNvPr>
            <p:cNvSpPr>
              <a:spLocks noChangeArrowheads="1"/>
            </p:cNvSpPr>
            <p:nvPr/>
          </p:nvSpPr>
          <p:spPr bwMode="auto">
            <a:xfrm>
              <a:off x="3198" y="1551"/>
              <a:ext cx="331"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Book Antiqua" panose="02040602050305030304" pitchFamily="18" charset="0"/>
                </a:rPr>
                <a:t>52</a:t>
              </a:r>
              <a:r>
                <a:rPr kumimoji="0" lang="pl-PL" altLang="pl-PL" sz="1100" b="1" i="0" u="none" strike="noStrike" cap="none" normalizeH="0" baseline="0" dirty="0">
                  <a:ln>
                    <a:noFill/>
                  </a:ln>
                  <a:solidFill>
                    <a:srgbClr val="000000"/>
                  </a:solidFill>
                  <a:effectLst/>
                  <a:latin typeface="Arial" panose="020B0604020202020204" pitchFamily="34" charset="0"/>
                </a:rPr>
                <a:t> osób</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78" name="Rectangle 119">
              <a:extLst>
                <a:ext uri="{FF2B5EF4-FFF2-40B4-BE49-F238E27FC236}">
                  <a16:creationId xmlns:a16="http://schemas.microsoft.com/office/drawing/2014/main" id="{C2EC2FFA-2A80-4134-8DB4-229F299977CD}"/>
                </a:ext>
              </a:extLst>
            </p:cNvPr>
            <p:cNvSpPr>
              <a:spLocks noChangeArrowheads="1"/>
            </p:cNvSpPr>
            <p:nvPr/>
          </p:nvSpPr>
          <p:spPr bwMode="auto">
            <a:xfrm>
              <a:off x="3398" y="1551"/>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0" name="Rectangle 121">
              <a:extLst>
                <a:ext uri="{FF2B5EF4-FFF2-40B4-BE49-F238E27FC236}">
                  <a16:creationId xmlns:a16="http://schemas.microsoft.com/office/drawing/2014/main" id="{8DBEE845-D37C-4CE0-A7F7-CEE2A0088B9F}"/>
                </a:ext>
              </a:extLst>
            </p:cNvPr>
            <p:cNvSpPr>
              <a:spLocks noChangeArrowheads="1"/>
            </p:cNvSpPr>
            <p:nvPr/>
          </p:nvSpPr>
          <p:spPr bwMode="auto">
            <a:xfrm>
              <a:off x="3205" y="164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1" name="Rectangle 122">
              <a:extLst>
                <a:ext uri="{FF2B5EF4-FFF2-40B4-BE49-F238E27FC236}">
                  <a16:creationId xmlns:a16="http://schemas.microsoft.com/office/drawing/2014/main" id="{4373E66B-A4DC-4944-B4E1-BEAF9E339887}"/>
                </a:ext>
              </a:extLst>
            </p:cNvPr>
            <p:cNvSpPr>
              <a:spLocks noChangeArrowheads="1"/>
            </p:cNvSpPr>
            <p:nvPr/>
          </p:nvSpPr>
          <p:spPr bwMode="auto">
            <a:xfrm>
              <a:off x="3300" y="164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2" name="Rectangle 123">
              <a:extLst>
                <a:ext uri="{FF2B5EF4-FFF2-40B4-BE49-F238E27FC236}">
                  <a16:creationId xmlns:a16="http://schemas.microsoft.com/office/drawing/2014/main" id="{BCC94644-870F-478C-B6A6-A488528E5F41}"/>
                </a:ext>
              </a:extLst>
            </p:cNvPr>
            <p:cNvSpPr>
              <a:spLocks noChangeArrowheads="1"/>
            </p:cNvSpPr>
            <p:nvPr/>
          </p:nvSpPr>
          <p:spPr bwMode="auto">
            <a:xfrm>
              <a:off x="3328" y="164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83" name="Rectangle 124">
              <a:extLst>
                <a:ext uri="{FF2B5EF4-FFF2-40B4-BE49-F238E27FC236}">
                  <a16:creationId xmlns:a16="http://schemas.microsoft.com/office/drawing/2014/main" id="{7DBA41E1-1D4C-4976-9C24-1C34B84D57DB}"/>
                </a:ext>
              </a:extLst>
            </p:cNvPr>
            <p:cNvSpPr>
              <a:spLocks noChangeArrowheads="1"/>
            </p:cNvSpPr>
            <p:nvPr/>
          </p:nvSpPr>
          <p:spPr bwMode="auto">
            <a:xfrm>
              <a:off x="3157" y="2936"/>
              <a:ext cx="834" cy="101"/>
            </a:xfrm>
            <a:prstGeom prst="rect">
              <a:avLst/>
            </a:prstGeom>
            <a:solidFill>
              <a:srgbClr val="D1CA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dirty="0"/>
            </a:p>
          </p:txBody>
        </p:sp>
        <p:sp>
          <p:nvSpPr>
            <p:cNvPr id="1084" name="Rectangle 125">
              <a:extLst>
                <a:ext uri="{FF2B5EF4-FFF2-40B4-BE49-F238E27FC236}">
                  <a16:creationId xmlns:a16="http://schemas.microsoft.com/office/drawing/2014/main" id="{58D3F7D7-8F2B-403C-8310-CFB18BAA40A3}"/>
                </a:ext>
              </a:extLst>
            </p:cNvPr>
            <p:cNvSpPr>
              <a:spLocks noChangeArrowheads="1"/>
            </p:cNvSpPr>
            <p:nvPr/>
          </p:nvSpPr>
          <p:spPr bwMode="auto">
            <a:xfrm>
              <a:off x="3172" y="2934"/>
              <a:ext cx="289" cy="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sng" strike="noStrike" cap="none" normalizeH="0" baseline="0" dirty="0">
                  <a:ln>
                    <a:noFill/>
                  </a:ln>
                  <a:solidFill>
                    <a:srgbClr val="000000"/>
                  </a:solidFill>
                  <a:effectLst/>
                  <a:latin typeface="Arial" panose="020B0604020202020204" pitchFamily="34" charset="0"/>
                </a:rPr>
                <a:t>Powiat</a:t>
              </a:r>
              <a:endParaRPr kumimoji="0" lang="pl-PL" altLang="pl-PL" sz="1800" b="0" i="0" u="sng" strike="noStrike" cap="none" normalizeH="0" baseline="0" dirty="0">
                <a:ln>
                  <a:noFill/>
                </a:ln>
                <a:solidFill>
                  <a:schemeClr val="tx1"/>
                </a:solidFill>
                <a:effectLst/>
                <a:latin typeface="Arial" panose="020B0604020202020204" pitchFamily="34" charset="0"/>
              </a:endParaRPr>
            </a:p>
          </p:txBody>
        </p:sp>
        <p:sp>
          <p:nvSpPr>
            <p:cNvPr id="1085" name="Rectangle 126">
              <a:extLst>
                <a:ext uri="{FF2B5EF4-FFF2-40B4-BE49-F238E27FC236}">
                  <a16:creationId xmlns:a16="http://schemas.microsoft.com/office/drawing/2014/main" id="{4BF17C48-58F3-47B2-8A3B-197337557F29}"/>
                </a:ext>
              </a:extLst>
            </p:cNvPr>
            <p:cNvSpPr>
              <a:spLocks noChangeArrowheads="1"/>
            </p:cNvSpPr>
            <p:nvPr/>
          </p:nvSpPr>
          <p:spPr bwMode="auto">
            <a:xfrm>
              <a:off x="3442" y="2934"/>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6" name="Rectangle 127">
              <a:extLst>
                <a:ext uri="{FF2B5EF4-FFF2-40B4-BE49-F238E27FC236}">
                  <a16:creationId xmlns:a16="http://schemas.microsoft.com/office/drawing/2014/main" id="{031AFC1D-C4BA-420D-974F-75F91493801F}"/>
                </a:ext>
              </a:extLst>
            </p:cNvPr>
            <p:cNvSpPr>
              <a:spLocks noChangeArrowheads="1"/>
            </p:cNvSpPr>
            <p:nvPr/>
          </p:nvSpPr>
          <p:spPr bwMode="auto">
            <a:xfrm>
              <a:off x="3466" y="2934"/>
              <a:ext cx="0" cy="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7" name="Rectangle 128">
              <a:extLst>
                <a:ext uri="{FF2B5EF4-FFF2-40B4-BE49-F238E27FC236}">
                  <a16:creationId xmlns:a16="http://schemas.microsoft.com/office/drawing/2014/main" id="{C473E0EF-5B6E-4426-B1ED-AE291ED03DB9}"/>
                </a:ext>
              </a:extLst>
            </p:cNvPr>
            <p:cNvSpPr>
              <a:spLocks noChangeArrowheads="1"/>
            </p:cNvSpPr>
            <p:nvPr/>
          </p:nvSpPr>
          <p:spPr bwMode="auto">
            <a:xfrm>
              <a:off x="3513" y="2934"/>
              <a:ext cx="0" cy="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8" name="Rectangle 129">
              <a:extLst>
                <a:ext uri="{FF2B5EF4-FFF2-40B4-BE49-F238E27FC236}">
                  <a16:creationId xmlns:a16="http://schemas.microsoft.com/office/drawing/2014/main" id="{64F812A8-3752-455F-B802-64581382300C}"/>
                </a:ext>
              </a:extLst>
            </p:cNvPr>
            <p:cNvSpPr>
              <a:spLocks noChangeArrowheads="1"/>
            </p:cNvSpPr>
            <p:nvPr/>
          </p:nvSpPr>
          <p:spPr bwMode="auto">
            <a:xfrm>
              <a:off x="3537" y="2934"/>
              <a:ext cx="131"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Book Antiqua" panose="02040602050305030304" pitchFamily="18" charset="0"/>
                </a:rPr>
                <a:t>610</a:t>
              </a:r>
              <a:endParaRPr kumimoji="0" lang="pl-PL" altLang="pl-PL" sz="1800" b="0" i="0" u="none" strike="noStrike" cap="none" normalizeH="0" baseline="0" dirty="0">
                <a:ln>
                  <a:noFill/>
                </a:ln>
                <a:solidFill>
                  <a:schemeClr val="tx1"/>
                </a:solidFill>
                <a:effectLst/>
                <a:latin typeface="Book Antiqua" panose="02040602050305030304" pitchFamily="18" charset="0"/>
              </a:endParaRPr>
            </a:p>
          </p:txBody>
        </p:sp>
        <p:sp>
          <p:nvSpPr>
            <p:cNvPr id="1089" name="Rectangle 130">
              <a:extLst>
                <a:ext uri="{FF2B5EF4-FFF2-40B4-BE49-F238E27FC236}">
                  <a16:creationId xmlns:a16="http://schemas.microsoft.com/office/drawing/2014/main" id="{08028901-98F0-4D39-BAA8-ECC271ECF984}"/>
                </a:ext>
              </a:extLst>
            </p:cNvPr>
            <p:cNvSpPr>
              <a:spLocks noChangeArrowheads="1"/>
            </p:cNvSpPr>
            <p:nvPr/>
          </p:nvSpPr>
          <p:spPr bwMode="auto">
            <a:xfrm>
              <a:off x="3630" y="29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90" name="Rectangle 131">
              <a:extLst>
                <a:ext uri="{FF2B5EF4-FFF2-40B4-BE49-F238E27FC236}">
                  <a16:creationId xmlns:a16="http://schemas.microsoft.com/office/drawing/2014/main" id="{FD49BE0B-D69E-4659-8BB8-8747C820724F}"/>
                </a:ext>
              </a:extLst>
            </p:cNvPr>
            <p:cNvSpPr>
              <a:spLocks noChangeArrowheads="1"/>
            </p:cNvSpPr>
            <p:nvPr/>
          </p:nvSpPr>
          <p:spPr bwMode="auto">
            <a:xfrm>
              <a:off x="3676" y="2934"/>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91" name="Rectangle 132">
              <a:extLst>
                <a:ext uri="{FF2B5EF4-FFF2-40B4-BE49-F238E27FC236}">
                  <a16:creationId xmlns:a16="http://schemas.microsoft.com/office/drawing/2014/main" id="{7D471E93-F89A-435A-8810-BA3A456434EA}"/>
                </a:ext>
              </a:extLst>
            </p:cNvPr>
            <p:cNvSpPr>
              <a:spLocks noChangeArrowheads="1"/>
            </p:cNvSpPr>
            <p:nvPr/>
          </p:nvSpPr>
          <p:spPr bwMode="auto">
            <a:xfrm>
              <a:off x="3699" y="2934"/>
              <a:ext cx="210"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osób</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92" name="Rectangle 133">
              <a:extLst>
                <a:ext uri="{FF2B5EF4-FFF2-40B4-BE49-F238E27FC236}">
                  <a16:creationId xmlns:a16="http://schemas.microsoft.com/office/drawing/2014/main" id="{EB561C85-D211-4300-AA72-E32866B448C4}"/>
                </a:ext>
              </a:extLst>
            </p:cNvPr>
            <p:cNvSpPr>
              <a:spLocks noChangeArrowheads="1"/>
            </p:cNvSpPr>
            <p:nvPr/>
          </p:nvSpPr>
          <p:spPr bwMode="auto">
            <a:xfrm>
              <a:off x="3797" y="29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93" name="Rectangle 134">
              <a:extLst>
                <a:ext uri="{FF2B5EF4-FFF2-40B4-BE49-F238E27FC236}">
                  <a16:creationId xmlns:a16="http://schemas.microsoft.com/office/drawing/2014/main" id="{D2688AE0-6F7F-4D1E-B14B-02FD63017E93}"/>
                </a:ext>
              </a:extLst>
            </p:cNvPr>
            <p:cNvSpPr>
              <a:spLocks noChangeArrowheads="1"/>
            </p:cNvSpPr>
            <p:nvPr/>
          </p:nvSpPr>
          <p:spPr bwMode="auto">
            <a:xfrm>
              <a:off x="3899" y="2934"/>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94" name="Rectangle 135">
              <a:extLst>
                <a:ext uri="{FF2B5EF4-FFF2-40B4-BE49-F238E27FC236}">
                  <a16:creationId xmlns:a16="http://schemas.microsoft.com/office/drawing/2014/main" id="{512C5990-B2A9-45C5-A60D-33C250F97C2E}"/>
                </a:ext>
              </a:extLst>
            </p:cNvPr>
            <p:cNvSpPr>
              <a:spLocks noChangeArrowheads="1"/>
            </p:cNvSpPr>
            <p:nvPr/>
          </p:nvSpPr>
          <p:spPr bwMode="auto">
            <a:xfrm>
              <a:off x="3172" y="3024"/>
              <a:ext cx="270" cy="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a:p>
          </p:txBody>
        </p:sp>
        <p:sp>
          <p:nvSpPr>
            <p:cNvPr id="1097" name="Rectangle 137">
              <a:extLst>
                <a:ext uri="{FF2B5EF4-FFF2-40B4-BE49-F238E27FC236}">
                  <a16:creationId xmlns:a16="http://schemas.microsoft.com/office/drawing/2014/main" id="{0E93A01D-7B78-4C7C-9C59-209B93E299CD}"/>
                </a:ext>
              </a:extLst>
            </p:cNvPr>
            <p:cNvSpPr>
              <a:spLocks noChangeArrowheads="1"/>
            </p:cNvSpPr>
            <p:nvPr/>
          </p:nvSpPr>
          <p:spPr bwMode="auto">
            <a:xfrm>
              <a:off x="3172" y="3034"/>
              <a:ext cx="88"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98" name="Rectangle 138">
              <a:extLst>
                <a:ext uri="{FF2B5EF4-FFF2-40B4-BE49-F238E27FC236}">
                  <a16:creationId xmlns:a16="http://schemas.microsoft.com/office/drawing/2014/main" id="{02121F12-C9AD-48A5-9B0C-2F7DA2448C0C}"/>
                </a:ext>
              </a:extLst>
            </p:cNvPr>
            <p:cNvSpPr>
              <a:spLocks noChangeArrowheads="1"/>
            </p:cNvSpPr>
            <p:nvPr/>
          </p:nvSpPr>
          <p:spPr bwMode="auto">
            <a:xfrm>
              <a:off x="3220" y="3034"/>
              <a:ext cx="209"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99" name="Rectangle 139">
              <a:extLst>
                <a:ext uri="{FF2B5EF4-FFF2-40B4-BE49-F238E27FC236}">
                  <a16:creationId xmlns:a16="http://schemas.microsoft.com/office/drawing/2014/main" id="{AB9A9A7A-7978-4814-8AA2-02A5AF03CF32}"/>
                </a:ext>
              </a:extLst>
            </p:cNvPr>
            <p:cNvSpPr>
              <a:spLocks noChangeArrowheads="1"/>
            </p:cNvSpPr>
            <p:nvPr/>
          </p:nvSpPr>
          <p:spPr bwMode="auto">
            <a:xfrm>
              <a:off x="3383" y="30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100" name="Rectangle 140">
              <a:extLst>
                <a:ext uri="{FF2B5EF4-FFF2-40B4-BE49-F238E27FC236}">
                  <a16:creationId xmlns:a16="http://schemas.microsoft.com/office/drawing/2014/main" id="{BEC5416F-0DF8-4250-97A7-A4A9FC25FCF4}"/>
                </a:ext>
              </a:extLst>
            </p:cNvPr>
            <p:cNvSpPr>
              <a:spLocks noChangeArrowheads="1"/>
            </p:cNvSpPr>
            <p:nvPr/>
          </p:nvSpPr>
          <p:spPr bwMode="auto">
            <a:xfrm>
              <a:off x="3411" y="30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101" name="Rectangle 141">
              <a:extLst>
                <a:ext uri="{FF2B5EF4-FFF2-40B4-BE49-F238E27FC236}">
                  <a16:creationId xmlns:a16="http://schemas.microsoft.com/office/drawing/2014/main" id="{8FD26BBD-0A52-43EB-8EBA-3C05EAF8B614}"/>
                </a:ext>
              </a:extLst>
            </p:cNvPr>
            <p:cNvSpPr>
              <a:spLocks noChangeArrowheads="1"/>
            </p:cNvSpPr>
            <p:nvPr/>
          </p:nvSpPr>
          <p:spPr bwMode="auto">
            <a:xfrm>
              <a:off x="3439" y="30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102" name="Rectangle 142">
              <a:extLst>
                <a:ext uri="{FF2B5EF4-FFF2-40B4-BE49-F238E27FC236}">
                  <a16:creationId xmlns:a16="http://schemas.microsoft.com/office/drawing/2014/main" id="{17CEE3E3-5C65-4D00-9754-600093876545}"/>
                </a:ext>
              </a:extLst>
            </p:cNvPr>
            <p:cNvSpPr>
              <a:spLocks noChangeArrowheads="1"/>
            </p:cNvSpPr>
            <p:nvPr/>
          </p:nvSpPr>
          <p:spPr bwMode="auto">
            <a:xfrm>
              <a:off x="3485" y="30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103" name="Rectangle 143">
              <a:extLst>
                <a:ext uri="{FF2B5EF4-FFF2-40B4-BE49-F238E27FC236}">
                  <a16:creationId xmlns:a16="http://schemas.microsoft.com/office/drawing/2014/main" id="{931B0075-7DDF-47FB-A24D-0DD86B240433}"/>
                </a:ext>
              </a:extLst>
            </p:cNvPr>
            <p:cNvSpPr>
              <a:spLocks noChangeArrowheads="1"/>
            </p:cNvSpPr>
            <p:nvPr/>
          </p:nvSpPr>
          <p:spPr bwMode="auto">
            <a:xfrm>
              <a:off x="3512" y="3034"/>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21524692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le tekstowe 2">
            <a:extLst>
              <a:ext uri="{FF2B5EF4-FFF2-40B4-BE49-F238E27FC236}">
                <a16:creationId xmlns:a16="http://schemas.microsoft.com/office/drawing/2014/main" id="{C494D68F-221B-4730-868F-3860BF031D6A}"/>
              </a:ext>
            </a:extLst>
          </p:cNvPr>
          <p:cNvSpPr txBox="1"/>
          <p:nvPr/>
        </p:nvSpPr>
        <p:spPr>
          <a:xfrm>
            <a:off x="503548" y="1484784"/>
            <a:ext cx="8136904" cy="3447098"/>
          </a:xfrm>
          <a:prstGeom prst="rect">
            <a:avLst/>
          </a:prstGeom>
          <a:noFill/>
        </p:spPr>
        <p:txBody>
          <a:bodyPr wrap="square">
            <a:spAutoFit/>
          </a:bodyPr>
          <a:lstStyle/>
          <a:p>
            <a:pPr algn="just"/>
            <a:r>
              <a:rPr lang="pl-PL" sz="1400" dirty="0">
                <a:effectLst/>
                <a:latin typeface="Book Antiqua" panose="02040602050305030304" pitchFamily="18" charset="0"/>
              </a:rPr>
              <a:t>Sytuacja na lokalnym rynku pracy uwarunkowana jest dwoma czynnikami tj. wpływem pandemii na gospodarkę i napływem uchodźców wojennych z Ukrainy. Pojawienie się nadzwyczajnych okoliczności spowodowało konieczność szybkiej reakcji, ukierunkowanie działań i dostosowania polityki przedsiębiorstw do zmian zachodzących na rynku pracy.</a:t>
            </a:r>
          </a:p>
          <a:p>
            <a:pPr algn="just"/>
            <a:r>
              <a:rPr lang="pl-PL" sz="1400" dirty="0">
                <a:effectLst/>
                <a:latin typeface="Book Antiqua" panose="02040602050305030304" pitchFamily="18" charset="0"/>
              </a:rPr>
              <a:t>Zamrożenie gospodarki w reakcji na pandemię skutkowało natychmiastowym wzrostem bezrobocia.</a:t>
            </a:r>
            <a:r>
              <a:rPr lang="pl-PL" sz="1400" dirty="0">
                <a:latin typeface="Book Antiqua" panose="02040602050305030304" pitchFamily="18" charset="0"/>
              </a:rPr>
              <a:t> Duża część przedsiębiorstw została zmuszona do ograniczenia swojej działalności. Liczba bezrobotnych oraz stopa bezrobocia w stosunku do roku 2021r. zmniejszyła się, ale i tak osiągnęła wysoki poziom.</a:t>
            </a:r>
            <a:endParaRPr lang="pl-PL" sz="1400" dirty="0">
              <a:effectLst/>
              <a:latin typeface="Book Antiqua" panose="02040602050305030304" pitchFamily="18" charset="0"/>
            </a:endParaRPr>
          </a:p>
          <a:p>
            <a:pPr algn="just"/>
            <a:r>
              <a:rPr lang="pl-PL" sz="1400" dirty="0">
                <a:effectLst/>
                <a:latin typeface="Book Antiqua" panose="02040602050305030304" pitchFamily="18" charset="0"/>
              </a:rPr>
              <a:t>Pomimo niepewnej sytuacji lokalni pracodawcy chętnie wnioskowali do tut. Urzędu o wsparcie zatrudnienia, korzystając z aktywnych form służących złagodzeniu skutków bezrobocia, aktywizacji zawodowej bezrobotnych. Osoby bezrobotne miały natomiast możliwość odbycia szkoleń (podwyższenie swoich kwalifikacji), uczestnictwa w stażach lub wsparcia kosztów podjęcia działalności gospodarczej.</a:t>
            </a:r>
          </a:p>
          <a:p>
            <a:pPr algn="just"/>
            <a:endParaRPr lang="pl-PL" dirty="0">
              <a:latin typeface="Book Antiqua" panose="02040602050305030304" pitchFamily="18" charset="0"/>
            </a:endParaRPr>
          </a:p>
          <a:p>
            <a:pPr algn="just"/>
            <a:r>
              <a:rPr lang="pl-PL" dirty="0">
                <a:effectLst/>
                <a:latin typeface="Book Antiqua" panose="02040602050305030304" pitchFamily="18" charset="0"/>
              </a:rPr>
              <a:t> </a:t>
            </a:r>
            <a:endParaRPr lang="pl-PL" sz="1400" dirty="0">
              <a:latin typeface="Book Antiqua" panose="02040602050305030304" pitchFamily="18" charset="0"/>
            </a:endParaRPr>
          </a:p>
        </p:txBody>
      </p:sp>
    </p:spTree>
    <p:extLst>
      <p:ext uri="{BB962C8B-B14F-4D97-AF65-F5344CB8AC3E}">
        <p14:creationId xmlns:p14="http://schemas.microsoft.com/office/powerpoint/2010/main" val="40113714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az 1">
            <a:extLst>
              <a:ext uri="{FF2B5EF4-FFF2-40B4-BE49-F238E27FC236}">
                <a16:creationId xmlns:a16="http://schemas.microsoft.com/office/drawing/2014/main" id="{226BD6EF-6FCF-9F34-6E21-ECA1046BBC6B}"/>
              </a:ext>
            </a:extLst>
          </p:cNvPr>
          <p:cNvPicPr>
            <a:picLocks noChangeAspect="1"/>
          </p:cNvPicPr>
          <p:nvPr/>
        </p:nvPicPr>
        <p:blipFill>
          <a:blip r:embed="rId2"/>
          <a:stretch>
            <a:fillRect/>
          </a:stretch>
        </p:blipFill>
        <p:spPr>
          <a:xfrm>
            <a:off x="683568" y="116632"/>
            <a:ext cx="7776864" cy="6552728"/>
          </a:xfrm>
          <a:prstGeom prst="rect">
            <a:avLst/>
          </a:prstGeom>
        </p:spPr>
      </p:pic>
    </p:spTree>
    <p:extLst>
      <p:ext uri="{BB962C8B-B14F-4D97-AF65-F5344CB8AC3E}">
        <p14:creationId xmlns:p14="http://schemas.microsoft.com/office/powerpoint/2010/main" val="38261270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73" name="Wykres 6772">
            <a:extLst>
              <a:ext uri="{FF2B5EF4-FFF2-40B4-BE49-F238E27FC236}">
                <a16:creationId xmlns:a16="http://schemas.microsoft.com/office/drawing/2014/main" id="{6C506B83-1E06-4106-811E-AEA7ACAA9FFC}"/>
              </a:ext>
            </a:extLst>
          </p:cNvPr>
          <p:cNvGraphicFramePr/>
          <p:nvPr>
            <p:extLst>
              <p:ext uri="{D42A27DB-BD31-4B8C-83A1-F6EECF244321}">
                <p14:modId xmlns:p14="http://schemas.microsoft.com/office/powerpoint/2010/main" val="2368383170"/>
              </p:ext>
            </p:extLst>
          </p:nvPr>
        </p:nvGraphicFramePr>
        <p:xfrm>
          <a:off x="1524000" y="404664"/>
          <a:ext cx="6096000" cy="4064000"/>
        </p:xfrm>
        <a:graphic>
          <a:graphicData uri="http://schemas.openxmlformats.org/drawingml/2006/chart">
            <c:chart xmlns:c="http://schemas.openxmlformats.org/drawingml/2006/chart" xmlns:r="http://schemas.openxmlformats.org/officeDocument/2006/relationships" r:id="rId2"/>
          </a:graphicData>
        </a:graphic>
      </p:graphicFrame>
      <p:sp>
        <p:nvSpPr>
          <p:cNvPr id="6775" name="pole tekstowe 6774">
            <a:extLst>
              <a:ext uri="{FF2B5EF4-FFF2-40B4-BE49-F238E27FC236}">
                <a16:creationId xmlns:a16="http://schemas.microsoft.com/office/drawing/2014/main" id="{072A2EEA-D88B-4EF4-B28A-B120B052D16B}"/>
              </a:ext>
            </a:extLst>
          </p:cNvPr>
          <p:cNvSpPr txBox="1"/>
          <p:nvPr/>
        </p:nvSpPr>
        <p:spPr>
          <a:xfrm>
            <a:off x="1115616" y="4797152"/>
            <a:ext cx="7272808" cy="800219"/>
          </a:xfrm>
          <a:prstGeom prst="rect">
            <a:avLst/>
          </a:prstGeom>
          <a:noFill/>
        </p:spPr>
        <p:txBody>
          <a:bodyPr wrap="square" rtlCol="0">
            <a:spAutoFit/>
          </a:bodyPr>
          <a:lstStyle/>
          <a:p>
            <a:r>
              <a:rPr lang="pl-PL" sz="1400" dirty="0">
                <a:latin typeface="Book Antiqua" panose="02040602050305030304" pitchFamily="18" charset="0"/>
              </a:rPr>
              <a:t>Na koniec 2022r. w statystykach Powiatowego Urzędu Pracy w Międzychodzie  figurowało 610 osób bezrobotnych</a:t>
            </a:r>
            <a:r>
              <a:rPr lang="pl-PL" sz="1600" dirty="0">
                <a:latin typeface="Book Antiqua" panose="02040602050305030304" pitchFamily="18" charset="0"/>
              </a:rPr>
              <a:t>. </a:t>
            </a:r>
            <a:br>
              <a:rPr lang="pl-PL" sz="1600" dirty="0">
                <a:latin typeface="Book Antiqua" panose="02040602050305030304" pitchFamily="18" charset="0"/>
              </a:rPr>
            </a:br>
            <a:r>
              <a:rPr lang="pl-PL" sz="1600" dirty="0">
                <a:latin typeface="Book Antiqua" panose="02040602050305030304" pitchFamily="18" charset="0"/>
              </a:rPr>
              <a:t>. </a:t>
            </a:r>
          </a:p>
        </p:txBody>
      </p:sp>
    </p:spTree>
    <p:extLst>
      <p:ext uri="{BB962C8B-B14F-4D97-AF65-F5344CB8AC3E}">
        <p14:creationId xmlns:p14="http://schemas.microsoft.com/office/powerpoint/2010/main" val="4063696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073B939A-35E1-43A7-9C9D-C422B072F638}"/>
              </a:ext>
            </a:extLst>
          </p:cNvPr>
          <p:cNvGraphicFramePr/>
          <p:nvPr>
            <p:extLst>
              <p:ext uri="{D42A27DB-BD31-4B8C-83A1-F6EECF244321}">
                <p14:modId xmlns:p14="http://schemas.microsoft.com/office/powerpoint/2010/main" val="1916688655"/>
              </p:ext>
            </p:extLst>
          </p:nvPr>
        </p:nvGraphicFramePr>
        <p:xfrm>
          <a:off x="539552" y="836712"/>
          <a:ext cx="8064896" cy="54006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5968150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Wykres 4">
            <a:extLst>
              <a:ext uri="{FF2B5EF4-FFF2-40B4-BE49-F238E27FC236}">
                <a16:creationId xmlns:a16="http://schemas.microsoft.com/office/drawing/2014/main" id="{8D9E9C41-9AAA-4AB0-902C-4DBD6F1A422A}"/>
              </a:ext>
            </a:extLst>
          </p:cNvPr>
          <p:cNvGraphicFramePr/>
          <p:nvPr>
            <p:extLst>
              <p:ext uri="{D42A27DB-BD31-4B8C-83A1-F6EECF244321}">
                <p14:modId xmlns:p14="http://schemas.microsoft.com/office/powerpoint/2010/main" val="1656914629"/>
              </p:ext>
            </p:extLst>
          </p:nvPr>
        </p:nvGraphicFramePr>
        <p:xfrm>
          <a:off x="971600" y="764704"/>
          <a:ext cx="7200800" cy="4752528"/>
        </p:xfrm>
        <a:graphic>
          <a:graphicData uri="http://schemas.openxmlformats.org/drawingml/2006/chart">
            <c:chart xmlns:c="http://schemas.openxmlformats.org/drawingml/2006/chart" xmlns:r="http://schemas.openxmlformats.org/officeDocument/2006/relationships" r:id="rId2"/>
          </a:graphicData>
        </a:graphic>
      </p:graphicFrame>
      <p:sp>
        <p:nvSpPr>
          <p:cNvPr id="6" name="pole tekstowe 5">
            <a:extLst>
              <a:ext uri="{FF2B5EF4-FFF2-40B4-BE49-F238E27FC236}">
                <a16:creationId xmlns:a16="http://schemas.microsoft.com/office/drawing/2014/main" id="{030ED3DE-FE87-4707-BF84-604154AFE4A8}"/>
              </a:ext>
            </a:extLst>
          </p:cNvPr>
          <p:cNvSpPr txBox="1"/>
          <p:nvPr/>
        </p:nvSpPr>
        <p:spPr>
          <a:xfrm>
            <a:off x="651986" y="5733256"/>
            <a:ext cx="8492014" cy="738664"/>
          </a:xfrm>
          <a:prstGeom prst="rect">
            <a:avLst/>
          </a:prstGeom>
          <a:noFill/>
        </p:spPr>
        <p:txBody>
          <a:bodyPr wrap="square" rtlCol="0">
            <a:spAutoFit/>
          </a:bodyPr>
          <a:lstStyle/>
          <a:p>
            <a:endParaRPr lang="pl-PL" sz="1400" dirty="0">
              <a:latin typeface="Book Antiqua" panose="02040602050305030304" pitchFamily="18" charset="0"/>
            </a:endParaRPr>
          </a:p>
          <a:p>
            <a:r>
              <a:rPr lang="pl-PL" sz="1400" dirty="0">
                <a:latin typeface="Book Antiqua" panose="02040602050305030304" pitchFamily="18" charset="0"/>
              </a:rPr>
              <a:t>W 2022r. zostało wyłączonych z ewidencji bezrobotnych 1426 osób, 658 osób wyrejestrowanych  utraciła status bezrobotnego z powodu podjęcia pracy.</a:t>
            </a:r>
          </a:p>
        </p:txBody>
      </p:sp>
    </p:spTree>
    <p:extLst>
      <p:ext uri="{BB962C8B-B14F-4D97-AF65-F5344CB8AC3E}">
        <p14:creationId xmlns:p14="http://schemas.microsoft.com/office/powerpoint/2010/main" val="41399818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BE164DA1-FAB7-456A-A31E-8302DB352090}"/>
              </a:ext>
            </a:extLst>
          </p:cNvPr>
          <p:cNvGraphicFramePr/>
          <p:nvPr>
            <p:extLst>
              <p:ext uri="{D42A27DB-BD31-4B8C-83A1-F6EECF244321}">
                <p14:modId xmlns:p14="http://schemas.microsoft.com/office/powerpoint/2010/main" val="4039878392"/>
              </p:ext>
            </p:extLst>
          </p:nvPr>
        </p:nvGraphicFramePr>
        <p:xfrm>
          <a:off x="1524000" y="620688"/>
          <a:ext cx="6096000" cy="4536504"/>
        </p:xfrm>
        <a:graphic>
          <a:graphicData uri="http://schemas.openxmlformats.org/drawingml/2006/chart">
            <c:chart xmlns:c="http://schemas.openxmlformats.org/drawingml/2006/chart" xmlns:r="http://schemas.openxmlformats.org/officeDocument/2006/relationships" r:id="rId2"/>
          </a:graphicData>
        </a:graphic>
      </p:graphicFrame>
      <p:sp>
        <p:nvSpPr>
          <p:cNvPr id="5" name="pole tekstowe 4">
            <a:extLst>
              <a:ext uri="{FF2B5EF4-FFF2-40B4-BE49-F238E27FC236}">
                <a16:creationId xmlns:a16="http://schemas.microsoft.com/office/drawing/2014/main" id="{B1207C59-A541-45E1-A56B-46486556313A}"/>
              </a:ext>
            </a:extLst>
          </p:cNvPr>
          <p:cNvSpPr txBox="1"/>
          <p:nvPr/>
        </p:nvSpPr>
        <p:spPr>
          <a:xfrm>
            <a:off x="467544" y="5528895"/>
            <a:ext cx="8568952" cy="523220"/>
          </a:xfrm>
          <a:prstGeom prst="rect">
            <a:avLst/>
          </a:prstGeom>
          <a:noFill/>
        </p:spPr>
        <p:txBody>
          <a:bodyPr wrap="square" rtlCol="0">
            <a:spAutoFit/>
          </a:bodyPr>
          <a:lstStyle/>
          <a:p>
            <a:r>
              <a:rPr lang="pl-PL" sz="1400" dirty="0">
                <a:effectLst/>
                <a:latin typeface="Book Antiqua" panose="02040602050305030304" pitchFamily="18" charset="0"/>
              </a:rPr>
              <a:t>W rejestrach urzędu pracy dominują kobiety (powyżej 60%), na koniec grudnia 2022r. było ich 381, jednak w okresie trwającej epidemii wzrost bezrobocia dotyczył również mężczyzn.</a:t>
            </a:r>
            <a:endParaRPr lang="pl-PL" sz="1400" b="1" u="sng" dirty="0">
              <a:latin typeface="Book Antiqua" panose="02040602050305030304" pitchFamily="18" charset="0"/>
            </a:endParaRPr>
          </a:p>
        </p:txBody>
      </p:sp>
    </p:spTree>
    <p:extLst>
      <p:ext uri="{BB962C8B-B14F-4D97-AF65-F5344CB8AC3E}">
        <p14:creationId xmlns:p14="http://schemas.microsoft.com/office/powerpoint/2010/main" val="27579805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0B35F80F-76E8-149E-4187-AB5950814028}"/>
              </a:ext>
            </a:extLst>
          </p:cNvPr>
          <p:cNvGraphicFramePr/>
          <p:nvPr>
            <p:extLst>
              <p:ext uri="{D42A27DB-BD31-4B8C-83A1-F6EECF244321}">
                <p14:modId xmlns:p14="http://schemas.microsoft.com/office/powerpoint/2010/main" val="4258402332"/>
              </p:ext>
            </p:extLst>
          </p:nvPr>
        </p:nvGraphicFramePr>
        <p:xfrm>
          <a:off x="827584" y="260648"/>
          <a:ext cx="7416824" cy="5112568"/>
        </p:xfrm>
        <a:graphic>
          <a:graphicData uri="http://schemas.openxmlformats.org/drawingml/2006/chart">
            <c:chart xmlns:c="http://schemas.openxmlformats.org/drawingml/2006/chart" xmlns:r="http://schemas.openxmlformats.org/officeDocument/2006/relationships" r:id="rId2"/>
          </a:graphicData>
        </a:graphic>
      </p:graphicFrame>
      <p:sp>
        <p:nvSpPr>
          <p:cNvPr id="8" name="Tytuł 7">
            <a:extLst>
              <a:ext uri="{FF2B5EF4-FFF2-40B4-BE49-F238E27FC236}">
                <a16:creationId xmlns:a16="http://schemas.microsoft.com/office/drawing/2014/main" id="{77889589-98C1-3109-9097-BDE67D1F9450}"/>
              </a:ext>
            </a:extLst>
          </p:cNvPr>
          <p:cNvSpPr>
            <a:spLocks noGrp="1"/>
          </p:cNvSpPr>
          <p:nvPr>
            <p:ph type="title"/>
          </p:nvPr>
        </p:nvSpPr>
        <p:spPr>
          <a:xfrm>
            <a:off x="881305" y="5085184"/>
            <a:ext cx="7776864" cy="1296144"/>
          </a:xfrm>
        </p:spPr>
        <p:txBody>
          <a:bodyPr>
            <a:normAutofit/>
          </a:bodyPr>
          <a:lstStyle/>
          <a:p>
            <a:pPr algn="l"/>
            <a:r>
              <a:rPr lang="pl-PL" sz="1400" dirty="0">
                <a:latin typeface="Book Antiqua" panose="02040602050305030304" pitchFamily="18" charset="0"/>
              </a:rPr>
              <a:t>Analizując oddzielnie strukturę bezrobocia wśród kobiet zwłaszcza tych pozostających w szczególnej sytuacji na rynku pracy, można zauważyć, że wśród zarejestrowanych kobiet w końcu grudnia 2022r. najliczniejszą grupę stanowiły osoby długotrwale bezrobotne oraz posiadające co najmniej jedno dziecko do 6 roku życia.</a:t>
            </a:r>
          </a:p>
        </p:txBody>
      </p:sp>
    </p:spTree>
    <p:extLst>
      <p:ext uri="{BB962C8B-B14F-4D97-AF65-F5344CB8AC3E}">
        <p14:creationId xmlns:p14="http://schemas.microsoft.com/office/powerpoint/2010/main" val="553894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graphicFrame>
        <p:nvGraphicFramePr>
          <p:cNvPr id="15" name="Wykres 14">
            <a:extLst>
              <a:ext uri="{FF2B5EF4-FFF2-40B4-BE49-F238E27FC236}">
                <a16:creationId xmlns:a16="http://schemas.microsoft.com/office/drawing/2014/main" id="{37A46952-3C5D-43CB-A6FF-AA241BE707F3}"/>
              </a:ext>
            </a:extLst>
          </p:cNvPr>
          <p:cNvGraphicFramePr/>
          <p:nvPr>
            <p:extLst>
              <p:ext uri="{D42A27DB-BD31-4B8C-83A1-F6EECF244321}">
                <p14:modId xmlns:p14="http://schemas.microsoft.com/office/powerpoint/2010/main" val="915365255"/>
              </p:ext>
            </p:extLst>
          </p:nvPr>
        </p:nvGraphicFramePr>
        <p:xfrm>
          <a:off x="1524000" y="620688"/>
          <a:ext cx="6096000" cy="4320480"/>
        </p:xfrm>
        <a:graphic>
          <a:graphicData uri="http://schemas.openxmlformats.org/drawingml/2006/chart">
            <c:chart xmlns:c="http://schemas.openxmlformats.org/drawingml/2006/chart" xmlns:r="http://schemas.openxmlformats.org/officeDocument/2006/relationships" r:id="rId3"/>
          </a:graphicData>
        </a:graphic>
      </p:graphicFrame>
      <p:sp>
        <p:nvSpPr>
          <p:cNvPr id="16" name="pole tekstowe 15">
            <a:extLst>
              <a:ext uri="{FF2B5EF4-FFF2-40B4-BE49-F238E27FC236}">
                <a16:creationId xmlns:a16="http://schemas.microsoft.com/office/drawing/2014/main" id="{C7415B90-24A2-4D9A-AF3E-F4EE2483DE8D}"/>
              </a:ext>
            </a:extLst>
          </p:cNvPr>
          <p:cNvSpPr txBox="1"/>
          <p:nvPr/>
        </p:nvSpPr>
        <p:spPr>
          <a:xfrm>
            <a:off x="395537" y="5301208"/>
            <a:ext cx="8568952" cy="1169551"/>
          </a:xfrm>
          <a:prstGeom prst="rect">
            <a:avLst/>
          </a:prstGeom>
          <a:noFill/>
        </p:spPr>
        <p:txBody>
          <a:bodyPr wrap="square" rtlCol="0">
            <a:spAutoFit/>
          </a:bodyPr>
          <a:lstStyle/>
          <a:p>
            <a:r>
              <a:rPr lang="pl-PL" sz="1400" dirty="0">
                <a:latin typeface="Book Antiqua" panose="02040602050305030304" pitchFamily="18" charset="0"/>
              </a:rPr>
              <a:t>Znaczną część osób bezrobotnych  stanowiły osoby długotrwale bezrobotne oraz osoby bez kwalifikacji zawodowych, ich odsetek na koniec roku wynosił odpowiednio 40% i 30%.    </a:t>
            </a:r>
          </a:p>
          <a:p>
            <a:r>
              <a:rPr lang="pl-PL" sz="1400" dirty="0">
                <a:latin typeface="Book Antiqua" panose="02040602050305030304" pitchFamily="18" charset="0"/>
              </a:rPr>
              <a:t>Udział bezrobotnych należących do osób będących w szczególnej  sytuacji na rynku pracy, na koniec  grudnia 2022r. wynosił ogółem 80% i kształtował się na niższym  o 3% poziomie w porównaniu do analogicznego okresu roku poprzedniego.</a:t>
            </a:r>
          </a:p>
        </p:txBody>
      </p:sp>
    </p:spTree>
    <p:extLst>
      <p:ext uri="{BB962C8B-B14F-4D97-AF65-F5344CB8AC3E}">
        <p14:creationId xmlns:p14="http://schemas.microsoft.com/office/powerpoint/2010/main" val="23237088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Wykres 6">
            <a:extLst>
              <a:ext uri="{FF2B5EF4-FFF2-40B4-BE49-F238E27FC236}">
                <a16:creationId xmlns:a16="http://schemas.microsoft.com/office/drawing/2014/main" id="{900F62FF-8DC2-40E3-B56C-248B29E9D79F}"/>
              </a:ext>
            </a:extLst>
          </p:cNvPr>
          <p:cNvGraphicFramePr/>
          <p:nvPr>
            <p:extLst>
              <p:ext uri="{D42A27DB-BD31-4B8C-83A1-F6EECF244321}">
                <p14:modId xmlns:p14="http://schemas.microsoft.com/office/powerpoint/2010/main" val="1441426466"/>
              </p:ext>
            </p:extLst>
          </p:nvPr>
        </p:nvGraphicFramePr>
        <p:xfrm>
          <a:off x="827584" y="587431"/>
          <a:ext cx="7632848" cy="4536504"/>
        </p:xfrm>
        <a:graphic>
          <a:graphicData uri="http://schemas.openxmlformats.org/drawingml/2006/chart">
            <c:chart xmlns:c="http://schemas.openxmlformats.org/drawingml/2006/chart" xmlns:r="http://schemas.openxmlformats.org/officeDocument/2006/relationships" r:id="rId2"/>
          </a:graphicData>
        </a:graphic>
      </p:graphicFrame>
      <p:sp>
        <p:nvSpPr>
          <p:cNvPr id="8" name="pole tekstowe 7">
            <a:extLst>
              <a:ext uri="{FF2B5EF4-FFF2-40B4-BE49-F238E27FC236}">
                <a16:creationId xmlns:a16="http://schemas.microsoft.com/office/drawing/2014/main" id="{C1E3A464-213D-46BB-8701-D1D546C7C87D}"/>
              </a:ext>
            </a:extLst>
          </p:cNvPr>
          <p:cNvSpPr txBox="1"/>
          <p:nvPr/>
        </p:nvSpPr>
        <p:spPr>
          <a:xfrm>
            <a:off x="251520" y="5316462"/>
            <a:ext cx="8640960" cy="1169551"/>
          </a:xfrm>
          <a:prstGeom prst="rect">
            <a:avLst/>
          </a:prstGeom>
          <a:noFill/>
        </p:spPr>
        <p:txBody>
          <a:bodyPr wrap="square" rtlCol="0">
            <a:spAutoFit/>
          </a:bodyPr>
          <a:lstStyle/>
          <a:p>
            <a:r>
              <a:rPr lang="pl-PL" sz="1400" dirty="0">
                <a:latin typeface="Book Antiqua" panose="02040602050305030304" pitchFamily="18" charset="0"/>
              </a:rPr>
              <a:t>Najliczniejszą grupę bezrobotnych stanowiły i nadal stanowią osoby posiadające wykształcenie gimnazjalne i niższe (34%) oraz zasadnicze zawodowe (32%), stanowią one łącznie 66% ogółu bezrobotnych.</a:t>
            </a:r>
          </a:p>
          <a:p>
            <a:r>
              <a:rPr lang="pl-PL" sz="1400" dirty="0">
                <a:latin typeface="Book Antiqua" panose="02040602050305030304" pitchFamily="18" charset="0"/>
              </a:rPr>
              <a:t>W porównaniu do lat ubiegłych odnotowano niewielką zmianę w wielkościach</a:t>
            </a:r>
          </a:p>
          <a:p>
            <a:r>
              <a:rPr lang="pl-PL" sz="1400" dirty="0">
                <a:latin typeface="Book Antiqua" panose="02040602050305030304" pitchFamily="18" charset="0"/>
              </a:rPr>
              <a:t>grup sklasyfikowanych ze względu na poziom wykształcenia.</a:t>
            </a:r>
          </a:p>
        </p:txBody>
      </p:sp>
    </p:spTree>
    <p:extLst>
      <p:ext uri="{BB962C8B-B14F-4D97-AF65-F5344CB8AC3E}">
        <p14:creationId xmlns:p14="http://schemas.microsoft.com/office/powerpoint/2010/main" val="19117349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56B2B63B-F609-4CF0-AD29-A0FF641F8674}"/>
              </a:ext>
            </a:extLst>
          </p:cNvPr>
          <p:cNvGraphicFramePr/>
          <p:nvPr>
            <p:extLst>
              <p:ext uri="{D42A27DB-BD31-4B8C-83A1-F6EECF244321}">
                <p14:modId xmlns:p14="http://schemas.microsoft.com/office/powerpoint/2010/main" val="511728894"/>
              </p:ext>
            </p:extLst>
          </p:nvPr>
        </p:nvGraphicFramePr>
        <p:xfrm>
          <a:off x="791580" y="836712"/>
          <a:ext cx="7560840" cy="4248472"/>
        </p:xfrm>
        <a:graphic>
          <a:graphicData uri="http://schemas.openxmlformats.org/drawingml/2006/chart">
            <c:chart xmlns:c="http://schemas.openxmlformats.org/drawingml/2006/chart" xmlns:r="http://schemas.openxmlformats.org/officeDocument/2006/relationships" r:id="rId2"/>
          </a:graphicData>
        </a:graphic>
      </p:graphicFrame>
      <p:sp>
        <p:nvSpPr>
          <p:cNvPr id="6" name="pole tekstowe 5">
            <a:extLst>
              <a:ext uri="{FF2B5EF4-FFF2-40B4-BE49-F238E27FC236}">
                <a16:creationId xmlns:a16="http://schemas.microsoft.com/office/drawing/2014/main" id="{6984AC57-DBD7-4ACE-829C-BFED85BFF1C2}"/>
              </a:ext>
            </a:extLst>
          </p:cNvPr>
          <p:cNvSpPr txBox="1"/>
          <p:nvPr/>
        </p:nvSpPr>
        <p:spPr>
          <a:xfrm>
            <a:off x="503548" y="5373216"/>
            <a:ext cx="8064895" cy="738664"/>
          </a:xfrm>
          <a:prstGeom prst="rect">
            <a:avLst/>
          </a:prstGeom>
          <a:noFill/>
        </p:spPr>
        <p:txBody>
          <a:bodyPr wrap="square" rtlCol="0">
            <a:spAutoFit/>
          </a:bodyPr>
          <a:lstStyle/>
          <a:p>
            <a:r>
              <a:rPr lang="pl-PL" sz="1400" dirty="0">
                <a:latin typeface="Book Antiqua" panose="02040602050305030304" pitchFamily="18" charset="0"/>
              </a:rPr>
              <a:t>Porównując</a:t>
            </a:r>
            <a:r>
              <a:rPr lang="pl-PL" sz="1400" b="1" dirty="0">
                <a:latin typeface="Book Antiqua" panose="02040602050305030304" pitchFamily="18" charset="0"/>
              </a:rPr>
              <a:t> </a:t>
            </a:r>
            <a:r>
              <a:rPr lang="pl-PL" sz="1400" dirty="0">
                <a:latin typeface="Book Antiqua" panose="02040602050305030304" pitchFamily="18" charset="0"/>
              </a:rPr>
              <a:t>do roku poprzedniego strukturę bezrobotnych według wieku, odnotowano </a:t>
            </a:r>
          </a:p>
          <a:p>
            <a:r>
              <a:rPr lang="pl-PL" sz="1400" dirty="0">
                <a:latin typeface="Book Antiqua" panose="02040602050305030304" pitchFamily="18" charset="0"/>
              </a:rPr>
              <a:t>zmianę wśród najliczniejszej grupy jaką były osoby w przedziale wiekowym 25-34</a:t>
            </a:r>
            <a:r>
              <a:rPr lang="pl-PL" sz="1400" b="1" dirty="0">
                <a:latin typeface="Book Antiqua" panose="02040602050305030304" pitchFamily="18" charset="0"/>
              </a:rPr>
              <a:t> </a:t>
            </a:r>
            <a:r>
              <a:rPr lang="pl-PL" sz="1400" dirty="0">
                <a:latin typeface="Book Antiqua" panose="02040602050305030304" pitchFamily="18" charset="0"/>
              </a:rPr>
              <a:t>oraz 35-44. W 2021r.  stanowiła 52,8% osób bezrobotnych natomiast w 2022r. 49%.</a:t>
            </a:r>
          </a:p>
        </p:txBody>
      </p:sp>
    </p:spTree>
    <p:extLst>
      <p:ext uri="{BB962C8B-B14F-4D97-AF65-F5344CB8AC3E}">
        <p14:creationId xmlns:p14="http://schemas.microsoft.com/office/powerpoint/2010/main" val="30680923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18CFEC36-8847-4621-9988-CD982B55D588}"/>
              </a:ext>
            </a:extLst>
          </p:cNvPr>
          <p:cNvGraphicFramePr/>
          <p:nvPr>
            <p:extLst>
              <p:ext uri="{D42A27DB-BD31-4B8C-83A1-F6EECF244321}">
                <p14:modId xmlns:p14="http://schemas.microsoft.com/office/powerpoint/2010/main" val="1965519485"/>
              </p:ext>
            </p:extLst>
          </p:nvPr>
        </p:nvGraphicFramePr>
        <p:xfrm>
          <a:off x="611560" y="170056"/>
          <a:ext cx="7992888" cy="5203160"/>
        </p:xfrm>
        <a:graphic>
          <a:graphicData uri="http://schemas.openxmlformats.org/drawingml/2006/chart">
            <c:chart xmlns:c="http://schemas.openxmlformats.org/drawingml/2006/chart" xmlns:r="http://schemas.openxmlformats.org/officeDocument/2006/relationships" r:id="rId2"/>
          </a:graphicData>
        </a:graphic>
      </p:graphicFrame>
      <p:sp>
        <p:nvSpPr>
          <p:cNvPr id="5" name="pole tekstowe 4">
            <a:extLst>
              <a:ext uri="{FF2B5EF4-FFF2-40B4-BE49-F238E27FC236}">
                <a16:creationId xmlns:a16="http://schemas.microsoft.com/office/drawing/2014/main" id="{CBEF4976-F144-4CFC-88D4-CE129A33C274}"/>
              </a:ext>
            </a:extLst>
          </p:cNvPr>
          <p:cNvSpPr txBox="1"/>
          <p:nvPr/>
        </p:nvSpPr>
        <p:spPr>
          <a:xfrm>
            <a:off x="467545" y="5401331"/>
            <a:ext cx="8424936" cy="738664"/>
          </a:xfrm>
          <a:prstGeom prst="rect">
            <a:avLst/>
          </a:prstGeom>
          <a:noFill/>
        </p:spPr>
        <p:txBody>
          <a:bodyPr wrap="square" rtlCol="0">
            <a:spAutoFit/>
          </a:bodyPr>
          <a:lstStyle/>
          <a:p>
            <a:r>
              <a:rPr lang="pl-PL" sz="1400" dirty="0">
                <a:latin typeface="Book Antiqua" panose="02040602050305030304" pitchFamily="18" charset="0"/>
              </a:rPr>
              <a:t>Analiza danych wykazała, że w 2022r. największy odsetek osób bezrobotnych stanowiły osoby pozostające bez pracy przez okres od 1 do 3 miesięcy tj.26%-160 osób. Znacząco zmalała ilość bezrobotnych w przedziale powyżej 24 miesięcy. </a:t>
            </a:r>
          </a:p>
        </p:txBody>
      </p:sp>
    </p:spTree>
    <p:extLst>
      <p:ext uri="{BB962C8B-B14F-4D97-AF65-F5344CB8AC3E}">
        <p14:creationId xmlns:p14="http://schemas.microsoft.com/office/powerpoint/2010/main" val="42507353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E30B2A02-B828-4236-90D4-519DFF84E91E}"/>
              </a:ext>
            </a:extLst>
          </p:cNvPr>
          <p:cNvGraphicFramePr/>
          <p:nvPr>
            <p:extLst>
              <p:ext uri="{D42A27DB-BD31-4B8C-83A1-F6EECF244321}">
                <p14:modId xmlns:p14="http://schemas.microsoft.com/office/powerpoint/2010/main" val="1632953889"/>
              </p:ext>
            </p:extLst>
          </p:nvPr>
        </p:nvGraphicFramePr>
        <p:xfrm>
          <a:off x="539552" y="548680"/>
          <a:ext cx="7992888" cy="5328592"/>
        </p:xfrm>
        <a:graphic>
          <a:graphicData uri="http://schemas.openxmlformats.org/drawingml/2006/chart">
            <c:chart xmlns:c="http://schemas.openxmlformats.org/drawingml/2006/chart" xmlns:r="http://schemas.openxmlformats.org/officeDocument/2006/relationships" r:id="rId2"/>
          </a:graphicData>
        </a:graphic>
      </p:graphicFrame>
      <p:sp>
        <p:nvSpPr>
          <p:cNvPr id="2" name="pole tekstowe 1">
            <a:extLst>
              <a:ext uri="{FF2B5EF4-FFF2-40B4-BE49-F238E27FC236}">
                <a16:creationId xmlns:a16="http://schemas.microsoft.com/office/drawing/2014/main" id="{2612CE2B-E899-4765-9542-CCE3B1FD9BA3}"/>
              </a:ext>
            </a:extLst>
          </p:cNvPr>
          <p:cNvSpPr txBox="1"/>
          <p:nvPr/>
        </p:nvSpPr>
        <p:spPr>
          <a:xfrm>
            <a:off x="395536" y="5877272"/>
            <a:ext cx="8136904" cy="646331"/>
          </a:xfrm>
          <a:prstGeom prst="rect">
            <a:avLst/>
          </a:prstGeom>
          <a:noFill/>
        </p:spPr>
        <p:txBody>
          <a:bodyPr wrap="square" rtlCol="0">
            <a:spAutoFit/>
          </a:bodyPr>
          <a:lstStyle/>
          <a:p>
            <a:endParaRPr lang="pl-PL" sz="1200" dirty="0">
              <a:latin typeface="Book Antiqua" panose="02040602050305030304" pitchFamily="18" charset="0"/>
            </a:endParaRPr>
          </a:p>
          <a:p>
            <a:r>
              <a:rPr lang="pl-PL" sz="1200" b="1" dirty="0">
                <a:latin typeface="Book Antiqua" panose="02040602050305030304" pitchFamily="18" charset="0"/>
              </a:rPr>
              <a:t>W 2022r.  </a:t>
            </a:r>
            <a:r>
              <a:rPr lang="pl-PL" sz="1200" b="1" dirty="0">
                <a:effectLst/>
                <a:latin typeface="Book Antiqua" panose="02040602050305030304" pitchFamily="18" charset="0"/>
              </a:rPr>
              <a:t>w wyniku kontaktów bezpośrednich, telefonicznych i drogą elektroniczną  tut. Urząd pozyskał</a:t>
            </a:r>
            <a:r>
              <a:rPr lang="pl-PL" sz="1200" b="1" dirty="0">
                <a:latin typeface="Book Antiqua" panose="02040602050305030304" pitchFamily="18" charset="0"/>
              </a:rPr>
              <a:t>  1146 ofert pracy.</a:t>
            </a:r>
          </a:p>
        </p:txBody>
      </p:sp>
    </p:spTree>
    <p:extLst>
      <p:ext uri="{BB962C8B-B14F-4D97-AF65-F5344CB8AC3E}">
        <p14:creationId xmlns:p14="http://schemas.microsoft.com/office/powerpoint/2010/main" val="5360060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a:extLst>
              <a:ext uri="{FF2B5EF4-FFF2-40B4-BE49-F238E27FC236}">
                <a16:creationId xmlns:a16="http://schemas.microsoft.com/office/drawing/2014/main" id="{7A7FB7AF-1A91-4A0A-B32F-209A916AE84C}"/>
              </a:ext>
            </a:extLst>
          </p:cNvPr>
          <p:cNvSpPr/>
          <p:nvPr/>
        </p:nvSpPr>
        <p:spPr>
          <a:xfrm>
            <a:off x="467544" y="548680"/>
            <a:ext cx="7560840" cy="5940088"/>
          </a:xfrm>
          <a:prstGeom prst="rect">
            <a:avLst/>
          </a:prstGeom>
        </p:spPr>
        <p:txBody>
          <a:bodyPr wrap="square">
            <a:spAutoFit/>
          </a:bodyPr>
          <a:lstStyle/>
          <a:p>
            <a:pPr algn="just"/>
            <a:r>
              <a:rPr lang="pl-PL" sz="1400" dirty="0">
                <a:latin typeface="Book Antiqua" panose="02040602050305030304" pitchFamily="18" charset="0"/>
              </a:rPr>
              <a:t>Wzorem lat ubiegłych, pracodawcy z Powiatu Międzychodzkiego uzupełniali swoje braki kadrowe poprzez zatrudnianie cudzoziemców. W ubiegłych latach dominowała forma uproszczona, jaką była rejestracja oświadczeń o powierzeniu wykonywania pracy cudzoziemcowi              (pochodzącemu z jednego z 6 państw tj. Białoruś, Rosja, Ukraina, Mołdawia, Gruzja, Armenia), w ramach których okresy wykonywanej pracy nie mogły przekroczyć łącznie 6 miesięcy w ciągu 12 kolejnych miesięcy, niezależnie od liczby podmiotów powierzających danemu cudzoziemcowi wykonywanie pracy. W związku z wybuchem wojny na Ukrainie zgodnie z zapisami</a:t>
            </a:r>
            <a:r>
              <a:rPr lang="pl-PL" sz="1400" dirty="0">
                <a:effectLst/>
                <a:latin typeface="Book Antiqua" panose="02040602050305030304" pitchFamily="18" charset="0"/>
              </a:rPr>
              <a:t> ustawy z dnia 12 marca 2022 o pomocy obywatelom Ukrainy w związku z konfliktem zbrojnym na terytorium tego państwa, znacznie uprościł się proces zatrudniania uchodźców.</a:t>
            </a:r>
            <a:r>
              <a:rPr lang="pl-PL" sz="1400" dirty="0">
                <a:latin typeface="Book Antiqua" panose="02040602050305030304" pitchFamily="18" charset="0"/>
              </a:rPr>
              <a:t> Obywatele Ukrainy – zarówno ci, którzy przybyli do Polski od 24 lutego 2022 r., jak i ci, którzy już wcześniej przebywali w Polsce – </a:t>
            </a:r>
            <a:r>
              <a:rPr lang="pl-PL" sz="1400" b="1" dirty="0">
                <a:latin typeface="Book Antiqua" panose="02040602050305030304" pitchFamily="18" charset="0"/>
              </a:rPr>
              <a:t>mogą legalnie podjąć pracę u każdego pracodawcy w Polsce, bez żadnych dodatkowych zezwoleń</a:t>
            </a:r>
            <a:r>
              <a:rPr lang="pl-PL" sz="1400" dirty="0">
                <a:latin typeface="Book Antiqua" panose="02040602050305030304" pitchFamily="18" charset="0"/>
              </a:rPr>
              <a:t>. </a:t>
            </a:r>
            <a:r>
              <a:rPr lang="pl-PL" sz="1400" b="1" dirty="0">
                <a:latin typeface="Book Antiqua" panose="02040602050305030304" pitchFamily="18" charset="0"/>
              </a:rPr>
              <a:t>Po stronie pracodawcy jest obowiązek zgłoszenia faktu podjęcia pracy przez obywatela Ukrainy</a:t>
            </a:r>
            <a:r>
              <a:rPr lang="pl-PL" sz="1400" dirty="0">
                <a:latin typeface="Book Antiqua" panose="02040602050305030304" pitchFamily="18" charset="0"/>
              </a:rPr>
              <a:t> korzystającego ze swobodnego dostępu do rynku pracy do powiatowego urzędu pracy w swoim powiecie poprzez system elektroniczny </a:t>
            </a:r>
            <a:r>
              <a:rPr lang="pl-PL" sz="1400" b="1" dirty="0">
                <a:latin typeface="Book Antiqua" panose="02040602050305030304" pitchFamily="18" charset="0"/>
              </a:rPr>
              <a:t>praca.gov.pl</a:t>
            </a:r>
            <a:r>
              <a:rPr lang="pl-PL" sz="1400" dirty="0">
                <a:latin typeface="Book Antiqua" panose="02040602050305030304" pitchFamily="18" charset="0"/>
              </a:rPr>
              <a:t> </a:t>
            </a:r>
            <a:r>
              <a:rPr lang="pl-PL" sz="1400" b="1" dirty="0">
                <a:latin typeface="Book Antiqua" panose="02040602050305030304" pitchFamily="18" charset="0"/>
              </a:rPr>
              <a:t>w ciągu 14 dni</a:t>
            </a:r>
            <a:r>
              <a:rPr lang="pl-PL" sz="1400" dirty="0">
                <a:latin typeface="Book Antiqua" panose="02040602050305030304" pitchFamily="18" charset="0"/>
              </a:rPr>
              <a:t> od podjęcia pracy. Obywatel Ukrainy, który przed 24 lutego 2022r. legalnie pracował w Polsce, aby dalej móc legalnie pracować u tego pracodawcy bądź innego nie musi dokonać żadnych formalności. </a:t>
            </a:r>
          </a:p>
          <a:p>
            <a:pPr algn="just"/>
            <a:r>
              <a:rPr lang="pl-PL" sz="1400" dirty="0">
                <a:latin typeface="Book Antiqua" panose="02040602050305030304" pitchFamily="18" charset="0"/>
              </a:rPr>
              <a:t>Ponadto pracodawcy składali wnioski o wydanie zezwolenia na pracę sezonową </a:t>
            </a:r>
            <a:br>
              <a:rPr lang="pl-PL" sz="1400" dirty="0">
                <a:latin typeface="Book Antiqua" panose="02040602050305030304" pitchFamily="18" charset="0"/>
              </a:rPr>
            </a:br>
            <a:r>
              <a:rPr lang="pl-PL" sz="1400" dirty="0">
                <a:latin typeface="Book Antiqua" panose="02040602050305030304" pitchFamily="18" charset="0"/>
              </a:rPr>
              <a:t>(określoną poprzez podklasy działalności  według Polskiej Klasyfikacji Działalności zawarte w rozporządzeniu </a:t>
            </a:r>
            <a:r>
              <a:rPr lang="pl-PL" sz="1400" dirty="0" err="1">
                <a:latin typeface="Book Antiqua" panose="02040602050305030304" pitchFamily="18" charset="0"/>
              </a:rPr>
              <a:t>MRPiPS</a:t>
            </a:r>
            <a:r>
              <a:rPr lang="pl-PL" sz="1400" dirty="0">
                <a:latin typeface="Book Antiqua" panose="02040602050305030304" pitchFamily="18" charset="0"/>
              </a:rPr>
              <a:t>), w ramach których cudzoziemiec  może wykonywać pracę w okresach nie dłuższych niż 9 miesięcy   w ciągu roku kalendarzowego . </a:t>
            </a:r>
          </a:p>
          <a:p>
            <a:pPr algn="just"/>
            <a:r>
              <a:rPr lang="pl-PL" sz="1400" dirty="0">
                <a:latin typeface="Book Antiqua" panose="02040602050305030304" pitchFamily="18" charset="0"/>
              </a:rPr>
              <a:t>Kolejna forma jaka była realizowana wymagała uzyskania zezwolenia wydanego przez wojewodę w oparciu o informację starosty o braku możliwości zaspokojenia potrzeb kadrowych pracodawcy. </a:t>
            </a:r>
          </a:p>
          <a:p>
            <a:r>
              <a:rPr lang="pl-PL" sz="1600" dirty="0">
                <a:latin typeface="Book Antiqua" panose="02040602050305030304" pitchFamily="18" charset="0"/>
              </a:rPr>
              <a:t> </a:t>
            </a:r>
          </a:p>
        </p:txBody>
      </p:sp>
    </p:spTree>
    <p:extLst>
      <p:ext uri="{BB962C8B-B14F-4D97-AF65-F5344CB8AC3E}">
        <p14:creationId xmlns:p14="http://schemas.microsoft.com/office/powerpoint/2010/main" val="10860832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9B2B9AD1-60AE-4911-ABC2-D5FDB32AD5A1}"/>
              </a:ext>
            </a:extLst>
          </p:cNvPr>
          <p:cNvGraphicFramePr/>
          <p:nvPr>
            <p:extLst>
              <p:ext uri="{D42A27DB-BD31-4B8C-83A1-F6EECF244321}">
                <p14:modId xmlns:p14="http://schemas.microsoft.com/office/powerpoint/2010/main" val="2286473126"/>
              </p:ext>
            </p:extLst>
          </p:nvPr>
        </p:nvGraphicFramePr>
        <p:xfrm>
          <a:off x="1043608" y="116632"/>
          <a:ext cx="7056784" cy="5026415"/>
        </p:xfrm>
        <a:graphic>
          <a:graphicData uri="http://schemas.openxmlformats.org/drawingml/2006/chart">
            <c:chart xmlns:c="http://schemas.openxmlformats.org/drawingml/2006/chart" xmlns:r="http://schemas.openxmlformats.org/officeDocument/2006/relationships" r:id="rId2"/>
          </a:graphicData>
        </a:graphic>
      </p:graphicFrame>
      <p:sp>
        <p:nvSpPr>
          <p:cNvPr id="5" name="pole tekstowe 4">
            <a:extLst>
              <a:ext uri="{FF2B5EF4-FFF2-40B4-BE49-F238E27FC236}">
                <a16:creationId xmlns:a16="http://schemas.microsoft.com/office/drawing/2014/main" id="{FF3E540F-26B3-4A57-9C09-0EA4ED49E2CF}"/>
              </a:ext>
            </a:extLst>
          </p:cNvPr>
          <p:cNvSpPr txBox="1"/>
          <p:nvPr/>
        </p:nvSpPr>
        <p:spPr>
          <a:xfrm>
            <a:off x="179512" y="5288340"/>
            <a:ext cx="8496945" cy="1569660"/>
          </a:xfrm>
          <a:prstGeom prst="rect">
            <a:avLst/>
          </a:prstGeom>
          <a:noFill/>
        </p:spPr>
        <p:txBody>
          <a:bodyPr wrap="square" rtlCol="0">
            <a:spAutoFit/>
          </a:bodyPr>
          <a:lstStyle/>
          <a:p>
            <a:pPr algn="just"/>
            <a:r>
              <a:rPr lang="pl-PL" sz="1400" dirty="0">
                <a:latin typeface="Book Antiqua" panose="02040602050305030304" pitchFamily="18" charset="0"/>
              </a:rPr>
              <a:t>W 2022r. zarejestrowano </a:t>
            </a:r>
            <a:r>
              <a:rPr lang="pl-PL" sz="1400" b="1" u="sng" dirty="0">
                <a:latin typeface="Book Antiqua" panose="02040602050305030304" pitchFamily="18" charset="0"/>
              </a:rPr>
              <a:t>393 oświadczenia pracodawców o powierzeniu wykonywania pracy cudzoziemcom, wpisanych do ewidencji w 2022 r. wg powiatu, w którym cudzoziemiec ma wykonywać pracę .</a:t>
            </a:r>
          </a:p>
          <a:p>
            <a:pPr algn="just"/>
            <a:r>
              <a:rPr lang="pl-PL" sz="1400" dirty="0">
                <a:latin typeface="Book Antiqua" panose="02040602050305030304" pitchFamily="18" charset="0"/>
              </a:rPr>
              <a:t>Wydano </a:t>
            </a:r>
            <a:r>
              <a:rPr lang="pl-PL" sz="1400" b="1" u="sng" dirty="0">
                <a:latin typeface="Book Antiqua" panose="02040602050305030304" pitchFamily="18" charset="0"/>
              </a:rPr>
              <a:t>39 zezwoleń na pracę sezonową</a:t>
            </a:r>
            <a:r>
              <a:rPr lang="pl-PL" sz="1400" dirty="0">
                <a:latin typeface="Book Antiqua" panose="02040602050305030304" pitchFamily="18" charset="0"/>
              </a:rPr>
              <a:t> cudzoziemców, </a:t>
            </a:r>
            <a:r>
              <a:rPr lang="pl-PL" sz="1400" b="1" u="sng" dirty="0">
                <a:latin typeface="Book Antiqua" panose="02040602050305030304" pitchFamily="18" charset="0"/>
              </a:rPr>
              <a:t>21 informacji starosty </a:t>
            </a:r>
            <a:r>
              <a:rPr lang="pl-PL" sz="1400" dirty="0">
                <a:latin typeface="Book Antiqua" panose="02040602050305030304" pitchFamily="18" charset="0"/>
              </a:rPr>
              <a:t>o braku możliwości zaspokojenia potrzeb kadrowych pracodawcy, ponadto zarejestrowano </a:t>
            </a:r>
            <a:r>
              <a:rPr lang="pl-PL" sz="1400" b="1" u="sng" dirty="0">
                <a:latin typeface="Book Antiqua" panose="02040602050305030304" pitchFamily="18" charset="0"/>
              </a:rPr>
              <a:t>420 powiadomień o podjęciu pracy</a:t>
            </a:r>
            <a:r>
              <a:rPr lang="pl-PL" sz="1400" dirty="0">
                <a:latin typeface="Book Antiqua" panose="02040602050305030304" pitchFamily="18" charset="0"/>
              </a:rPr>
              <a:t>.</a:t>
            </a:r>
          </a:p>
          <a:p>
            <a:endParaRPr lang="pl-PL" sz="1200" b="1" dirty="0">
              <a:latin typeface="Book Antiqua" panose="02040602050305030304" pitchFamily="18" charset="0"/>
            </a:endParaRPr>
          </a:p>
        </p:txBody>
      </p:sp>
    </p:spTree>
    <p:extLst>
      <p:ext uri="{BB962C8B-B14F-4D97-AF65-F5344CB8AC3E}">
        <p14:creationId xmlns:p14="http://schemas.microsoft.com/office/powerpoint/2010/main" val="17816759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71974940-300B-4E4B-AC0C-FF8FBB70E1CD}"/>
              </a:ext>
            </a:extLst>
          </p:cNvPr>
          <p:cNvGraphicFramePr/>
          <p:nvPr>
            <p:extLst>
              <p:ext uri="{D42A27DB-BD31-4B8C-83A1-F6EECF244321}">
                <p14:modId xmlns:p14="http://schemas.microsoft.com/office/powerpoint/2010/main" val="3908107632"/>
              </p:ext>
            </p:extLst>
          </p:nvPr>
        </p:nvGraphicFramePr>
        <p:xfrm>
          <a:off x="899592" y="1052736"/>
          <a:ext cx="7632848" cy="482453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162612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ela 4">
            <a:extLst>
              <a:ext uri="{FF2B5EF4-FFF2-40B4-BE49-F238E27FC236}">
                <a16:creationId xmlns:a16="http://schemas.microsoft.com/office/drawing/2014/main" id="{3397A12C-43C0-493A-A7D3-E80951A50E65}"/>
              </a:ext>
            </a:extLst>
          </p:cNvPr>
          <p:cNvGraphicFramePr>
            <a:graphicFrameLocks noGrp="1"/>
          </p:cNvGraphicFramePr>
          <p:nvPr>
            <p:extLst>
              <p:ext uri="{D42A27DB-BD31-4B8C-83A1-F6EECF244321}">
                <p14:modId xmlns:p14="http://schemas.microsoft.com/office/powerpoint/2010/main" val="2385670513"/>
              </p:ext>
            </p:extLst>
          </p:nvPr>
        </p:nvGraphicFramePr>
        <p:xfrm>
          <a:off x="251520" y="260648"/>
          <a:ext cx="8640959" cy="6264699"/>
        </p:xfrm>
        <a:graphic>
          <a:graphicData uri="http://schemas.openxmlformats.org/drawingml/2006/table">
            <a:tbl>
              <a:tblPr>
                <a:tableStyleId>{5C22544A-7EE6-4342-B048-85BDC9FD1C3A}</a:tableStyleId>
              </a:tblPr>
              <a:tblGrid>
                <a:gridCol w="193533">
                  <a:extLst>
                    <a:ext uri="{9D8B030D-6E8A-4147-A177-3AD203B41FA5}">
                      <a16:colId xmlns:a16="http://schemas.microsoft.com/office/drawing/2014/main" val="1943452296"/>
                    </a:ext>
                  </a:extLst>
                </a:gridCol>
                <a:gridCol w="2736009">
                  <a:extLst>
                    <a:ext uri="{9D8B030D-6E8A-4147-A177-3AD203B41FA5}">
                      <a16:colId xmlns:a16="http://schemas.microsoft.com/office/drawing/2014/main" val="3641638804"/>
                    </a:ext>
                  </a:extLst>
                </a:gridCol>
                <a:gridCol w="1521905">
                  <a:extLst>
                    <a:ext uri="{9D8B030D-6E8A-4147-A177-3AD203B41FA5}">
                      <a16:colId xmlns:a16="http://schemas.microsoft.com/office/drawing/2014/main" val="649778275"/>
                    </a:ext>
                  </a:extLst>
                </a:gridCol>
                <a:gridCol w="1402205">
                  <a:extLst>
                    <a:ext uri="{9D8B030D-6E8A-4147-A177-3AD203B41FA5}">
                      <a16:colId xmlns:a16="http://schemas.microsoft.com/office/drawing/2014/main" val="2427739603"/>
                    </a:ext>
                  </a:extLst>
                </a:gridCol>
                <a:gridCol w="1504804">
                  <a:extLst>
                    <a:ext uri="{9D8B030D-6E8A-4147-A177-3AD203B41FA5}">
                      <a16:colId xmlns:a16="http://schemas.microsoft.com/office/drawing/2014/main" val="696223025"/>
                    </a:ext>
                  </a:extLst>
                </a:gridCol>
                <a:gridCol w="1282503">
                  <a:extLst>
                    <a:ext uri="{9D8B030D-6E8A-4147-A177-3AD203B41FA5}">
                      <a16:colId xmlns:a16="http://schemas.microsoft.com/office/drawing/2014/main" val="3487111856"/>
                    </a:ext>
                  </a:extLst>
                </a:gridCol>
              </a:tblGrid>
              <a:tr h="790271">
                <a:tc gridSpan="6">
                  <a:txBody>
                    <a:bodyPr/>
                    <a:lstStyle/>
                    <a:p>
                      <a:pPr algn="ctr" fontAlgn="ctr"/>
                      <a:r>
                        <a:rPr lang="pl-PL" sz="1200" b="1" u="none" strike="noStrike" dirty="0">
                          <a:effectLst/>
                          <a:latin typeface="Book Antiqua" panose="02040602050305030304" pitchFamily="18" charset="0"/>
                        </a:rPr>
                        <a:t>WYDATKI OGÓŁEM Z FUNDUSZU PRACY, POWER, WRPO NA POSZCZEGÓLNE FORMY AKTWIZACJI W ROKU 2022</a:t>
                      </a:r>
                      <a:endParaRPr lang="pl-PL" sz="1200" b="1" i="0" u="none" strike="noStrike" dirty="0">
                        <a:solidFill>
                          <a:srgbClr val="000000"/>
                        </a:solidFill>
                        <a:effectLst/>
                        <a:latin typeface="Book Antiqua" panose="02040602050305030304" pitchFamily="18" charset="0"/>
                      </a:endParaRPr>
                    </a:p>
                  </a:txBody>
                  <a:tcPr marL="7620" marR="7620" marT="7620" marB="0" anchor="ct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110342751"/>
                  </a:ext>
                </a:extLst>
              </a:tr>
              <a:tr h="517269">
                <a:tc>
                  <a:txBody>
                    <a:bodyPr/>
                    <a:lstStyle/>
                    <a:p>
                      <a:pPr algn="l" fontAlgn="ctr"/>
                      <a:r>
                        <a:rPr lang="pl-PL" sz="1000" b="1" u="none" strike="noStrike">
                          <a:effectLst/>
                        </a:rPr>
                        <a:t>LP.</a:t>
                      </a:r>
                      <a:endParaRPr lang="pl-PL" sz="1000" b="1" i="0" u="none" strike="noStrike">
                        <a:solidFill>
                          <a:srgbClr val="000000"/>
                        </a:solidFill>
                        <a:effectLst/>
                        <a:latin typeface="Czcionka tekstu podstawowego"/>
                      </a:endParaRPr>
                    </a:p>
                  </a:txBody>
                  <a:tcPr marL="7620" marR="7620" marT="7620" marB="0" anchor="ctr"/>
                </a:tc>
                <a:tc>
                  <a:txBody>
                    <a:bodyPr/>
                    <a:lstStyle/>
                    <a:p>
                      <a:pPr algn="ctr" fontAlgn="ctr"/>
                      <a:r>
                        <a:rPr lang="pl-PL" sz="1000" b="1" u="none" strike="noStrike" dirty="0">
                          <a:solidFill>
                            <a:schemeClr val="tx1"/>
                          </a:solidFill>
                          <a:effectLst/>
                          <a:highlight>
                            <a:srgbClr val="FFFF00"/>
                          </a:highlight>
                          <a:latin typeface="Book Antiqua" panose="02040602050305030304" pitchFamily="18" charset="0"/>
                        </a:rPr>
                        <a:t>FORMY AKTYWIZACJI</a:t>
                      </a:r>
                      <a:endParaRPr lang="pl-PL" sz="1000" b="1" i="0" u="none" strike="noStrike" dirty="0">
                        <a:solidFill>
                          <a:schemeClr val="tx1"/>
                        </a:solidFill>
                        <a:effectLst/>
                        <a:highlight>
                          <a:srgbClr val="FFFF00"/>
                        </a:highlight>
                        <a:latin typeface="Book Antiqua" panose="02040602050305030304" pitchFamily="18" charset="0"/>
                      </a:endParaRPr>
                    </a:p>
                  </a:txBody>
                  <a:tcPr marL="7620" marR="7620" marT="7620" marB="0" anchor="ctr"/>
                </a:tc>
                <a:tc>
                  <a:txBody>
                    <a:bodyPr/>
                    <a:lstStyle/>
                    <a:p>
                      <a:pPr algn="ctr" fontAlgn="ctr"/>
                      <a:r>
                        <a:rPr lang="pl-PL" sz="1000" b="1" u="none" strike="noStrike" dirty="0">
                          <a:solidFill>
                            <a:schemeClr val="tx1"/>
                          </a:solidFill>
                          <a:effectLst/>
                          <a:highlight>
                            <a:srgbClr val="FFFF00"/>
                          </a:highlight>
                          <a:latin typeface="Book Antiqua" panose="02040602050305030304" pitchFamily="18" charset="0"/>
                        </a:rPr>
                        <a:t>FP</a:t>
                      </a:r>
                      <a:endParaRPr lang="pl-PL" sz="1000" b="1" i="0" u="none" strike="noStrike" dirty="0">
                        <a:solidFill>
                          <a:schemeClr val="tx1"/>
                        </a:solidFill>
                        <a:effectLst/>
                        <a:highlight>
                          <a:srgbClr val="FFFF00"/>
                        </a:highlight>
                        <a:latin typeface="Book Antiqua" panose="02040602050305030304" pitchFamily="18" charset="0"/>
                      </a:endParaRPr>
                    </a:p>
                  </a:txBody>
                  <a:tcPr marL="7620" marR="7620" marT="7620" marB="0" anchor="ctr"/>
                </a:tc>
                <a:tc>
                  <a:txBody>
                    <a:bodyPr/>
                    <a:lstStyle/>
                    <a:p>
                      <a:pPr algn="ctr" fontAlgn="ctr"/>
                      <a:r>
                        <a:rPr lang="pl-PL" sz="1000" b="1" u="none" strike="noStrike" dirty="0">
                          <a:solidFill>
                            <a:schemeClr val="tx1"/>
                          </a:solidFill>
                          <a:effectLst/>
                          <a:highlight>
                            <a:srgbClr val="FFFF00"/>
                          </a:highlight>
                          <a:latin typeface="Book Antiqua" panose="02040602050305030304" pitchFamily="18" charset="0"/>
                        </a:rPr>
                        <a:t>POWER 2022</a:t>
                      </a:r>
                      <a:endParaRPr lang="pl-PL" sz="1000" b="1" i="0" u="none" strike="noStrike" dirty="0">
                        <a:solidFill>
                          <a:schemeClr val="tx1"/>
                        </a:solidFill>
                        <a:effectLst/>
                        <a:highlight>
                          <a:srgbClr val="FFFF00"/>
                        </a:highlight>
                        <a:latin typeface="Book Antiqua" panose="02040602050305030304" pitchFamily="18" charset="0"/>
                      </a:endParaRPr>
                    </a:p>
                  </a:txBody>
                  <a:tcPr marL="7620" marR="7620" marT="7620" marB="0" anchor="ctr"/>
                </a:tc>
                <a:tc>
                  <a:txBody>
                    <a:bodyPr/>
                    <a:lstStyle/>
                    <a:p>
                      <a:pPr algn="ctr" fontAlgn="ctr"/>
                      <a:r>
                        <a:rPr lang="pl-PL" sz="1000" b="1" u="none" strike="noStrike" dirty="0">
                          <a:solidFill>
                            <a:schemeClr val="tx1"/>
                          </a:solidFill>
                          <a:effectLst/>
                          <a:highlight>
                            <a:srgbClr val="FFFF00"/>
                          </a:highlight>
                          <a:latin typeface="Book Antiqua" panose="02040602050305030304" pitchFamily="18" charset="0"/>
                        </a:rPr>
                        <a:t>WRPO 2022</a:t>
                      </a:r>
                      <a:endParaRPr lang="pl-PL" sz="1000" b="1" i="0" u="none" strike="noStrike" dirty="0">
                        <a:solidFill>
                          <a:schemeClr val="tx1"/>
                        </a:solidFill>
                        <a:effectLst/>
                        <a:highlight>
                          <a:srgbClr val="FFFF00"/>
                        </a:highlight>
                        <a:latin typeface="Book Antiqua" panose="02040602050305030304" pitchFamily="18" charset="0"/>
                      </a:endParaRPr>
                    </a:p>
                  </a:txBody>
                  <a:tcPr marL="7620" marR="7620" marT="7620" marB="0" anchor="ctr"/>
                </a:tc>
                <a:tc>
                  <a:txBody>
                    <a:bodyPr/>
                    <a:lstStyle/>
                    <a:p>
                      <a:pPr algn="ctr" fontAlgn="ctr"/>
                      <a:r>
                        <a:rPr lang="pl-PL" sz="1000" b="1" u="none" strike="noStrike" dirty="0">
                          <a:solidFill>
                            <a:schemeClr val="tx1"/>
                          </a:solidFill>
                          <a:effectLst/>
                          <a:highlight>
                            <a:srgbClr val="FFFF00"/>
                          </a:highlight>
                          <a:latin typeface="Book Antiqua" panose="02040602050305030304" pitchFamily="18" charset="0"/>
                        </a:rPr>
                        <a:t>OGÓŁEM </a:t>
                      </a:r>
                      <a:endParaRPr lang="pl-PL" sz="1000" b="1" i="0" u="none" strike="noStrike" dirty="0">
                        <a:solidFill>
                          <a:schemeClr val="tx1"/>
                        </a:solidFill>
                        <a:effectLst/>
                        <a:highlight>
                          <a:srgbClr val="FFFF00"/>
                        </a:highlight>
                        <a:latin typeface="Book Antiqua" panose="02040602050305030304" pitchFamily="18" charset="0"/>
                      </a:endParaRPr>
                    </a:p>
                  </a:txBody>
                  <a:tcPr marL="7620" marR="7620" marT="7620" marB="0" anchor="ctr"/>
                </a:tc>
                <a:extLst>
                  <a:ext uri="{0D108BD9-81ED-4DB2-BD59-A6C34878D82A}">
                    <a16:rowId xmlns:a16="http://schemas.microsoft.com/office/drawing/2014/main" val="3244975284"/>
                  </a:ext>
                </a:extLst>
              </a:tr>
              <a:tr h="402320">
                <a:tc>
                  <a:txBody>
                    <a:bodyPr/>
                    <a:lstStyle/>
                    <a:p>
                      <a:pPr algn="ctr" fontAlgn="ctr"/>
                      <a:r>
                        <a:rPr lang="pl-PL" sz="1000" b="1" u="none" strike="noStrike">
                          <a:effectLst/>
                        </a:rPr>
                        <a:t>1</a:t>
                      </a:r>
                      <a:endParaRPr lang="pl-PL" sz="1000" b="1" i="0" u="none" strike="noStrike">
                        <a:solidFill>
                          <a:srgbClr val="000000"/>
                        </a:solidFill>
                        <a:effectLst/>
                        <a:latin typeface="Arial Black" panose="020B0A04020102020204" pitchFamily="34" charset="0"/>
                      </a:endParaRPr>
                    </a:p>
                  </a:txBody>
                  <a:tcPr marL="7620" marR="7620" marT="7620" marB="0" anchor="ctr"/>
                </a:tc>
                <a:tc>
                  <a:txBody>
                    <a:bodyPr/>
                    <a:lstStyle/>
                    <a:p>
                      <a:pPr algn="l" fontAlgn="ctr"/>
                      <a:r>
                        <a:rPr lang="pl-PL" sz="1100" b="1" u="none" strike="noStrike" dirty="0">
                          <a:effectLst/>
                          <a:latin typeface="Book Antiqua" panose="02040602050305030304" pitchFamily="18" charset="0"/>
                        </a:rPr>
                        <a:t>Prace interwencyjne</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290.808,68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                  -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a:effectLst/>
                          <a:latin typeface="Book Antiqua" panose="02040602050305030304" pitchFamily="18" charset="0"/>
                        </a:rPr>
                        <a:t>                    -   zł </a:t>
                      </a:r>
                      <a:endParaRPr lang="pl-PL" sz="11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290.808,68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extLst>
                  <a:ext uri="{0D108BD9-81ED-4DB2-BD59-A6C34878D82A}">
                    <a16:rowId xmlns:a16="http://schemas.microsoft.com/office/drawing/2014/main" val="927606804"/>
                  </a:ext>
                </a:extLst>
              </a:tr>
              <a:tr h="517269">
                <a:tc>
                  <a:txBody>
                    <a:bodyPr/>
                    <a:lstStyle/>
                    <a:p>
                      <a:pPr algn="ctr" fontAlgn="ctr"/>
                      <a:r>
                        <a:rPr lang="pl-PL" sz="1000" b="1" u="none" strike="noStrike">
                          <a:effectLst/>
                        </a:rPr>
                        <a:t>2</a:t>
                      </a:r>
                      <a:endParaRPr lang="pl-PL" sz="1000" b="1" i="0" u="none" strike="noStrike">
                        <a:solidFill>
                          <a:srgbClr val="000000"/>
                        </a:solidFill>
                        <a:effectLst/>
                        <a:latin typeface="Arial Black" panose="020B0A04020102020204" pitchFamily="34" charset="0"/>
                      </a:endParaRPr>
                    </a:p>
                  </a:txBody>
                  <a:tcPr marL="7620" marR="7620" marT="7620" marB="0" anchor="ctr"/>
                </a:tc>
                <a:tc>
                  <a:txBody>
                    <a:bodyPr/>
                    <a:lstStyle/>
                    <a:p>
                      <a:pPr algn="l" fontAlgn="ctr"/>
                      <a:r>
                        <a:rPr lang="pl-PL" sz="1100" b="1" u="none" strike="noStrike" dirty="0">
                          <a:effectLst/>
                          <a:latin typeface="Book Antiqua" panose="02040602050305030304" pitchFamily="18" charset="0"/>
                        </a:rPr>
                        <a:t>Staże</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     654.415,69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413.999,06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     414.687,21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    1.483.101,96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extLst>
                  <a:ext uri="{0D108BD9-81ED-4DB2-BD59-A6C34878D82A}">
                    <a16:rowId xmlns:a16="http://schemas.microsoft.com/office/drawing/2014/main" val="4233573151"/>
                  </a:ext>
                </a:extLst>
              </a:tr>
              <a:tr h="531638">
                <a:tc>
                  <a:txBody>
                    <a:bodyPr/>
                    <a:lstStyle/>
                    <a:p>
                      <a:pPr algn="ctr" fontAlgn="ctr"/>
                      <a:r>
                        <a:rPr lang="pl-PL" sz="1000" b="1" u="none" strike="noStrike">
                          <a:effectLst/>
                        </a:rPr>
                        <a:t>3</a:t>
                      </a:r>
                      <a:endParaRPr lang="pl-PL" sz="1000" b="1" i="0" u="none" strike="noStrike">
                        <a:solidFill>
                          <a:srgbClr val="000000"/>
                        </a:solidFill>
                        <a:effectLst/>
                        <a:latin typeface="Arial Black" panose="020B0A04020102020204" pitchFamily="34" charset="0"/>
                      </a:endParaRPr>
                    </a:p>
                  </a:txBody>
                  <a:tcPr marL="7620" marR="7620" marT="7620" marB="0" anchor="ctr"/>
                </a:tc>
                <a:tc>
                  <a:txBody>
                    <a:bodyPr/>
                    <a:lstStyle/>
                    <a:p>
                      <a:pPr algn="l" fontAlgn="ctr"/>
                      <a:r>
                        <a:rPr lang="pl-PL" sz="1100" b="1" u="none" strike="noStrike">
                          <a:effectLst/>
                          <a:latin typeface="Book Antiqua" panose="02040602050305030304" pitchFamily="18" charset="0"/>
                        </a:rPr>
                        <a:t>Szkolenia w tym studia podyplomowe</a:t>
                      </a:r>
                      <a:endParaRPr lang="pl-PL" sz="11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4.179,89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15.978,06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       38.383,75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58.541,70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extLst>
                  <a:ext uri="{0D108BD9-81ED-4DB2-BD59-A6C34878D82A}">
                    <a16:rowId xmlns:a16="http://schemas.microsoft.com/office/drawing/2014/main" val="3286984433"/>
                  </a:ext>
                </a:extLst>
              </a:tr>
              <a:tr h="517269">
                <a:tc>
                  <a:txBody>
                    <a:bodyPr/>
                    <a:lstStyle/>
                    <a:p>
                      <a:pPr algn="ctr" fontAlgn="ctr"/>
                      <a:r>
                        <a:rPr lang="pl-PL" sz="1000" b="1" u="none" strike="noStrike">
                          <a:effectLst/>
                        </a:rPr>
                        <a:t>4</a:t>
                      </a:r>
                      <a:endParaRPr lang="pl-PL" sz="1000" b="1" i="0" u="none" strike="noStrike">
                        <a:solidFill>
                          <a:srgbClr val="000000"/>
                        </a:solidFill>
                        <a:effectLst/>
                        <a:latin typeface="Arial Black" panose="020B0A04020102020204" pitchFamily="34" charset="0"/>
                      </a:endParaRPr>
                    </a:p>
                  </a:txBody>
                  <a:tcPr marL="7620" marR="7620" marT="7620" marB="0" anchor="ctr"/>
                </a:tc>
                <a:tc>
                  <a:txBody>
                    <a:bodyPr/>
                    <a:lstStyle/>
                    <a:p>
                      <a:pPr algn="l" fontAlgn="ctr"/>
                      <a:r>
                        <a:rPr lang="pl-PL" sz="1100" b="1" u="none" strike="noStrike">
                          <a:effectLst/>
                          <a:latin typeface="Book Antiqua" panose="02040602050305030304" pitchFamily="18" charset="0"/>
                        </a:rPr>
                        <a:t>Dotacje bezrobotni</a:t>
                      </a:r>
                      <a:endParaRPr lang="pl-PL" sz="11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     34.000,00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189.606,01zł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305.909,41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       529.515,42zł </a:t>
                      </a:r>
                      <a:endParaRPr lang="pl-PL" sz="1100" b="1" i="0" u="none" strike="noStrike" dirty="0">
                        <a:solidFill>
                          <a:srgbClr val="000000"/>
                        </a:solidFill>
                        <a:effectLst/>
                        <a:latin typeface="Book Antiqua" panose="02040602050305030304" pitchFamily="18" charset="0"/>
                      </a:endParaRPr>
                    </a:p>
                  </a:txBody>
                  <a:tcPr marL="7620" marR="7620" marT="7620" marB="0" anchor="ctr"/>
                </a:tc>
                <a:extLst>
                  <a:ext uri="{0D108BD9-81ED-4DB2-BD59-A6C34878D82A}">
                    <a16:rowId xmlns:a16="http://schemas.microsoft.com/office/drawing/2014/main" val="1727246988"/>
                  </a:ext>
                </a:extLst>
              </a:tr>
              <a:tr h="431057">
                <a:tc>
                  <a:txBody>
                    <a:bodyPr/>
                    <a:lstStyle/>
                    <a:p>
                      <a:pPr algn="ctr" fontAlgn="ctr"/>
                      <a:r>
                        <a:rPr lang="pl-PL" sz="1000" b="1" u="none" strike="noStrike">
                          <a:effectLst/>
                        </a:rPr>
                        <a:t>5</a:t>
                      </a:r>
                      <a:endParaRPr lang="pl-PL" sz="1000" b="1" i="0" u="none" strike="noStrike">
                        <a:solidFill>
                          <a:srgbClr val="000000"/>
                        </a:solidFill>
                        <a:effectLst/>
                        <a:latin typeface="Arial Black" panose="020B0A04020102020204" pitchFamily="34" charset="0"/>
                      </a:endParaRPr>
                    </a:p>
                  </a:txBody>
                  <a:tcPr marL="7620" marR="7620" marT="7620" marB="0" anchor="ctr"/>
                </a:tc>
                <a:tc>
                  <a:txBody>
                    <a:bodyPr/>
                    <a:lstStyle/>
                    <a:p>
                      <a:pPr algn="l" fontAlgn="ctr"/>
                      <a:r>
                        <a:rPr lang="pl-PL" sz="1100" b="1" u="none" strike="noStrike">
                          <a:effectLst/>
                          <a:latin typeface="Book Antiqua" panose="02040602050305030304" pitchFamily="18" charset="0"/>
                        </a:rPr>
                        <a:t>Dotacje pracodawca</a:t>
                      </a:r>
                      <a:endParaRPr lang="pl-PL" sz="11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60.000,00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                  -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a:effectLst/>
                          <a:latin typeface="Book Antiqua" panose="02040602050305030304" pitchFamily="18" charset="0"/>
                        </a:rPr>
                        <a:t>                    -   zł </a:t>
                      </a:r>
                      <a:endParaRPr lang="pl-PL" sz="11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         60 000,00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extLst>
                  <a:ext uri="{0D108BD9-81ED-4DB2-BD59-A6C34878D82A}">
                    <a16:rowId xmlns:a16="http://schemas.microsoft.com/office/drawing/2014/main" val="348111364"/>
                  </a:ext>
                </a:extLst>
              </a:tr>
              <a:tr h="488532">
                <a:tc>
                  <a:txBody>
                    <a:bodyPr/>
                    <a:lstStyle/>
                    <a:p>
                      <a:pPr algn="ctr" fontAlgn="ctr"/>
                      <a:r>
                        <a:rPr lang="pl-PL" sz="1000" b="1" u="none" strike="noStrike">
                          <a:effectLst/>
                        </a:rPr>
                        <a:t>6</a:t>
                      </a:r>
                      <a:endParaRPr lang="pl-PL" sz="1000" b="1" i="0" u="none" strike="noStrike">
                        <a:solidFill>
                          <a:srgbClr val="000000"/>
                        </a:solidFill>
                        <a:effectLst/>
                        <a:latin typeface="Arial Black" panose="020B0A04020102020204" pitchFamily="34" charset="0"/>
                      </a:endParaRPr>
                    </a:p>
                  </a:txBody>
                  <a:tcPr marL="7620" marR="7620" marT="7620" marB="0" anchor="ctr"/>
                </a:tc>
                <a:tc>
                  <a:txBody>
                    <a:bodyPr/>
                    <a:lstStyle/>
                    <a:p>
                      <a:pPr algn="l" fontAlgn="ctr"/>
                      <a:r>
                        <a:rPr lang="pl-PL" sz="1100" b="1" u="none" strike="noStrike">
                          <a:effectLst/>
                          <a:latin typeface="Book Antiqua" panose="02040602050305030304" pitchFamily="18" charset="0"/>
                        </a:rPr>
                        <a:t>Prace Społecznie Użyteczne</a:t>
                      </a:r>
                      <a:endParaRPr lang="pl-PL" sz="11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       20.595,90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a:effectLst/>
                          <a:latin typeface="Book Antiqua" panose="02040602050305030304" pitchFamily="18" charset="0"/>
                        </a:rPr>
                        <a:t>                  -   zł </a:t>
                      </a:r>
                      <a:endParaRPr lang="pl-PL" sz="11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                    -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         20.595,90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extLst>
                  <a:ext uri="{0D108BD9-81ED-4DB2-BD59-A6C34878D82A}">
                    <a16:rowId xmlns:a16="http://schemas.microsoft.com/office/drawing/2014/main" val="204095660"/>
                  </a:ext>
                </a:extLst>
              </a:tr>
              <a:tr h="603480">
                <a:tc>
                  <a:txBody>
                    <a:bodyPr/>
                    <a:lstStyle/>
                    <a:p>
                      <a:pPr algn="ctr" fontAlgn="ctr"/>
                      <a:r>
                        <a:rPr lang="pl-PL" sz="1000" b="1" u="none" strike="noStrike">
                          <a:effectLst/>
                        </a:rPr>
                        <a:t>7</a:t>
                      </a:r>
                      <a:endParaRPr lang="pl-PL" sz="1000" b="1" i="0" u="none" strike="noStrike">
                        <a:solidFill>
                          <a:srgbClr val="000000"/>
                        </a:solidFill>
                        <a:effectLst/>
                        <a:latin typeface="Arial Black" panose="020B0A04020102020204" pitchFamily="34" charset="0"/>
                      </a:endParaRPr>
                    </a:p>
                  </a:txBody>
                  <a:tcPr marL="7620" marR="7620" marT="7620" marB="0" anchor="ctr"/>
                </a:tc>
                <a:tc>
                  <a:txBody>
                    <a:bodyPr/>
                    <a:lstStyle/>
                    <a:p>
                      <a:pPr algn="l" fontAlgn="ctr"/>
                      <a:r>
                        <a:rPr lang="pl-PL" sz="1100" b="1" u="none" strike="noStrike" dirty="0">
                          <a:effectLst/>
                          <a:latin typeface="Book Antiqua" panose="02040602050305030304" pitchFamily="18" charset="0"/>
                        </a:rPr>
                        <a:t>Bon zasiedleniowy</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a:effectLst/>
                          <a:latin typeface="Book Antiqua" panose="02040602050305030304" pitchFamily="18" charset="0"/>
                        </a:rPr>
                        <a:t>                    -   zł </a:t>
                      </a:r>
                      <a:endParaRPr lang="pl-PL" sz="11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     40.000,00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                    -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         40 000,00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extLst>
                  <a:ext uri="{0D108BD9-81ED-4DB2-BD59-A6C34878D82A}">
                    <a16:rowId xmlns:a16="http://schemas.microsoft.com/office/drawing/2014/main" val="2681570675"/>
                  </a:ext>
                </a:extLst>
              </a:tr>
              <a:tr h="488532">
                <a:tc>
                  <a:txBody>
                    <a:bodyPr/>
                    <a:lstStyle/>
                    <a:p>
                      <a:pPr algn="ctr" fontAlgn="ctr"/>
                      <a:r>
                        <a:rPr lang="pl-PL" sz="1000" b="1" u="none" strike="noStrike">
                          <a:effectLst/>
                        </a:rPr>
                        <a:t>8</a:t>
                      </a:r>
                      <a:endParaRPr lang="pl-PL" sz="1000" b="1" i="0" u="none" strike="noStrike">
                        <a:solidFill>
                          <a:srgbClr val="000000"/>
                        </a:solidFill>
                        <a:effectLst/>
                        <a:latin typeface="Arial Black" panose="020B0A04020102020204" pitchFamily="34" charset="0"/>
                      </a:endParaRPr>
                    </a:p>
                  </a:txBody>
                  <a:tcPr marL="7620" marR="7620" marT="7620" marB="0" anchor="ctr"/>
                </a:tc>
                <a:tc>
                  <a:txBody>
                    <a:bodyPr/>
                    <a:lstStyle/>
                    <a:p>
                      <a:pPr algn="l" fontAlgn="ctr"/>
                      <a:r>
                        <a:rPr lang="pl-PL" sz="1100" b="1" u="none" strike="noStrike" dirty="0">
                          <a:effectLst/>
                          <a:latin typeface="Book Antiqua" panose="02040602050305030304" pitchFamily="18" charset="0"/>
                        </a:rPr>
                        <a:t>Koszty badań</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8.504,00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3.000,00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         4.700,00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         16.204,00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extLst>
                  <a:ext uri="{0D108BD9-81ED-4DB2-BD59-A6C34878D82A}">
                    <a16:rowId xmlns:a16="http://schemas.microsoft.com/office/drawing/2014/main" val="2914682586"/>
                  </a:ext>
                </a:extLst>
              </a:tr>
              <a:tr h="431057">
                <a:tc>
                  <a:txBody>
                    <a:bodyPr/>
                    <a:lstStyle/>
                    <a:p>
                      <a:pPr algn="ctr" fontAlgn="ctr"/>
                      <a:r>
                        <a:rPr lang="pl-PL" sz="1000" b="1" u="none" strike="noStrike">
                          <a:effectLst/>
                        </a:rPr>
                        <a:t>9</a:t>
                      </a:r>
                      <a:endParaRPr lang="pl-PL" sz="1000" b="1" i="0" u="none" strike="noStrike">
                        <a:solidFill>
                          <a:srgbClr val="000000"/>
                        </a:solidFill>
                        <a:effectLst/>
                        <a:latin typeface="Arial Black" panose="020B0A04020102020204" pitchFamily="34" charset="0"/>
                      </a:endParaRPr>
                    </a:p>
                  </a:txBody>
                  <a:tcPr marL="7620" marR="7620" marT="7620" marB="0" anchor="ctr"/>
                </a:tc>
                <a:tc>
                  <a:txBody>
                    <a:bodyPr/>
                    <a:lstStyle/>
                    <a:p>
                      <a:pPr algn="l" fontAlgn="ctr"/>
                      <a:r>
                        <a:rPr lang="pl-PL" sz="1100" b="1" u="none" strike="noStrike">
                          <a:effectLst/>
                          <a:latin typeface="Book Antiqua" panose="02040602050305030304" pitchFamily="18" charset="0"/>
                        </a:rPr>
                        <a:t>Koszty dojazdu</a:t>
                      </a:r>
                      <a:endParaRPr lang="pl-PL" sz="11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         23.398,77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     10.028,37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                    -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         33.427,14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extLst>
                  <a:ext uri="{0D108BD9-81ED-4DB2-BD59-A6C34878D82A}">
                    <a16:rowId xmlns:a16="http://schemas.microsoft.com/office/drawing/2014/main" val="2845482701"/>
                  </a:ext>
                </a:extLst>
              </a:tr>
              <a:tr h="546005">
                <a:tc>
                  <a:txBody>
                    <a:bodyPr/>
                    <a:lstStyle/>
                    <a:p>
                      <a:pPr algn="ctr" fontAlgn="ctr"/>
                      <a:r>
                        <a:rPr lang="pl-PL" sz="1000" b="1" u="none" strike="noStrike">
                          <a:effectLst/>
                        </a:rPr>
                        <a:t> </a:t>
                      </a:r>
                      <a:endParaRPr lang="pl-PL" sz="1000" b="1" i="0" u="none" strike="noStrike">
                        <a:solidFill>
                          <a:srgbClr val="000000"/>
                        </a:solidFill>
                        <a:effectLst/>
                        <a:latin typeface="Czcionka tekstu podstawowego"/>
                      </a:endParaRPr>
                    </a:p>
                  </a:txBody>
                  <a:tcPr marL="7620" marR="7620" marT="7620" marB="0" anchor="ctr"/>
                </a:tc>
                <a:tc>
                  <a:txBody>
                    <a:bodyPr/>
                    <a:lstStyle/>
                    <a:p>
                      <a:pPr algn="l" fontAlgn="ctr"/>
                      <a:r>
                        <a:rPr lang="pl-PL" sz="1100" b="1" u="none" strike="noStrike" dirty="0">
                          <a:effectLst/>
                          <a:latin typeface="Book Antiqua" panose="02040602050305030304" pitchFamily="18" charset="0"/>
                        </a:rPr>
                        <a:t>Ogółem</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ctr" fontAlgn="ctr"/>
                      <a:r>
                        <a:rPr lang="pl-PL" sz="1100" b="1" u="none" strike="noStrike" dirty="0">
                          <a:effectLst/>
                          <a:latin typeface="Book Antiqua" panose="02040602050305030304" pitchFamily="18" charset="0"/>
                        </a:rPr>
                        <a:t>           1.095.902,93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ctr" fontAlgn="ctr"/>
                      <a:r>
                        <a:rPr lang="pl-PL" sz="1100" b="1" u="none" strike="noStrike" dirty="0">
                          <a:effectLst/>
                          <a:latin typeface="Book Antiqua" panose="02040602050305030304" pitchFamily="18" charset="0"/>
                        </a:rPr>
                        <a:t>   672.611,50 zł</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763.680,37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100" b="1" u="none" strike="noStrike" dirty="0">
                          <a:effectLst/>
                          <a:latin typeface="Book Antiqua" panose="02040602050305030304" pitchFamily="18" charset="0"/>
                        </a:rPr>
                        <a:t>2.532.194,80 zł </a:t>
                      </a:r>
                      <a:endParaRPr lang="pl-PL" sz="1100" b="1" i="0" u="none" strike="noStrike" dirty="0">
                        <a:solidFill>
                          <a:srgbClr val="000000"/>
                        </a:solidFill>
                        <a:effectLst/>
                        <a:latin typeface="Book Antiqua" panose="02040602050305030304" pitchFamily="18" charset="0"/>
                      </a:endParaRPr>
                    </a:p>
                  </a:txBody>
                  <a:tcPr marL="7620" marR="7620" marT="7620" marB="0" anchor="ctr"/>
                </a:tc>
                <a:extLst>
                  <a:ext uri="{0D108BD9-81ED-4DB2-BD59-A6C34878D82A}">
                    <a16:rowId xmlns:a16="http://schemas.microsoft.com/office/drawing/2014/main" val="2943936817"/>
                  </a:ext>
                </a:extLst>
              </a:tr>
            </a:tbl>
          </a:graphicData>
        </a:graphic>
      </p:graphicFrame>
    </p:spTree>
    <p:extLst>
      <p:ext uri="{BB962C8B-B14F-4D97-AF65-F5344CB8AC3E}">
        <p14:creationId xmlns:p14="http://schemas.microsoft.com/office/powerpoint/2010/main" val="31269628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le tekstowe 2">
            <a:extLst>
              <a:ext uri="{FF2B5EF4-FFF2-40B4-BE49-F238E27FC236}">
                <a16:creationId xmlns:a16="http://schemas.microsoft.com/office/drawing/2014/main" id="{ED117019-38D5-C91F-4DDC-EEC767ADD9A7}"/>
              </a:ext>
            </a:extLst>
          </p:cNvPr>
          <p:cNvSpPr txBox="1"/>
          <p:nvPr/>
        </p:nvSpPr>
        <p:spPr>
          <a:xfrm>
            <a:off x="611560" y="260648"/>
            <a:ext cx="8352928" cy="800219"/>
          </a:xfrm>
          <a:prstGeom prst="rect">
            <a:avLst/>
          </a:prstGeom>
          <a:noFill/>
        </p:spPr>
        <p:txBody>
          <a:bodyPr wrap="square">
            <a:spAutoFit/>
          </a:bodyPr>
          <a:lstStyle/>
          <a:p>
            <a:r>
              <a:rPr lang="pl-PL" sz="1400" b="1" dirty="0">
                <a:latin typeface="Book Antiqua" panose="02040602050305030304" pitchFamily="18" charset="0"/>
              </a:rPr>
              <a:t>WYDATKI PONIESIONE W ROKU 2022 NA POSZCZEGÓLNE FORMY AKTYWIZACJI  (procentowo w stosunku do ogółu wydatków na aktywizację bezrobotnych)</a:t>
            </a:r>
          </a:p>
          <a:p>
            <a:r>
              <a:rPr lang="pl-PL" sz="1800" dirty="0">
                <a:latin typeface="Book Antiqua" panose="02040602050305030304" pitchFamily="18" charset="0"/>
              </a:rPr>
              <a:t> </a:t>
            </a:r>
          </a:p>
        </p:txBody>
      </p:sp>
      <p:graphicFrame>
        <p:nvGraphicFramePr>
          <p:cNvPr id="5" name="Wykres 4">
            <a:extLst>
              <a:ext uri="{FF2B5EF4-FFF2-40B4-BE49-F238E27FC236}">
                <a16:creationId xmlns:a16="http://schemas.microsoft.com/office/drawing/2014/main" id="{1D19FF3F-2DF4-D40A-8571-77B762284EDA}"/>
              </a:ext>
            </a:extLst>
          </p:cNvPr>
          <p:cNvGraphicFramePr>
            <a:graphicFrameLocks/>
          </p:cNvGraphicFramePr>
          <p:nvPr>
            <p:extLst>
              <p:ext uri="{D42A27DB-BD31-4B8C-83A1-F6EECF244321}">
                <p14:modId xmlns:p14="http://schemas.microsoft.com/office/powerpoint/2010/main" val="3395314567"/>
              </p:ext>
            </p:extLst>
          </p:nvPr>
        </p:nvGraphicFramePr>
        <p:xfrm>
          <a:off x="971600" y="1268760"/>
          <a:ext cx="7200800" cy="502197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6466542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a 1">
            <a:extLst>
              <a:ext uri="{FF2B5EF4-FFF2-40B4-BE49-F238E27FC236}">
                <a16:creationId xmlns:a16="http://schemas.microsoft.com/office/drawing/2014/main" id="{920C7FA4-4F43-46E6-AA39-7F2CB9CA90F9}"/>
              </a:ext>
            </a:extLst>
          </p:cNvPr>
          <p:cNvGraphicFramePr>
            <a:graphicFrameLocks noGrp="1"/>
          </p:cNvGraphicFramePr>
          <p:nvPr>
            <p:extLst>
              <p:ext uri="{D42A27DB-BD31-4B8C-83A1-F6EECF244321}">
                <p14:modId xmlns:p14="http://schemas.microsoft.com/office/powerpoint/2010/main" val="575195318"/>
              </p:ext>
            </p:extLst>
          </p:nvPr>
        </p:nvGraphicFramePr>
        <p:xfrm>
          <a:off x="827584" y="1124744"/>
          <a:ext cx="7632847" cy="4896545"/>
        </p:xfrm>
        <a:graphic>
          <a:graphicData uri="http://schemas.openxmlformats.org/drawingml/2006/table">
            <a:tbl>
              <a:tblPr>
                <a:tableStyleId>{5C22544A-7EE6-4342-B048-85BDC9FD1C3A}</a:tableStyleId>
              </a:tblPr>
              <a:tblGrid>
                <a:gridCol w="428606">
                  <a:extLst>
                    <a:ext uri="{9D8B030D-6E8A-4147-A177-3AD203B41FA5}">
                      <a16:colId xmlns:a16="http://schemas.microsoft.com/office/drawing/2014/main" val="3869411797"/>
                    </a:ext>
                  </a:extLst>
                </a:gridCol>
                <a:gridCol w="702185">
                  <a:extLst>
                    <a:ext uri="{9D8B030D-6E8A-4147-A177-3AD203B41FA5}">
                      <a16:colId xmlns:a16="http://schemas.microsoft.com/office/drawing/2014/main" val="1048188300"/>
                    </a:ext>
                  </a:extLst>
                </a:gridCol>
                <a:gridCol w="601873">
                  <a:extLst>
                    <a:ext uri="{9D8B030D-6E8A-4147-A177-3AD203B41FA5}">
                      <a16:colId xmlns:a16="http://schemas.microsoft.com/office/drawing/2014/main" val="457944428"/>
                    </a:ext>
                  </a:extLst>
                </a:gridCol>
                <a:gridCol w="975764">
                  <a:extLst>
                    <a:ext uri="{9D8B030D-6E8A-4147-A177-3AD203B41FA5}">
                      <a16:colId xmlns:a16="http://schemas.microsoft.com/office/drawing/2014/main" val="2861754983"/>
                    </a:ext>
                  </a:extLst>
                </a:gridCol>
                <a:gridCol w="903542">
                  <a:extLst>
                    <a:ext uri="{9D8B030D-6E8A-4147-A177-3AD203B41FA5}">
                      <a16:colId xmlns:a16="http://schemas.microsoft.com/office/drawing/2014/main" val="3099440514"/>
                    </a:ext>
                  </a:extLst>
                </a:gridCol>
                <a:gridCol w="1573867">
                  <a:extLst>
                    <a:ext uri="{9D8B030D-6E8A-4147-A177-3AD203B41FA5}">
                      <a16:colId xmlns:a16="http://schemas.microsoft.com/office/drawing/2014/main" val="2322734927"/>
                    </a:ext>
                  </a:extLst>
                </a:gridCol>
                <a:gridCol w="1261503">
                  <a:extLst>
                    <a:ext uri="{9D8B030D-6E8A-4147-A177-3AD203B41FA5}">
                      <a16:colId xmlns:a16="http://schemas.microsoft.com/office/drawing/2014/main" val="900037323"/>
                    </a:ext>
                  </a:extLst>
                </a:gridCol>
                <a:gridCol w="1185507">
                  <a:extLst>
                    <a:ext uri="{9D8B030D-6E8A-4147-A177-3AD203B41FA5}">
                      <a16:colId xmlns:a16="http://schemas.microsoft.com/office/drawing/2014/main" val="2115315409"/>
                    </a:ext>
                  </a:extLst>
                </a:gridCol>
              </a:tblGrid>
              <a:tr h="591100">
                <a:tc gridSpan="8">
                  <a:txBody>
                    <a:bodyPr/>
                    <a:lstStyle/>
                    <a:p>
                      <a:pPr algn="ctr" fontAlgn="b"/>
                      <a:r>
                        <a:rPr lang="pl-PL" sz="1400" b="1" u="none" strike="noStrike" dirty="0">
                          <a:effectLst/>
                          <a:latin typeface="Book Antiqua" panose="02040602050305030304" pitchFamily="18" charset="0"/>
                        </a:rPr>
                        <a:t>Wykaz osób bezrobotnych, które uczestniczyły w aktywnych formach w 2022roku</a:t>
                      </a:r>
                      <a:endParaRPr lang="pl-PL" sz="1400" b="1" i="0" u="none" strike="noStrike" dirty="0">
                        <a:effectLst/>
                        <a:latin typeface="Book Antiqua" panose="02040602050305030304" pitchFamily="18" charset="0"/>
                      </a:endParaRPr>
                    </a:p>
                  </a:txBody>
                  <a:tcPr marL="7620" marR="7620" marT="7620" marB="0" anchor="b"/>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1088938789"/>
                  </a:ext>
                </a:extLst>
              </a:tr>
              <a:tr h="218611">
                <a:tc>
                  <a:txBody>
                    <a:bodyPr/>
                    <a:lstStyle/>
                    <a:p>
                      <a:pPr algn="l" fontAlgn="b"/>
                      <a:endParaRPr lang="pl-PL" sz="1200" b="0" i="0" u="none" strike="noStrike">
                        <a:effectLst/>
                        <a:latin typeface="Book Antiqua" panose="02040602050305030304" pitchFamily="18" charset="0"/>
                      </a:endParaRPr>
                    </a:p>
                  </a:txBody>
                  <a:tcPr marL="7620" marR="7620" marT="7620" marB="0" anchor="b"/>
                </a:tc>
                <a:tc>
                  <a:txBody>
                    <a:bodyPr/>
                    <a:lstStyle/>
                    <a:p>
                      <a:pPr algn="l" fontAlgn="b"/>
                      <a:endParaRPr lang="pl-PL" sz="1200" b="0" i="0" u="none" strike="noStrike" dirty="0">
                        <a:effectLst/>
                        <a:latin typeface="Book Antiqua" panose="02040602050305030304" pitchFamily="18" charset="0"/>
                      </a:endParaRPr>
                    </a:p>
                  </a:txBody>
                  <a:tcPr marL="7620" marR="7620" marT="7620" marB="0" anchor="b"/>
                </a:tc>
                <a:tc>
                  <a:txBody>
                    <a:bodyPr/>
                    <a:lstStyle/>
                    <a:p>
                      <a:pPr algn="l" fontAlgn="b"/>
                      <a:endParaRPr lang="pl-PL" sz="1200" b="0" i="0" u="none" strike="noStrike" dirty="0">
                        <a:effectLst/>
                        <a:latin typeface="Book Antiqua" panose="02040602050305030304" pitchFamily="18" charset="0"/>
                      </a:endParaRPr>
                    </a:p>
                  </a:txBody>
                  <a:tcPr marL="7620" marR="7620" marT="7620" marB="0" anchor="b"/>
                </a:tc>
                <a:tc>
                  <a:txBody>
                    <a:bodyPr/>
                    <a:lstStyle/>
                    <a:p>
                      <a:pPr algn="l" fontAlgn="b"/>
                      <a:endParaRPr lang="pl-PL" sz="1200" b="0" i="0" u="none" strike="noStrike" dirty="0">
                        <a:effectLst/>
                        <a:latin typeface="Book Antiqua" panose="02040602050305030304" pitchFamily="18" charset="0"/>
                      </a:endParaRPr>
                    </a:p>
                  </a:txBody>
                  <a:tcPr marL="7620" marR="7620" marT="7620" marB="0" anchor="b"/>
                </a:tc>
                <a:tc>
                  <a:txBody>
                    <a:bodyPr/>
                    <a:lstStyle/>
                    <a:p>
                      <a:pPr algn="l" fontAlgn="b"/>
                      <a:endParaRPr lang="pl-PL" sz="1200" b="0" i="0" u="none" strike="noStrike" dirty="0">
                        <a:effectLst/>
                        <a:latin typeface="Book Antiqua" panose="02040602050305030304" pitchFamily="18" charset="0"/>
                      </a:endParaRPr>
                    </a:p>
                  </a:txBody>
                  <a:tcPr marL="7620" marR="7620" marT="7620" marB="0" anchor="b"/>
                </a:tc>
                <a:tc>
                  <a:txBody>
                    <a:bodyPr/>
                    <a:lstStyle/>
                    <a:p>
                      <a:pPr algn="l" fontAlgn="b"/>
                      <a:endParaRPr lang="pl-PL" sz="1200" b="0" i="0" u="none" strike="noStrike">
                        <a:effectLst/>
                        <a:latin typeface="Book Antiqua" panose="02040602050305030304" pitchFamily="18" charset="0"/>
                      </a:endParaRPr>
                    </a:p>
                  </a:txBody>
                  <a:tcPr marL="7620" marR="7620" marT="7620" marB="0" anchor="b"/>
                </a:tc>
                <a:tc>
                  <a:txBody>
                    <a:bodyPr/>
                    <a:lstStyle/>
                    <a:p>
                      <a:pPr algn="l" fontAlgn="b"/>
                      <a:endParaRPr lang="pl-PL" sz="1200" b="0" i="0" u="none" strike="noStrike">
                        <a:effectLst/>
                        <a:latin typeface="Book Antiqua" panose="02040602050305030304" pitchFamily="18" charset="0"/>
                      </a:endParaRPr>
                    </a:p>
                  </a:txBody>
                  <a:tcPr marL="7620" marR="7620" marT="7620" marB="0" anchor="b"/>
                </a:tc>
                <a:tc>
                  <a:txBody>
                    <a:bodyPr/>
                    <a:lstStyle/>
                    <a:p>
                      <a:pPr algn="l" fontAlgn="b"/>
                      <a:endParaRPr lang="pl-PL" sz="1200" b="0" i="0" u="none" strike="noStrike" dirty="0">
                        <a:effectLst/>
                        <a:latin typeface="Book Antiqua" panose="02040602050305030304" pitchFamily="18" charset="0"/>
                      </a:endParaRPr>
                    </a:p>
                  </a:txBody>
                  <a:tcPr marL="7620" marR="7620" marT="7620" marB="0" anchor="b"/>
                </a:tc>
                <a:extLst>
                  <a:ext uri="{0D108BD9-81ED-4DB2-BD59-A6C34878D82A}">
                    <a16:rowId xmlns:a16="http://schemas.microsoft.com/office/drawing/2014/main" val="2981536163"/>
                  </a:ext>
                </a:extLst>
              </a:tr>
              <a:tr h="391227">
                <a:tc>
                  <a:txBody>
                    <a:bodyPr/>
                    <a:lstStyle/>
                    <a:p>
                      <a:pPr algn="ctr" fontAlgn="ctr"/>
                      <a:r>
                        <a:rPr lang="pl-PL" sz="1200" u="none" strike="noStrike">
                          <a:effectLst/>
                          <a:latin typeface="Book Antiqua" panose="02040602050305030304" pitchFamily="18" charset="0"/>
                        </a:rPr>
                        <a:t>Lp.</a:t>
                      </a:r>
                      <a:endParaRPr lang="pl-PL" sz="1200" b="1" i="0" u="none" strike="noStrike">
                        <a:effectLst/>
                        <a:latin typeface="Book Antiqua" panose="02040602050305030304" pitchFamily="18" charset="0"/>
                      </a:endParaRPr>
                    </a:p>
                  </a:txBody>
                  <a:tcPr marL="7620" marR="7620" marT="7620" marB="0" anchor="ctr"/>
                </a:tc>
                <a:tc gridSpan="3">
                  <a:txBody>
                    <a:bodyPr/>
                    <a:lstStyle/>
                    <a:p>
                      <a:pPr algn="ctr" fontAlgn="ctr"/>
                      <a:r>
                        <a:rPr lang="pl-PL" sz="1200" b="1" u="none" strike="noStrike" dirty="0">
                          <a:effectLst/>
                          <a:latin typeface="Book Antiqua" panose="02040602050305030304" pitchFamily="18" charset="0"/>
                        </a:rPr>
                        <a:t>AKTYWNE FORMY</a:t>
                      </a:r>
                      <a:endParaRPr lang="pl-PL" sz="1200" b="1" i="0" u="none" strike="noStrike" dirty="0">
                        <a:effectLst/>
                        <a:latin typeface="Book Antiqua" panose="02040602050305030304" pitchFamily="18" charset="0"/>
                      </a:endParaRPr>
                    </a:p>
                  </a:txBody>
                  <a:tcPr marL="7620" marR="7620" marT="7620" marB="0" anchor="ctr"/>
                </a:tc>
                <a:tc hMerge="1">
                  <a:txBody>
                    <a:bodyPr/>
                    <a:lstStyle/>
                    <a:p>
                      <a:endParaRPr lang="pl-PL"/>
                    </a:p>
                  </a:txBody>
                  <a:tcPr/>
                </a:tc>
                <a:tc hMerge="1">
                  <a:txBody>
                    <a:bodyPr/>
                    <a:lstStyle/>
                    <a:p>
                      <a:endParaRPr lang="pl-PL"/>
                    </a:p>
                  </a:txBody>
                  <a:tcPr/>
                </a:tc>
                <a:tc>
                  <a:txBody>
                    <a:bodyPr/>
                    <a:lstStyle/>
                    <a:p>
                      <a:pPr algn="ctr" fontAlgn="ctr"/>
                      <a:r>
                        <a:rPr lang="pl-PL" sz="1200" b="1" u="none" strike="noStrike" dirty="0">
                          <a:effectLst/>
                          <a:latin typeface="Book Antiqua" panose="02040602050305030304" pitchFamily="18" charset="0"/>
                        </a:rPr>
                        <a:t>FP</a:t>
                      </a:r>
                      <a:endParaRPr lang="pl-PL" sz="1200" b="1" i="0" u="none" strike="noStrike" dirty="0">
                        <a:effectLst/>
                        <a:latin typeface="Book Antiqua" panose="02040602050305030304" pitchFamily="18" charset="0"/>
                      </a:endParaRPr>
                    </a:p>
                  </a:txBody>
                  <a:tcPr marL="7620" marR="7620" marT="7620" marB="0" anchor="ctr"/>
                </a:tc>
                <a:tc>
                  <a:txBody>
                    <a:bodyPr/>
                    <a:lstStyle/>
                    <a:p>
                      <a:pPr algn="ctr" fontAlgn="ctr"/>
                      <a:r>
                        <a:rPr lang="pl-PL" sz="1200" b="1" u="none" strike="noStrike" dirty="0">
                          <a:effectLst/>
                          <a:latin typeface="Book Antiqua" panose="02040602050305030304" pitchFamily="18" charset="0"/>
                        </a:rPr>
                        <a:t>Program  POWER do 30r.ż.</a:t>
                      </a:r>
                      <a:endParaRPr lang="pl-PL" sz="1200" b="1" i="0" u="none" strike="noStrike" dirty="0">
                        <a:effectLst/>
                        <a:latin typeface="Book Antiqua" panose="02040602050305030304" pitchFamily="18" charset="0"/>
                      </a:endParaRPr>
                    </a:p>
                  </a:txBody>
                  <a:tcPr marL="7620" marR="7620" marT="7620" marB="0" anchor="ctr"/>
                </a:tc>
                <a:tc>
                  <a:txBody>
                    <a:bodyPr/>
                    <a:lstStyle/>
                    <a:p>
                      <a:pPr algn="ctr" fontAlgn="ctr"/>
                      <a:r>
                        <a:rPr lang="pl-PL" sz="1200" u="none" strike="noStrike" dirty="0">
                          <a:effectLst/>
                          <a:latin typeface="Book Antiqua" panose="02040602050305030304" pitchFamily="18" charset="0"/>
                        </a:rPr>
                        <a:t>Program  WRPO powyżej 30r.ż.</a:t>
                      </a:r>
                      <a:endParaRPr lang="pl-PL" sz="1200" b="1" i="0" u="none" strike="noStrike" dirty="0">
                        <a:effectLst/>
                        <a:latin typeface="Book Antiqua" panose="02040602050305030304" pitchFamily="18" charset="0"/>
                      </a:endParaRPr>
                    </a:p>
                  </a:txBody>
                  <a:tcPr marL="7620" marR="7620" marT="7620" marB="0" anchor="ctr"/>
                </a:tc>
                <a:tc>
                  <a:txBody>
                    <a:bodyPr/>
                    <a:lstStyle/>
                    <a:p>
                      <a:pPr algn="ctr" fontAlgn="ctr"/>
                      <a:r>
                        <a:rPr lang="pl-PL" sz="1200" b="1" i="0" u="none" strike="noStrike" dirty="0">
                          <a:effectLst/>
                          <a:latin typeface="Book Antiqua" panose="02040602050305030304" pitchFamily="18" charset="0"/>
                        </a:rPr>
                        <a:t>ogółem</a:t>
                      </a:r>
                    </a:p>
                  </a:txBody>
                  <a:tcPr marL="7620" marR="7620" marT="7620" marB="0" anchor="ctr"/>
                </a:tc>
                <a:extLst>
                  <a:ext uri="{0D108BD9-81ED-4DB2-BD59-A6C34878D82A}">
                    <a16:rowId xmlns:a16="http://schemas.microsoft.com/office/drawing/2014/main" val="19526046"/>
                  </a:ext>
                </a:extLst>
              </a:tr>
              <a:tr h="416401">
                <a:tc>
                  <a:txBody>
                    <a:bodyPr/>
                    <a:lstStyle/>
                    <a:p>
                      <a:pPr algn="ctr" fontAlgn="ctr"/>
                      <a:r>
                        <a:rPr lang="pl-PL" sz="1200" b="0" u="none" strike="noStrike" dirty="0">
                          <a:effectLst/>
                          <a:latin typeface="Book Antiqua" panose="02040602050305030304" pitchFamily="18" charset="0"/>
                        </a:rPr>
                        <a:t>1</a:t>
                      </a:r>
                      <a:endParaRPr lang="pl-PL" sz="1200" b="0" i="0" u="none" strike="noStrike" dirty="0">
                        <a:effectLst/>
                        <a:latin typeface="Book Antiqua" panose="02040602050305030304" pitchFamily="18" charset="0"/>
                      </a:endParaRPr>
                    </a:p>
                  </a:txBody>
                  <a:tcPr marL="7620" marR="7620" marT="7620" marB="0" anchor="ctr"/>
                </a:tc>
                <a:tc gridSpan="3">
                  <a:txBody>
                    <a:bodyPr/>
                    <a:lstStyle/>
                    <a:p>
                      <a:pPr algn="l" fontAlgn="ctr"/>
                      <a:r>
                        <a:rPr lang="pl-PL" sz="1200" u="none" strike="noStrike" dirty="0">
                          <a:effectLst/>
                          <a:latin typeface="Book Antiqua" panose="02040602050305030304" pitchFamily="18" charset="0"/>
                        </a:rPr>
                        <a:t>Prace interwencyjne</a:t>
                      </a:r>
                      <a:endParaRPr lang="pl-PL" sz="1200" b="0" i="0" u="none" strike="noStrike" dirty="0">
                        <a:effectLst/>
                        <a:latin typeface="Book Antiqua" panose="02040602050305030304" pitchFamily="18" charset="0"/>
                      </a:endParaRPr>
                    </a:p>
                  </a:txBody>
                  <a:tcPr marL="7620" marR="7620" marT="7620" marB="0" anchor="ctr"/>
                </a:tc>
                <a:tc hMerge="1">
                  <a:txBody>
                    <a:bodyPr/>
                    <a:lstStyle/>
                    <a:p>
                      <a:endParaRPr lang="pl-PL"/>
                    </a:p>
                  </a:txBody>
                  <a:tcPr/>
                </a:tc>
                <a:tc hMerge="1">
                  <a:txBody>
                    <a:bodyPr/>
                    <a:lstStyle/>
                    <a:p>
                      <a:endParaRPr lang="pl-PL"/>
                    </a:p>
                  </a:txBody>
                  <a:tcPr/>
                </a:tc>
                <a:tc>
                  <a:txBody>
                    <a:bodyPr/>
                    <a:lstStyle/>
                    <a:p>
                      <a:pPr algn="ctr" fontAlgn="b"/>
                      <a:r>
                        <a:rPr lang="pl-PL" sz="1200" b="1" u="none" strike="noStrike" dirty="0">
                          <a:effectLst/>
                          <a:latin typeface="Book Antiqua" panose="02040602050305030304" pitchFamily="18" charset="0"/>
                        </a:rPr>
                        <a:t>62</a:t>
                      </a:r>
                      <a:endParaRPr lang="pl-PL" sz="1200" b="1" i="0" u="none" strike="noStrike" dirty="0">
                        <a:effectLst/>
                        <a:latin typeface="Book Antiqua" panose="02040602050305030304" pitchFamily="18" charset="0"/>
                      </a:endParaRPr>
                    </a:p>
                  </a:txBody>
                  <a:tcPr marL="7620" marR="7620" marT="7620" marB="0" anchor="b"/>
                </a:tc>
                <a:tc>
                  <a:txBody>
                    <a:bodyPr/>
                    <a:lstStyle/>
                    <a:p>
                      <a:pPr algn="ctr" fontAlgn="b"/>
                      <a:r>
                        <a:rPr lang="pl-PL" sz="1200" b="1" u="none" strike="noStrike" dirty="0">
                          <a:effectLst/>
                          <a:latin typeface="Book Antiqua" panose="02040602050305030304" pitchFamily="18" charset="0"/>
                        </a:rPr>
                        <a:t>0</a:t>
                      </a:r>
                      <a:endParaRPr lang="pl-PL" sz="1200" b="1" i="0" u="none" strike="noStrike" dirty="0">
                        <a:effectLst/>
                        <a:latin typeface="Book Antiqua" panose="02040602050305030304" pitchFamily="18" charset="0"/>
                      </a:endParaRPr>
                    </a:p>
                  </a:txBody>
                  <a:tcPr marL="7620" marR="7620" marT="7620" marB="0" anchor="b"/>
                </a:tc>
                <a:tc>
                  <a:txBody>
                    <a:bodyPr/>
                    <a:lstStyle/>
                    <a:p>
                      <a:pPr algn="ctr" fontAlgn="b"/>
                      <a:r>
                        <a:rPr lang="pl-PL" sz="1200" b="1" u="none" strike="noStrike" dirty="0">
                          <a:effectLst/>
                          <a:latin typeface="Book Antiqua" panose="02040602050305030304" pitchFamily="18" charset="0"/>
                        </a:rPr>
                        <a:t>0</a:t>
                      </a:r>
                      <a:endParaRPr lang="pl-PL" sz="1200" b="1" i="0" u="none" strike="noStrike" dirty="0">
                        <a:effectLst/>
                        <a:latin typeface="Book Antiqua" panose="02040602050305030304" pitchFamily="18" charset="0"/>
                      </a:endParaRPr>
                    </a:p>
                  </a:txBody>
                  <a:tcPr marL="7620" marR="7620" marT="7620" marB="0" anchor="b"/>
                </a:tc>
                <a:tc>
                  <a:txBody>
                    <a:bodyPr/>
                    <a:lstStyle/>
                    <a:p>
                      <a:pPr algn="r" fontAlgn="b"/>
                      <a:r>
                        <a:rPr lang="pl-PL" sz="1200" b="1" u="none" strike="noStrike" dirty="0">
                          <a:effectLst/>
                          <a:latin typeface="Book Antiqua" panose="02040602050305030304" pitchFamily="18" charset="0"/>
                        </a:rPr>
                        <a:t>62</a:t>
                      </a:r>
                      <a:endParaRPr lang="pl-PL" sz="1200" b="1" i="0" u="none" strike="noStrike" dirty="0">
                        <a:effectLst/>
                        <a:latin typeface="Book Antiqua" panose="02040602050305030304" pitchFamily="18" charset="0"/>
                      </a:endParaRPr>
                    </a:p>
                  </a:txBody>
                  <a:tcPr marL="7620" marR="7620" marT="7620" marB="0" anchor="b"/>
                </a:tc>
                <a:extLst>
                  <a:ext uri="{0D108BD9-81ED-4DB2-BD59-A6C34878D82A}">
                    <a16:rowId xmlns:a16="http://schemas.microsoft.com/office/drawing/2014/main" val="4188591677"/>
                  </a:ext>
                </a:extLst>
              </a:tr>
              <a:tr h="416401">
                <a:tc>
                  <a:txBody>
                    <a:bodyPr/>
                    <a:lstStyle/>
                    <a:p>
                      <a:pPr algn="ctr" fontAlgn="ctr"/>
                      <a:r>
                        <a:rPr lang="pl-PL" sz="1200" b="0" u="none" strike="noStrike" dirty="0">
                          <a:effectLst/>
                          <a:latin typeface="Book Antiqua" panose="02040602050305030304" pitchFamily="18" charset="0"/>
                        </a:rPr>
                        <a:t>2</a:t>
                      </a:r>
                      <a:endParaRPr lang="pl-PL" sz="1200" b="0" i="0" u="none" strike="noStrike" dirty="0">
                        <a:effectLst/>
                        <a:latin typeface="Book Antiqua" panose="02040602050305030304" pitchFamily="18" charset="0"/>
                      </a:endParaRPr>
                    </a:p>
                  </a:txBody>
                  <a:tcPr marL="7620" marR="7620" marT="7620" marB="0" anchor="ctr"/>
                </a:tc>
                <a:tc gridSpan="3">
                  <a:txBody>
                    <a:bodyPr/>
                    <a:lstStyle/>
                    <a:p>
                      <a:pPr algn="l" fontAlgn="ctr"/>
                      <a:r>
                        <a:rPr lang="pl-PL" sz="1200" u="none" strike="noStrike" dirty="0">
                          <a:effectLst/>
                          <a:latin typeface="Book Antiqua" panose="02040602050305030304" pitchFamily="18" charset="0"/>
                        </a:rPr>
                        <a:t>Staże</a:t>
                      </a:r>
                      <a:endParaRPr lang="pl-PL" sz="1200" b="0" i="0" u="none" strike="noStrike" dirty="0">
                        <a:effectLst/>
                        <a:latin typeface="Book Antiqua" panose="02040602050305030304" pitchFamily="18" charset="0"/>
                      </a:endParaRPr>
                    </a:p>
                  </a:txBody>
                  <a:tcPr marL="7620" marR="7620" marT="7620" marB="0" anchor="ctr"/>
                </a:tc>
                <a:tc hMerge="1">
                  <a:txBody>
                    <a:bodyPr/>
                    <a:lstStyle/>
                    <a:p>
                      <a:endParaRPr lang="pl-PL"/>
                    </a:p>
                  </a:txBody>
                  <a:tcPr/>
                </a:tc>
                <a:tc hMerge="1">
                  <a:txBody>
                    <a:bodyPr/>
                    <a:lstStyle/>
                    <a:p>
                      <a:endParaRPr lang="pl-PL"/>
                    </a:p>
                  </a:txBody>
                  <a:tcPr/>
                </a:tc>
                <a:tc>
                  <a:txBody>
                    <a:bodyPr/>
                    <a:lstStyle/>
                    <a:p>
                      <a:pPr algn="ctr" fontAlgn="b"/>
                      <a:r>
                        <a:rPr lang="pl-PL" sz="1200" b="1" u="none" strike="noStrike" dirty="0">
                          <a:effectLst/>
                          <a:latin typeface="Book Antiqua" panose="02040602050305030304" pitchFamily="18" charset="0"/>
                        </a:rPr>
                        <a:t>103</a:t>
                      </a:r>
                      <a:endParaRPr lang="pl-PL" sz="1200" b="1" i="0" u="none" strike="noStrike" dirty="0">
                        <a:effectLst/>
                        <a:latin typeface="Book Antiqua" panose="02040602050305030304" pitchFamily="18" charset="0"/>
                      </a:endParaRPr>
                    </a:p>
                  </a:txBody>
                  <a:tcPr marL="7620" marR="7620" marT="7620" marB="0" anchor="b"/>
                </a:tc>
                <a:tc>
                  <a:txBody>
                    <a:bodyPr/>
                    <a:lstStyle/>
                    <a:p>
                      <a:pPr algn="ctr" fontAlgn="b"/>
                      <a:r>
                        <a:rPr lang="pl-PL" sz="1200" b="1" i="0" u="none" strike="noStrike" dirty="0">
                          <a:effectLst/>
                          <a:latin typeface="Book Antiqua" panose="02040602050305030304" pitchFamily="18" charset="0"/>
                        </a:rPr>
                        <a:t>46</a:t>
                      </a:r>
                    </a:p>
                  </a:txBody>
                  <a:tcPr marL="7620" marR="7620" marT="7620" marB="0" anchor="b"/>
                </a:tc>
                <a:tc>
                  <a:txBody>
                    <a:bodyPr/>
                    <a:lstStyle/>
                    <a:p>
                      <a:pPr algn="ctr" fontAlgn="b"/>
                      <a:r>
                        <a:rPr lang="pl-PL" sz="1200" b="1" i="0" u="none" strike="noStrike" dirty="0">
                          <a:effectLst/>
                          <a:latin typeface="Book Antiqua" panose="02040602050305030304" pitchFamily="18" charset="0"/>
                        </a:rPr>
                        <a:t>50</a:t>
                      </a:r>
                    </a:p>
                  </a:txBody>
                  <a:tcPr marL="7620" marR="7620" marT="7620" marB="0" anchor="b"/>
                </a:tc>
                <a:tc>
                  <a:txBody>
                    <a:bodyPr/>
                    <a:lstStyle/>
                    <a:p>
                      <a:pPr algn="r" fontAlgn="b"/>
                      <a:r>
                        <a:rPr lang="pl-PL" sz="1200" b="1" i="0" u="none" strike="noStrike" dirty="0">
                          <a:effectLst/>
                          <a:latin typeface="Book Antiqua" panose="02040602050305030304" pitchFamily="18" charset="0"/>
                        </a:rPr>
                        <a:t>199</a:t>
                      </a:r>
                    </a:p>
                  </a:txBody>
                  <a:tcPr marL="7620" marR="7620" marT="7620" marB="0" anchor="b"/>
                </a:tc>
                <a:extLst>
                  <a:ext uri="{0D108BD9-81ED-4DB2-BD59-A6C34878D82A}">
                    <a16:rowId xmlns:a16="http://schemas.microsoft.com/office/drawing/2014/main" val="526502792"/>
                  </a:ext>
                </a:extLst>
              </a:tr>
              <a:tr h="455437">
                <a:tc>
                  <a:txBody>
                    <a:bodyPr/>
                    <a:lstStyle/>
                    <a:p>
                      <a:pPr algn="ctr" fontAlgn="ctr"/>
                      <a:r>
                        <a:rPr lang="pl-PL" sz="1200" b="0" u="none" strike="noStrike" dirty="0">
                          <a:effectLst/>
                          <a:latin typeface="Book Antiqua" panose="02040602050305030304" pitchFamily="18" charset="0"/>
                        </a:rPr>
                        <a:t>3</a:t>
                      </a:r>
                      <a:endParaRPr lang="pl-PL" sz="1200" b="0" i="0" u="none" strike="noStrike" dirty="0">
                        <a:effectLst/>
                        <a:latin typeface="Book Antiqua" panose="02040602050305030304" pitchFamily="18" charset="0"/>
                      </a:endParaRPr>
                    </a:p>
                  </a:txBody>
                  <a:tcPr marL="7620" marR="7620" marT="7620" marB="0" anchor="ctr"/>
                </a:tc>
                <a:tc gridSpan="3">
                  <a:txBody>
                    <a:bodyPr/>
                    <a:lstStyle/>
                    <a:p>
                      <a:pPr algn="l" fontAlgn="ctr"/>
                      <a:r>
                        <a:rPr lang="pl-PL" sz="1200" u="none" strike="noStrike" dirty="0">
                          <a:effectLst/>
                          <a:latin typeface="Book Antiqua" panose="02040602050305030304" pitchFamily="18" charset="0"/>
                        </a:rPr>
                        <a:t>Szkolenia </a:t>
                      </a:r>
                      <a:endParaRPr lang="pl-PL" sz="1200" b="0" i="0" u="none" strike="noStrike" dirty="0">
                        <a:effectLst/>
                        <a:latin typeface="Book Antiqua" panose="02040602050305030304" pitchFamily="18" charset="0"/>
                      </a:endParaRPr>
                    </a:p>
                  </a:txBody>
                  <a:tcPr marL="7620" marR="7620" marT="7620" marB="0" anchor="ctr"/>
                </a:tc>
                <a:tc hMerge="1">
                  <a:txBody>
                    <a:bodyPr/>
                    <a:lstStyle/>
                    <a:p>
                      <a:endParaRPr lang="pl-PL"/>
                    </a:p>
                  </a:txBody>
                  <a:tcPr/>
                </a:tc>
                <a:tc hMerge="1">
                  <a:txBody>
                    <a:bodyPr/>
                    <a:lstStyle/>
                    <a:p>
                      <a:endParaRPr lang="pl-PL"/>
                    </a:p>
                  </a:txBody>
                  <a:tcPr/>
                </a:tc>
                <a:tc>
                  <a:txBody>
                    <a:bodyPr/>
                    <a:lstStyle/>
                    <a:p>
                      <a:pPr algn="ctr" fontAlgn="b"/>
                      <a:r>
                        <a:rPr lang="pl-PL" sz="1200" b="1" i="0" u="none" strike="noStrike" dirty="0">
                          <a:effectLst/>
                          <a:latin typeface="Book Antiqua" panose="02040602050305030304" pitchFamily="18" charset="0"/>
                        </a:rPr>
                        <a:t>1</a:t>
                      </a:r>
                    </a:p>
                  </a:txBody>
                  <a:tcPr marL="7620" marR="7620" marT="7620" marB="0" anchor="b"/>
                </a:tc>
                <a:tc>
                  <a:txBody>
                    <a:bodyPr/>
                    <a:lstStyle/>
                    <a:p>
                      <a:pPr algn="ctr" fontAlgn="b"/>
                      <a:r>
                        <a:rPr lang="pl-PL" sz="1200" b="1" i="0" u="none" strike="noStrike" dirty="0">
                          <a:effectLst/>
                          <a:latin typeface="Book Antiqua" panose="02040602050305030304" pitchFamily="18" charset="0"/>
                        </a:rPr>
                        <a:t>4</a:t>
                      </a:r>
                    </a:p>
                  </a:txBody>
                  <a:tcPr marL="7620" marR="7620" marT="7620" marB="0" anchor="b"/>
                </a:tc>
                <a:tc>
                  <a:txBody>
                    <a:bodyPr/>
                    <a:lstStyle/>
                    <a:p>
                      <a:pPr algn="ctr" fontAlgn="b"/>
                      <a:r>
                        <a:rPr lang="pl-PL" sz="1200" b="1" i="0" u="none" strike="noStrike" dirty="0">
                          <a:effectLst/>
                          <a:latin typeface="Book Antiqua" panose="02040602050305030304" pitchFamily="18" charset="0"/>
                        </a:rPr>
                        <a:t>7</a:t>
                      </a:r>
                    </a:p>
                  </a:txBody>
                  <a:tcPr marL="7620" marR="7620" marT="7620" marB="0" anchor="b"/>
                </a:tc>
                <a:tc>
                  <a:txBody>
                    <a:bodyPr/>
                    <a:lstStyle/>
                    <a:p>
                      <a:pPr algn="r" fontAlgn="b"/>
                      <a:r>
                        <a:rPr lang="pl-PL" sz="1200" b="1" i="0" u="none" strike="noStrike" dirty="0">
                          <a:effectLst/>
                          <a:latin typeface="Book Antiqua" panose="02040602050305030304" pitchFamily="18" charset="0"/>
                        </a:rPr>
                        <a:t>12</a:t>
                      </a:r>
                    </a:p>
                  </a:txBody>
                  <a:tcPr marL="7620" marR="7620" marT="7620" marB="0" anchor="b"/>
                </a:tc>
                <a:extLst>
                  <a:ext uri="{0D108BD9-81ED-4DB2-BD59-A6C34878D82A}">
                    <a16:rowId xmlns:a16="http://schemas.microsoft.com/office/drawing/2014/main" val="451288131"/>
                  </a:ext>
                </a:extLst>
              </a:tr>
              <a:tr h="442424">
                <a:tc>
                  <a:txBody>
                    <a:bodyPr/>
                    <a:lstStyle/>
                    <a:p>
                      <a:pPr algn="ctr" fontAlgn="ctr"/>
                      <a:r>
                        <a:rPr lang="pl-PL" sz="1200" b="0" u="none" strike="noStrike" dirty="0">
                          <a:effectLst/>
                          <a:latin typeface="Book Antiqua" panose="02040602050305030304" pitchFamily="18" charset="0"/>
                        </a:rPr>
                        <a:t>4</a:t>
                      </a:r>
                      <a:endParaRPr lang="pl-PL" sz="1200" b="0" i="0" u="none" strike="noStrike" dirty="0">
                        <a:effectLst/>
                        <a:latin typeface="Book Antiqua" panose="02040602050305030304" pitchFamily="18" charset="0"/>
                      </a:endParaRPr>
                    </a:p>
                  </a:txBody>
                  <a:tcPr marL="7620" marR="7620" marT="7620" marB="0" anchor="ctr"/>
                </a:tc>
                <a:tc gridSpan="3">
                  <a:txBody>
                    <a:bodyPr/>
                    <a:lstStyle/>
                    <a:p>
                      <a:pPr algn="l" fontAlgn="ctr"/>
                      <a:r>
                        <a:rPr lang="pl-PL" sz="1200" u="none" strike="noStrike" dirty="0">
                          <a:effectLst/>
                          <a:latin typeface="Book Antiqua" panose="02040602050305030304" pitchFamily="18" charset="0"/>
                        </a:rPr>
                        <a:t>Dotacje bezrobotni</a:t>
                      </a:r>
                      <a:endParaRPr lang="pl-PL" sz="1200" b="0" i="0" u="none" strike="noStrike" dirty="0">
                        <a:effectLst/>
                        <a:latin typeface="Book Antiqua" panose="02040602050305030304" pitchFamily="18" charset="0"/>
                      </a:endParaRPr>
                    </a:p>
                  </a:txBody>
                  <a:tcPr marL="7620" marR="7620" marT="7620" marB="0" anchor="ctr"/>
                </a:tc>
                <a:tc hMerge="1">
                  <a:txBody>
                    <a:bodyPr/>
                    <a:lstStyle/>
                    <a:p>
                      <a:endParaRPr lang="pl-PL"/>
                    </a:p>
                  </a:txBody>
                  <a:tcPr/>
                </a:tc>
                <a:tc hMerge="1">
                  <a:txBody>
                    <a:bodyPr/>
                    <a:lstStyle/>
                    <a:p>
                      <a:endParaRPr lang="pl-PL"/>
                    </a:p>
                  </a:txBody>
                  <a:tcPr/>
                </a:tc>
                <a:tc>
                  <a:txBody>
                    <a:bodyPr/>
                    <a:lstStyle/>
                    <a:p>
                      <a:pPr algn="ctr" fontAlgn="b"/>
                      <a:r>
                        <a:rPr lang="pl-PL" sz="1200" b="1" i="0" u="none" strike="noStrike" dirty="0">
                          <a:effectLst/>
                          <a:latin typeface="Book Antiqua" panose="02040602050305030304" pitchFamily="18" charset="0"/>
                        </a:rPr>
                        <a:t>2</a:t>
                      </a:r>
                    </a:p>
                  </a:txBody>
                  <a:tcPr marL="7620" marR="7620" marT="7620" marB="0" anchor="b"/>
                </a:tc>
                <a:tc>
                  <a:txBody>
                    <a:bodyPr/>
                    <a:lstStyle/>
                    <a:p>
                      <a:pPr algn="ctr" fontAlgn="b"/>
                      <a:r>
                        <a:rPr lang="pl-PL" sz="1200" b="1" u="none" strike="noStrike" dirty="0">
                          <a:effectLst/>
                          <a:latin typeface="Book Antiqua" panose="02040602050305030304" pitchFamily="18" charset="0"/>
                        </a:rPr>
                        <a:t>12</a:t>
                      </a:r>
                      <a:endParaRPr lang="pl-PL" sz="1200" b="1" i="0" u="none" strike="noStrike" dirty="0">
                        <a:effectLst/>
                        <a:latin typeface="Book Antiqua" panose="02040602050305030304" pitchFamily="18" charset="0"/>
                      </a:endParaRPr>
                    </a:p>
                  </a:txBody>
                  <a:tcPr marL="7620" marR="7620" marT="7620" marB="0" anchor="b"/>
                </a:tc>
                <a:tc>
                  <a:txBody>
                    <a:bodyPr/>
                    <a:lstStyle/>
                    <a:p>
                      <a:pPr algn="ctr" fontAlgn="b"/>
                      <a:r>
                        <a:rPr lang="pl-PL" sz="1200" b="1" i="0" u="none" strike="noStrike" dirty="0">
                          <a:effectLst/>
                          <a:latin typeface="Book Antiqua" panose="02040602050305030304" pitchFamily="18" charset="0"/>
                        </a:rPr>
                        <a:t>17</a:t>
                      </a:r>
                    </a:p>
                  </a:txBody>
                  <a:tcPr marL="7620" marR="7620" marT="7620" marB="0" anchor="b"/>
                </a:tc>
                <a:tc>
                  <a:txBody>
                    <a:bodyPr/>
                    <a:lstStyle/>
                    <a:p>
                      <a:pPr algn="r" fontAlgn="b"/>
                      <a:r>
                        <a:rPr lang="pl-PL" sz="1200" b="1" i="0" u="none" strike="noStrike" dirty="0">
                          <a:effectLst/>
                          <a:latin typeface="Book Antiqua" panose="02040602050305030304" pitchFamily="18" charset="0"/>
                        </a:rPr>
                        <a:t>31</a:t>
                      </a:r>
                    </a:p>
                  </a:txBody>
                  <a:tcPr marL="7620" marR="7620" marT="7620" marB="0" anchor="b"/>
                </a:tc>
                <a:extLst>
                  <a:ext uri="{0D108BD9-81ED-4DB2-BD59-A6C34878D82A}">
                    <a16:rowId xmlns:a16="http://schemas.microsoft.com/office/drawing/2014/main" val="3760203152"/>
                  </a:ext>
                </a:extLst>
              </a:tr>
              <a:tr h="377363">
                <a:tc>
                  <a:txBody>
                    <a:bodyPr/>
                    <a:lstStyle/>
                    <a:p>
                      <a:pPr algn="ctr" fontAlgn="ctr"/>
                      <a:r>
                        <a:rPr lang="pl-PL" sz="1200" b="0" u="none" strike="noStrike" dirty="0">
                          <a:effectLst/>
                          <a:latin typeface="Book Antiqua" panose="02040602050305030304" pitchFamily="18" charset="0"/>
                        </a:rPr>
                        <a:t>5</a:t>
                      </a:r>
                      <a:endParaRPr lang="pl-PL" sz="1200" b="0" i="0" u="none" strike="noStrike" dirty="0">
                        <a:effectLst/>
                        <a:latin typeface="Book Antiqua" panose="02040602050305030304" pitchFamily="18" charset="0"/>
                      </a:endParaRPr>
                    </a:p>
                  </a:txBody>
                  <a:tcPr marL="7620" marR="7620" marT="7620" marB="0" anchor="ctr"/>
                </a:tc>
                <a:tc gridSpan="3">
                  <a:txBody>
                    <a:bodyPr/>
                    <a:lstStyle/>
                    <a:p>
                      <a:pPr algn="l" fontAlgn="ctr"/>
                      <a:r>
                        <a:rPr lang="pl-PL" sz="1200" u="none" strike="noStrike">
                          <a:effectLst/>
                          <a:latin typeface="Book Antiqua" panose="02040602050305030304" pitchFamily="18" charset="0"/>
                        </a:rPr>
                        <a:t>Prace Społecznie Użyteczne</a:t>
                      </a:r>
                      <a:endParaRPr lang="pl-PL" sz="1200" b="0" i="0" u="none" strike="noStrike">
                        <a:effectLst/>
                        <a:latin typeface="Book Antiqua" panose="02040602050305030304" pitchFamily="18" charset="0"/>
                      </a:endParaRPr>
                    </a:p>
                  </a:txBody>
                  <a:tcPr marL="7620" marR="7620" marT="7620" marB="0" anchor="ctr"/>
                </a:tc>
                <a:tc hMerge="1">
                  <a:txBody>
                    <a:bodyPr/>
                    <a:lstStyle/>
                    <a:p>
                      <a:endParaRPr lang="pl-PL"/>
                    </a:p>
                  </a:txBody>
                  <a:tcPr/>
                </a:tc>
                <a:tc hMerge="1">
                  <a:txBody>
                    <a:bodyPr/>
                    <a:lstStyle/>
                    <a:p>
                      <a:endParaRPr lang="pl-PL"/>
                    </a:p>
                  </a:txBody>
                  <a:tcPr/>
                </a:tc>
                <a:tc>
                  <a:txBody>
                    <a:bodyPr/>
                    <a:lstStyle/>
                    <a:p>
                      <a:pPr algn="ctr" fontAlgn="b"/>
                      <a:r>
                        <a:rPr lang="pl-PL" sz="1200" b="1" i="0" u="none" strike="noStrike" dirty="0">
                          <a:effectLst/>
                          <a:latin typeface="Book Antiqua" panose="02040602050305030304" pitchFamily="18" charset="0"/>
                        </a:rPr>
                        <a:t>24</a:t>
                      </a:r>
                    </a:p>
                  </a:txBody>
                  <a:tcPr marL="7620" marR="7620" marT="7620" marB="0" anchor="b"/>
                </a:tc>
                <a:tc>
                  <a:txBody>
                    <a:bodyPr/>
                    <a:lstStyle/>
                    <a:p>
                      <a:pPr algn="ctr" fontAlgn="b"/>
                      <a:r>
                        <a:rPr lang="pl-PL" sz="1200" b="1" u="none" strike="noStrike" dirty="0">
                          <a:effectLst/>
                          <a:latin typeface="Book Antiqua" panose="02040602050305030304" pitchFamily="18" charset="0"/>
                        </a:rPr>
                        <a:t>0</a:t>
                      </a:r>
                      <a:endParaRPr lang="pl-PL" sz="1200" b="1" i="0" u="none" strike="noStrike" dirty="0">
                        <a:effectLst/>
                        <a:latin typeface="Book Antiqua" panose="02040602050305030304" pitchFamily="18" charset="0"/>
                      </a:endParaRPr>
                    </a:p>
                  </a:txBody>
                  <a:tcPr marL="7620" marR="7620" marT="7620" marB="0" anchor="b"/>
                </a:tc>
                <a:tc>
                  <a:txBody>
                    <a:bodyPr/>
                    <a:lstStyle/>
                    <a:p>
                      <a:pPr algn="ctr" fontAlgn="b"/>
                      <a:r>
                        <a:rPr lang="pl-PL" sz="1200" b="1" u="none" strike="noStrike" dirty="0">
                          <a:effectLst/>
                          <a:latin typeface="Book Antiqua" panose="02040602050305030304" pitchFamily="18" charset="0"/>
                        </a:rPr>
                        <a:t>0</a:t>
                      </a:r>
                      <a:endParaRPr lang="pl-PL" sz="1200" b="1" i="0" u="none" strike="noStrike" dirty="0">
                        <a:effectLst/>
                        <a:latin typeface="Book Antiqua" panose="02040602050305030304" pitchFamily="18" charset="0"/>
                      </a:endParaRPr>
                    </a:p>
                  </a:txBody>
                  <a:tcPr marL="7620" marR="7620" marT="7620" marB="0" anchor="b"/>
                </a:tc>
                <a:tc>
                  <a:txBody>
                    <a:bodyPr/>
                    <a:lstStyle/>
                    <a:p>
                      <a:pPr algn="r" fontAlgn="b"/>
                      <a:r>
                        <a:rPr lang="pl-PL" sz="1200" b="1" u="none" strike="noStrike" dirty="0">
                          <a:effectLst/>
                          <a:latin typeface="Book Antiqua" panose="02040602050305030304" pitchFamily="18" charset="0"/>
                        </a:rPr>
                        <a:t>24</a:t>
                      </a:r>
                      <a:endParaRPr lang="pl-PL" sz="1200" b="1" i="0" u="none" strike="noStrike" dirty="0">
                        <a:effectLst/>
                        <a:latin typeface="Book Antiqua" panose="02040602050305030304" pitchFamily="18" charset="0"/>
                      </a:endParaRPr>
                    </a:p>
                  </a:txBody>
                  <a:tcPr marL="7620" marR="7620" marT="7620" marB="0" anchor="b"/>
                </a:tc>
                <a:extLst>
                  <a:ext uri="{0D108BD9-81ED-4DB2-BD59-A6C34878D82A}">
                    <a16:rowId xmlns:a16="http://schemas.microsoft.com/office/drawing/2014/main" val="696114461"/>
                  </a:ext>
                </a:extLst>
              </a:tr>
              <a:tr h="357033">
                <a:tc>
                  <a:txBody>
                    <a:bodyPr/>
                    <a:lstStyle/>
                    <a:p>
                      <a:pPr algn="ctr" fontAlgn="ctr"/>
                      <a:r>
                        <a:rPr lang="pl-PL" sz="1100" b="0" i="0" u="none" strike="noStrike" dirty="0">
                          <a:effectLst/>
                          <a:latin typeface="Book Antiqua" panose="02040602050305030304" pitchFamily="18" charset="0"/>
                        </a:rPr>
                        <a:t>6</a:t>
                      </a:r>
                    </a:p>
                  </a:txBody>
                  <a:tcPr marL="7620" marR="7620" marT="7620" marB="0" anchor="ctr"/>
                </a:tc>
                <a:tc gridSpan="3">
                  <a:txBody>
                    <a:bodyPr/>
                    <a:lstStyle/>
                    <a:p>
                      <a:pPr algn="l" fontAlgn="ctr"/>
                      <a:r>
                        <a:rPr lang="pl-PL" sz="1200" u="none" strike="noStrike">
                          <a:effectLst/>
                          <a:latin typeface="Book Antiqua" panose="02040602050305030304" pitchFamily="18" charset="0"/>
                        </a:rPr>
                        <a:t>Bon zasiedleniowy</a:t>
                      </a:r>
                      <a:endParaRPr lang="pl-PL" sz="1200" b="0" i="0" u="none" strike="noStrike">
                        <a:effectLst/>
                        <a:latin typeface="Book Antiqua" panose="02040602050305030304" pitchFamily="18" charset="0"/>
                      </a:endParaRPr>
                    </a:p>
                  </a:txBody>
                  <a:tcPr marL="7620" marR="7620" marT="7620" marB="0" anchor="ctr"/>
                </a:tc>
                <a:tc hMerge="1">
                  <a:txBody>
                    <a:bodyPr/>
                    <a:lstStyle/>
                    <a:p>
                      <a:endParaRPr lang="pl-PL"/>
                    </a:p>
                  </a:txBody>
                  <a:tcPr/>
                </a:tc>
                <a:tc hMerge="1">
                  <a:txBody>
                    <a:bodyPr/>
                    <a:lstStyle/>
                    <a:p>
                      <a:endParaRPr lang="pl-PL"/>
                    </a:p>
                  </a:txBody>
                  <a:tcPr/>
                </a:tc>
                <a:tc>
                  <a:txBody>
                    <a:bodyPr/>
                    <a:lstStyle/>
                    <a:p>
                      <a:pPr algn="ctr" fontAlgn="b"/>
                      <a:r>
                        <a:rPr lang="pl-PL" sz="1200" b="1" u="none" strike="noStrike" dirty="0">
                          <a:effectLst/>
                          <a:latin typeface="Book Antiqua" panose="02040602050305030304" pitchFamily="18" charset="0"/>
                        </a:rPr>
                        <a:t>0</a:t>
                      </a:r>
                      <a:endParaRPr lang="pl-PL" sz="1200" b="1" i="0" u="none" strike="noStrike" dirty="0">
                        <a:effectLst/>
                        <a:latin typeface="Book Antiqua" panose="02040602050305030304" pitchFamily="18" charset="0"/>
                      </a:endParaRPr>
                    </a:p>
                  </a:txBody>
                  <a:tcPr marL="7620" marR="7620" marT="7620" marB="0" anchor="b"/>
                </a:tc>
                <a:tc>
                  <a:txBody>
                    <a:bodyPr/>
                    <a:lstStyle/>
                    <a:p>
                      <a:pPr algn="ctr" fontAlgn="b"/>
                      <a:r>
                        <a:rPr lang="pl-PL" sz="1200" b="1" i="0" u="none" strike="noStrike" dirty="0">
                          <a:effectLst/>
                          <a:latin typeface="Book Antiqua" panose="02040602050305030304" pitchFamily="18" charset="0"/>
                        </a:rPr>
                        <a:t>5</a:t>
                      </a:r>
                    </a:p>
                  </a:txBody>
                  <a:tcPr marL="7620" marR="7620" marT="7620" marB="0" anchor="b"/>
                </a:tc>
                <a:tc>
                  <a:txBody>
                    <a:bodyPr/>
                    <a:lstStyle/>
                    <a:p>
                      <a:pPr algn="ctr" fontAlgn="b"/>
                      <a:r>
                        <a:rPr lang="pl-PL" sz="1200" b="1" u="none" strike="noStrike" dirty="0">
                          <a:effectLst/>
                          <a:latin typeface="Book Antiqua" panose="02040602050305030304" pitchFamily="18" charset="0"/>
                        </a:rPr>
                        <a:t>0</a:t>
                      </a:r>
                      <a:endParaRPr lang="pl-PL" sz="1200" b="1" i="0" u="none" strike="noStrike" dirty="0">
                        <a:effectLst/>
                        <a:latin typeface="Book Antiqua" panose="02040602050305030304" pitchFamily="18" charset="0"/>
                      </a:endParaRPr>
                    </a:p>
                  </a:txBody>
                  <a:tcPr marL="7620" marR="7620" marT="7620" marB="0" anchor="b"/>
                </a:tc>
                <a:tc>
                  <a:txBody>
                    <a:bodyPr/>
                    <a:lstStyle/>
                    <a:p>
                      <a:pPr algn="r" fontAlgn="b"/>
                      <a:r>
                        <a:rPr lang="pl-PL" sz="1200" b="1" i="0" u="none" strike="noStrike" dirty="0">
                          <a:effectLst/>
                          <a:latin typeface="Book Antiqua" panose="02040602050305030304" pitchFamily="18" charset="0"/>
                        </a:rPr>
                        <a:t>4</a:t>
                      </a:r>
                    </a:p>
                  </a:txBody>
                  <a:tcPr marL="7620" marR="7620" marT="7620" marB="0" anchor="b"/>
                </a:tc>
                <a:extLst>
                  <a:ext uri="{0D108BD9-81ED-4DB2-BD59-A6C34878D82A}">
                    <a16:rowId xmlns:a16="http://schemas.microsoft.com/office/drawing/2014/main" val="2562786798"/>
                  </a:ext>
                </a:extLst>
              </a:tr>
              <a:tr h="357033">
                <a:tc>
                  <a:txBody>
                    <a:bodyPr/>
                    <a:lstStyle/>
                    <a:p>
                      <a:pPr algn="ctr" fontAlgn="ctr"/>
                      <a:r>
                        <a:rPr lang="pl-PL" sz="1100" b="0" i="0" u="none" strike="noStrike" dirty="0">
                          <a:effectLst/>
                          <a:latin typeface="Book Antiqua" panose="02040602050305030304" pitchFamily="18" charset="0"/>
                        </a:rPr>
                        <a:t>7</a:t>
                      </a:r>
                    </a:p>
                  </a:txBody>
                  <a:tcPr marL="7620" marR="7620" marT="7620" marB="0" anchor="ctr"/>
                </a:tc>
                <a:tc gridSpan="3">
                  <a:txBody>
                    <a:bodyPr/>
                    <a:lstStyle/>
                    <a:p>
                      <a:pPr algn="l" fontAlgn="ctr"/>
                      <a:r>
                        <a:rPr lang="pl-PL" sz="1200" b="0" i="0" u="none" strike="noStrike" dirty="0">
                          <a:effectLst/>
                          <a:latin typeface="Book Antiqua" panose="02040602050305030304" pitchFamily="18" charset="0"/>
                        </a:rPr>
                        <a:t>Doposażenie stanowiska pracy</a:t>
                      </a:r>
                    </a:p>
                  </a:txBody>
                  <a:tcPr marL="7620" marR="7620" marT="7620" marB="0" anchor="ctr"/>
                </a:tc>
                <a:tc hMerge="1">
                  <a:txBody>
                    <a:bodyPr/>
                    <a:lstStyle/>
                    <a:p>
                      <a:endParaRPr lang="pl-PL"/>
                    </a:p>
                  </a:txBody>
                  <a:tcPr/>
                </a:tc>
                <a:tc hMerge="1">
                  <a:txBody>
                    <a:bodyPr/>
                    <a:lstStyle/>
                    <a:p>
                      <a:endParaRPr lang="pl-PL"/>
                    </a:p>
                  </a:txBody>
                  <a:tcPr/>
                </a:tc>
                <a:tc>
                  <a:txBody>
                    <a:bodyPr/>
                    <a:lstStyle/>
                    <a:p>
                      <a:pPr algn="ctr" fontAlgn="b"/>
                      <a:r>
                        <a:rPr lang="pl-PL" sz="1200" b="1" i="0" u="none" strike="noStrike" dirty="0">
                          <a:effectLst/>
                          <a:latin typeface="Book Antiqua" panose="02040602050305030304" pitchFamily="18" charset="0"/>
                        </a:rPr>
                        <a:t>3</a:t>
                      </a:r>
                    </a:p>
                  </a:txBody>
                  <a:tcPr marL="7620" marR="7620" marT="7620" marB="0" anchor="b"/>
                </a:tc>
                <a:tc>
                  <a:txBody>
                    <a:bodyPr/>
                    <a:lstStyle/>
                    <a:p>
                      <a:pPr algn="ctr" fontAlgn="b"/>
                      <a:r>
                        <a:rPr lang="pl-PL" sz="1200" b="1" i="0" u="none" strike="noStrike" dirty="0">
                          <a:effectLst/>
                          <a:latin typeface="Book Antiqua" panose="02040602050305030304" pitchFamily="18" charset="0"/>
                        </a:rPr>
                        <a:t>0</a:t>
                      </a:r>
                    </a:p>
                  </a:txBody>
                  <a:tcPr marL="7620" marR="7620" marT="7620" marB="0" anchor="b"/>
                </a:tc>
                <a:tc>
                  <a:txBody>
                    <a:bodyPr/>
                    <a:lstStyle/>
                    <a:p>
                      <a:pPr algn="ctr" fontAlgn="b"/>
                      <a:r>
                        <a:rPr lang="pl-PL" sz="1200" b="1" i="0" u="none" strike="noStrike" dirty="0">
                          <a:effectLst/>
                          <a:latin typeface="Book Antiqua" panose="02040602050305030304" pitchFamily="18" charset="0"/>
                        </a:rPr>
                        <a:t>0</a:t>
                      </a:r>
                    </a:p>
                  </a:txBody>
                  <a:tcPr marL="7620" marR="7620" marT="7620" marB="0" anchor="b"/>
                </a:tc>
                <a:tc>
                  <a:txBody>
                    <a:bodyPr/>
                    <a:lstStyle/>
                    <a:p>
                      <a:pPr algn="r" fontAlgn="b"/>
                      <a:r>
                        <a:rPr lang="pl-PL" sz="1200" b="1" i="0" u="none" strike="noStrike" dirty="0">
                          <a:effectLst/>
                          <a:latin typeface="Book Antiqua" panose="02040602050305030304" pitchFamily="18" charset="0"/>
                        </a:rPr>
                        <a:t>3</a:t>
                      </a:r>
                    </a:p>
                  </a:txBody>
                  <a:tcPr marL="7620" marR="7620" marT="7620" marB="0" anchor="b"/>
                </a:tc>
                <a:extLst>
                  <a:ext uri="{0D108BD9-81ED-4DB2-BD59-A6C34878D82A}">
                    <a16:rowId xmlns:a16="http://schemas.microsoft.com/office/drawing/2014/main" val="2987732000"/>
                  </a:ext>
                </a:extLst>
              </a:tr>
              <a:tr h="357033">
                <a:tc>
                  <a:txBody>
                    <a:bodyPr/>
                    <a:lstStyle/>
                    <a:p>
                      <a:pPr algn="ctr" fontAlgn="ctr"/>
                      <a:r>
                        <a:rPr lang="pl-PL" sz="1100" b="0" i="0" u="none" strike="noStrike" dirty="0">
                          <a:effectLst/>
                          <a:latin typeface="Book Antiqua" panose="02040602050305030304" pitchFamily="18" charset="0"/>
                        </a:rPr>
                        <a:t>8</a:t>
                      </a:r>
                    </a:p>
                  </a:txBody>
                  <a:tcPr marL="7620" marR="7620" marT="7620" marB="0" anchor="ctr"/>
                </a:tc>
                <a:tc gridSpan="3">
                  <a:txBody>
                    <a:bodyPr/>
                    <a:lstStyle/>
                    <a:p>
                      <a:pPr algn="l" fontAlgn="ctr"/>
                      <a:r>
                        <a:rPr lang="pl-PL" sz="1200" b="0" i="0" u="none" strike="noStrike" dirty="0">
                          <a:solidFill>
                            <a:srgbClr val="002060"/>
                          </a:solidFill>
                          <a:effectLst/>
                          <a:latin typeface="Book Antiqua" panose="02040602050305030304" pitchFamily="18" charset="0"/>
                        </a:rPr>
                        <a:t>Koszty  dojazdu</a:t>
                      </a:r>
                    </a:p>
                  </a:txBody>
                  <a:tcPr marL="7620" marR="7620" marT="7620" marB="0" anchor="ctr"/>
                </a:tc>
                <a:tc hMerge="1">
                  <a:txBody>
                    <a:bodyPr/>
                    <a:lstStyle/>
                    <a:p>
                      <a:endParaRPr lang="pl-PL"/>
                    </a:p>
                  </a:txBody>
                  <a:tcPr/>
                </a:tc>
                <a:tc hMerge="1">
                  <a:txBody>
                    <a:bodyPr/>
                    <a:lstStyle/>
                    <a:p>
                      <a:endParaRPr lang="pl-PL"/>
                    </a:p>
                  </a:txBody>
                  <a:tcPr/>
                </a:tc>
                <a:tc>
                  <a:txBody>
                    <a:bodyPr/>
                    <a:lstStyle/>
                    <a:p>
                      <a:pPr algn="ctr" fontAlgn="b"/>
                      <a:r>
                        <a:rPr lang="pl-PL" sz="1200" b="1" i="0" u="none" strike="noStrike" dirty="0">
                          <a:solidFill>
                            <a:srgbClr val="002060"/>
                          </a:solidFill>
                          <a:effectLst/>
                          <a:latin typeface="Book Antiqua" panose="02040602050305030304" pitchFamily="18" charset="0"/>
                        </a:rPr>
                        <a:t>21</a:t>
                      </a:r>
                    </a:p>
                  </a:txBody>
                  <a:tcPr marL="7620" marR="7620" marT="7620" marB="0" anchor="b"/>
                </a:tc>
                <a:tc>
                  <a:txBody>
                    <a:bodyPr/>
                    <a:lstStyle/>
                    <a:p>
                      <a:pPr algn="ctr" fontAlgn="b"/>
                      <a:r>
                        <a:rPr lang="pl-PL" sz="1200" b="1" i="0" u="none" strike="noStrike" dirty="0">
                          <a:solidFill>
                            <a:srgbClr val="002060"/>
                          </a:solidFill>
                          <a:effectLst/>
                          <a:latin typeface="Book Antiqua" panose="02040602050305030304" pitchFamily="18" charset="0"/>
                        </a:rPr>
                        <a:t>6</a:t>
                      </a:r>
                    </a:p>
                  </a:txBody>
                  <a:tcPr marL="7620" marR="7620" marT="7620" marB="0" anchor="b"/>
                </a:tc>
                <a:tc>
                  <a:txBody>
                    <a:bodyPr/>
                    <a:lstStyle/>
                    <a:p>
                      <a:pPr algn="ctr" fontAlgn="b"/>
                      <a:r>
                        <a:rPr lang="pl-PL" sz="1200" b="1" i="0" u="none" strike="noStrike" dirty="0">
                          <a:solidFill>
                            <a:srgbClr val="002060"/>
                          </a:solidFill>
                          <a:effectLst/>
                          <a:latin typeface="Book Antiqua" panose="02040602050305030304" pitchFamily="18" charset="0"/>
                        </a:rPr>
                        <a:t>0</a:t>
                      </a:r>
                    </a:p>
                  </a:txBody>
                  <a:tcPr marL="7620" marR="7620" marT="7620" marB="0" anchor="b"/>
                </a:tc>
                <a:tc>
                  <a:txBody>
                    <a:bodyPr/>
                    <a:lstStyle/>
                    <a:p>
                      <a:pPr algn="r" fontAlgn="b"/>
                      <a:r>
                        <a:rPr lang="pl-PL" sz="1200" b="1" i="0" u="none" strike="noStrike" dirty="0">
                          <a:effectLst/>
                          <a:latin typeface="Book Antiqua" panose="02040602050305030304" pitchFamily="18" charset="0"/>
                        </a:rPr>
                        <a:t>27</a:t>
                      </a:r>
                    </a:p>
                  </a:txBody>
                  <a:tcPr marL="7620" marR="7620" marT="7620" marB="0" anchor="b"/>
                </a:tc>
                <a:extLst>
                  <a:ext uri="{0D108BD9-81ED-4DB2-BD59-A6C34878D82A}">
                    <a16:rowId xmlns:a16="http://schemas.microsoft.com/office/drawing/2014/main" val="3436625743"/>
                  </a:ext>
                </a:extLst>
              </a:tr>
              <a:tr h="516482">
                <a:tc gridSpan="4">
                  <a:txBody>
                    <a:bodyPr/>
                    <a:lstStyle/>
                    <a:p>
                      <a:pPr algn="ctr" fontAlgn="b"/>
                      <a:r>
                        <a:rPr lang="pl-PL" sz="1200" u="none" strike="noStrike" dirty="0">
                          <a:effectLst/>
                          <a:latin typeface="Book Antiqua" panose="02040602050305030304" pitchFamily="18" charset="0"/>
                        </a:rPr>
                        <a:t>Ilość osób zaktywizowanych</a:t>
                      </a:r>
                      <a:endParaRPr lang="pl-PL" sz="1200" b="1" i="0" u="none" strike="noStrike" dirty="0">
                        <a:effectLst/>
                        <a:latin typeface="Book Antiqua" panose="02040602050305030304" pitchFamily="18" charset="0"/>
                      </a:endParaRPr>
                    </a:p>
                  </a:txBody>
                  <a:tcPr marL="7620" marR="7620" marT="7620" marB="0" anchor="b"/>
                </a:tc>
                <a:tc hMerge="1">
                  <a:txBody>
                    <a:bodyPr/>
                    <a:lstStyle/>
                    <a:p>
                      <a:endParaRPr lang="pl-PL"/>
                    </a:p>
                  </a:txBody>
                  <a:tcPr/>
                </a:tc>
                <a:tc hMerge="1">
                  <a:txBody>
                    <a:bodyPr/>
                    <a:lstStyle/>
                    <a:p>
                      <a:endParaRPr lang="pl-PL"/>
                    </a:p>
                  </a:txBody>
                  <a:tcPr/>
                </a:tc>
                <a:tc hMerge="1">
                  <a:txBody>
                    <a:bodyPr/>
                    <a:lstStyle/>
                    <a:p>
                      <a:endParaRPr lang="pl-PL"/>
                    </a:p>
                  </a:txBody>
                  <a:tcPr/>
                </a:tc>
                <a:tc>
                  <a:txBody>
                    <a:bodyPr/>
                    <a:lstStyle/>
                    <a:p>
                      <a:pPr algn="ctr" fontAlgn="b"/>
                      <a:r>
                        <a:rPr lang="pl-PL" sz="1200" b="1" i="0" u="none" strike="noStrike" dirty="0">
                          <a:effectLst/>
                          <a:latin typeface="Book Antiqua" panose="02040602050305030304" pitchFamily="18" charset="0"/>
                        </a:rPr>
                        <a:t>216</a:t>
                      </a:r>
                    </a:p>
                  </a:txBody>
                  <a:tcPr marL="7620" marR="7620" marT="7620" marB="0" anchor="b"/>
                </a:tc>
                <a:tc>
                  <a:txBody>
                    <a:bodyPr/>
                    <a:lstStyle/>
                    <a:p>
                      <a:pPr algn="ctr" fontAlgn="b"/>
                      <a:r>
                        <a:rPr lang="pl-PL" sz="1200" b="1" u="none" strike="noStrike" dirty="0">
                          <a:effectLst/>
                          <a:latin typeface="Book Antiqua" panose="02040602050305030304" pitchFamily="18" charset="0"/>
                        </a:rPr>
                        <a:t>73</a:t>
                      </a:r>
                      <a:endParaRPr lang="pl-PL" sz="1200" b="1" i="0" u="none" strike="noStrike" dirty="0">
                        <a:effectLst/>
                        <a:latin typeface="Book Antiqua" panose="02040602050305030304" pitchFamily="18" charset="0"/>
                      </a:endParaRPr>
                    </a:p>
                  </a:txBody>
                  <a:tcPr marL="7620" marR="7620" marT="7620" marB="0" anchor="b"/>
                </a:tc>
                <a:tc>
                  <a:txBody>
                    <a:bodyPr/>
                    <a:lstStyle/>
                    <a:p>
                      <a:pPr algn="ctr" fontAlgn="b"/>
                      <a:r>
                        <a:rPr lang="pl-PL" sz="1200" b="1" i="0" u="none" strike="noStrike" dirty="0">
                          <a:effectLst/>
                          <a:latin typeface="Book Antiqua" panose="02040602050305030304" pitchFamily="18" charset="0"/>
                        </a:rPr>
                        <a:t>74</a:t>
                      </a:r>
                    </a:p>
                  </a:txBody>
                  <a:tcPr marL="7620" marR="7620" marT="7620" marB="0" anchor="b"/>
                </a:tc>
                <a:tc>
                  <a:txBody>
                    <a:bodyPr/>
                    <a:lstStyle/>
                    <a:p>
                      <a:pPr algn="r" fontAlgn="b"/>
                      <a:r>
                        <a:rPr lang="pl-PL" sz="1200" b="1" i="0" u="none" strike="noStrike" dirty="0">
                          <a:effectLst/>
                          <a:latin typeface="Book Antiqua" panose="02040602050305030304" pitchFamily="18" charset="0"/>
                        </a:rPr>
                        <a:t>363</a:t>
                      </a:r>
                    </a:p>
                  </a:txBody>
                  <a:tcPr marL="7620" marR="7620" marT="7620" marB="0" anchor="b"/>
                </a:tc>
                <a:extLst>
                  <a:ext uri="{0D108BD9-81ED-4DB2-BD59-A6C34878D82A}">
                    <a16:rowId xmlns:a16="http://schemas.microsoft.com/office/drawing/2014/main" val="816570707"/>
                  </a:ext>
                </a:extLst>
              </a:tr>
            </a:tbl>
          </a:graphicData>
        </a:graphic>
      </p:graphicFrame>
    </p:spTree>
    <p:extLst>
      <p:ext uri="{BB962C8B-B14F-4D97-AF65-F5344CB8AC3E}">
        <p14:creationId xmlns:p14="http://schemas.microsoft.com/office/powerpoint/2010/main" val="18960352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ole tekstowe 4">
            <a:extLst>
              <a:ext uri="{FF2B5EF4-FFF2-40B4-BE49-F238E27FC236}">
                <a16:creationId xmlns:a16="http://schemas.microsoft.com/office/drawing/2014/main" id="{77BDC144-FBA4-499E-A84D-ADE661EC4F50}"/>
              </a:ext>
            </a:extLst>
          </p:cNvPr>
          <p:cNvSpPr txBox="1"/>
          <p:nvPr/>
        </p:nvSpPr>
        <p:spPr>
          <a:xfrm>
            <a:off x="899592" y="692696"/>
            <a:ext cx="7272808" cy="4489562"/>
          </a:xfrm>
          <a:prstGeom prst="rect">
            <a:avLst/>
          </a:prstGeom>
          <a:noFill/>
        </p:spPr>
        <p:txBody>
          <a:bodyPr wrap="square">
            <a:spAutoFit/>
          </a:bodyPr>
          <a:lstStyle/>
          <a:p>
            <a:pPr algn="ctr">
              <a:lnSpc>
                <a:spcPct val="115000"/>
              </a:lnSpc>
              <a:spcAft>
                <a:spcPts val="1000"/>
              </a:spcAft>
            </a:pPr>
            <a:r>
              <a:rPr lang="pl-PL" sz="1400" b="1" dirty="0">
                <a:solidFill>
                  <a:srgbClr val="000000"/>
                </a:solidFill>
                <a:effectLst/>
                <a:latin typeface="Book Antiqua" panose="02040602050305030304" pitchFamily="18" charset="0"/>
                <a:ea typeface="Times New Roman" panose="02020603050405020304" pitchFamily="18" charset="0"/>
                <a:cs typeface="Arial" panose="020B0604020202020204" pitchFamily="34" charset="0"/>
              </a:rPr>
              <a:t>            </a:t>
            </a:r>
            <a:r>
              <a:rPr lang="pl-PL" sz="1600" b="1" dirty="0">
                <a:solidFill>
                  <a:srgbClr val="00B050"/>
                </a:solidFill>
                <a:effectLst/>
                <a:latin typeface="Book Antiqua" panose="02040602050305030304" pitchFamily="18" charset="0"/>
                <a:ea typeface="Times New Roman" panose="02020603050405020304" pitchFamily="18" charset="0"/>
                <a:cs typeface="Arial" panose="020B0604020202020204" pitchFamily="34" charset="0"/>
              </a:rPr>
              <a:t>ŚRODKI Z KRAJOWEGO FUNDUSZU SZKOLENIOWEGO (KFS)                       w 2022 r. </a:t>
            </a:r>
            <a:r>
              <a:rPr lang="pl-PL" sz="1600" dirty="0">
                <a:effectLst/>
                <a:latin typeface="Book Antiqua" panose="02040602050305030304" pitchFamily="18" charset="0"/>
                <a:ea typeface="Calibri" panose="020F0502020204030204" pitchFamily="34" charset="0"/>
                <a:cs typeface="Times New Roman" panose="02020603050405020304" pitchFamily="18" charset="0"/>
              </a:rPr>
              <a:t> </a:t>
            </a:r>
          </a:p>
          <a:p>
            <a:pPr>
              <a:lnSpc>
                <a:spcPct val="115000"/>
              </a:lnSpc>
              <a:spcAft>
                <a:spcPts val="1000"/>
              </a:spcAft>
            </a:pPr>
            <a:r>
              <a:rPr lang="pl-PL" sz="1600" b="1" dirty="0">
                <a:effectLst/>
                <a:latin typeface="Book Antiqua" panose="02040602050305030304" pitchFamily="18" charset="0"/>
                <a:ea typeface="Calibri" panose="020F0502020204030204" pitchFamily="34" charset="0"/>
                <a:cs typeface="Arial" panose="020B0604020202020204" pitchFamily="34" charset="0"/>
              </a:rPr>
              <a:t>PRZYZNANY LIMIT  </a:t>
            </a:r>
            <a:r>
              <a:rPr lang="pl-PL" sz="1600" b="1" u="sng" dirty="0">
                <a:effectLst/>
                <a:latin typeface="Book Antiqua" panose="02040602050305030304" pitchFamily="18" charset="0"/>
                <a:ea typeface="Calibri" panose="020F0502020204030204" pitchFamily="34" charset="0"/>
                <a:cs typeface="Arial" panose="020B0604020202020204" pitchFamily="34" charset="0"/>
              </a:rPr>
              <a:t>125.765,00 zł  w tym :</a:t>
            </a:r>
          </a:p>
          <a:p>
            <a:pPr>
              <a:lnSpc>
                <a:spcPct val="115000"/>
              </a:lnSpc>
              <a:spcAft>
                <a:spcPts val="1000"/>
              </a:spcAft>
            </a:pPr>
            <a:r>
              <a:rPr lang="pl-PL" sz="1600" b="1" u="sng" dirty="0">
                <a:effectLst/>
                <a:latin typeface="Book Antiqua" panose="02040602050305030304" pitchFamily="18" charset="0"/>
                <a:ea typeface="Calibri" panose="020F0502020204030204" pitchFamily="34" charset="0"/>
                <a:cs typeface="Arial" panose="020B0604020202020204" pitchFamily="34" charset="0"/>
              </a:rPr>
              <a:t>rezerwa KFS : 31.365,00 zł</a:t>
            </a:r>
            <a:endParaRPr lang="pl-PL" sz="1600" dirty="0">
              <a:effectLst/>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600" b="1" dirty="0">
                <a:effectLst/>
                <a:latin typeface="Book Antiqua" panose="02040602050305030304" pitchFamily="18" charset="0"/>
                <a:ea typeface="Calibri" panose="020F0502020204030204" pitchFamily="34" charset="0"/>
                <a:cs typeface="Times New Roman" panose="02020603050405020304" pitchFamily="18" charset="0"/>
              </a:rPr>
              <a:t>PRACODAWCOM WYPŁACONO </a:t>
            </a:r>
            <a:r>
              <a:rPr lang="pl-PL" sz="1600" dirty="0">
                <a:effectLst/>
                <a:latin typeface="Book Antiqua" panose="02040602050305030304" pitchFamily="18" charset="0"/>
                <a:ea typeface="Calibri" panose="020F0502020204030204" pitchFamily="34" charset="0"/>
                <a:cs typeface="Times New Roman" panose="02020603050405020304" pitchFamily="18" charset="0"/>
              </a:rPr>
              <a:t>zgodnie z zawartymi </a:t>
            </a:r>
          </a:p>
          <a:p>
            <a:pPr>
              <a:lnSpc>
                <a:spcPct val="115000"/>
              </a:lnSpc>
              <a:spcAft>
                <a:spcPts val="1000"/>
              </a:spcAft>
            </a:pPr>
            <a:r>
              <a:rPr lang="pl-PL" sz="1600" dirty="0">
                <a:effectLst/>
                <a:latin typeface="Book Antiqua" panose="02040602050305030304" pitchFamily="18" charset="0"/>
                <a:ea typeface="Calibri" panose="020F0502020204030204" pitchFamily="34" charset="0"/>
                <a:cs typeface="Times New Roman" panose="02020603050405020304" pitchFamily="18" charset="0"/>
              </a:rPr>
              <a:t>umowami </a:t>
            </a:r>
            <a:r>
              <a:rPr lang="pl-PL" sz="1600" b="1" u="sng" dirty="0">
                <a:effectLst/>
                <a:latin typeface="Book Antiqua" panose="02040602050305030304" pitchFamily="18" charset="0"/>
                <a:ea typeface="Calibri" panose="020F0502020204030204" pitchFamily="34" charset="0"/>
                <a:cs typeface="Times New Roman" panose="02020603050405020304" pitchFamily="18" charset="0"/>
              </a:rPr>
              <a:t>111.616,40 zł.                                           </a:t>
            </a:r>
          </a:p>
          <a:p>
            <a:pPr>
              <a:lnSpc>
                <a:spcPct val="115000"/>
              </a:lnSpc>
              <a:spcAft>
                <a:spcPts val="1000"/>
              </a:spcAft>
            </a:pPr>
            <a:r>
              <a:rPr lang="pl-PL" sz="1600" dirty="0">
                <a:effectLst/>
                <a:latin typeface="Book Antiqua" panose="02040602050305030304" pitchFamily="18" charset="0"/>
                <a:ea typeface="Calibri" panose="020F0502020204030204" pitchFamily="34" charset="0"/>
                <a:cs typeface="Times New Roman" panose="02020603050405020304" pitchFamily="18" charset="0"/>
              </a:rPr>
              <a:t>Kwotę </a:t>
            </a:r>
            <a:r>
              <a:rPr lang="pl-PL" sz="1600" b="1" u="sng" dirty="0">
                <a:effectLst/>
                <a:latin typeface="Book Antiqua" panose="02040602050305030304" pitchFamily="18" charset="0"/>
                <a:ea typeface="Calibri" panose="020F0502020204030204" pitchFamily="34" charset="0"/>
                <a:cs typeface="Times New Roman" panose="02020603050405020304" pitchFamily="18" charset="0"/>
              </a:rPr>
              <a:t>7.730,00 zł</a:t>
            </a:r>
            <a:r>
              <a:rPr lang="pl-PL" sz="1600" dirty="0">
                <a:effectLst/>
                <a:latin typeface="Book Antiqua" panose="02040602050305030304" pitchFamily="18" charset="0"/>
                <a:ea typeface="Calibri" panose="020F0502020204030204" pitchFamily="34" charset="0"/>
                <a:cs typeface="Times New Roman" panose="02020603050405020304" pitchFamily="18" charset="0"/>
              </a:rPr>
              <a:t> przeznaczono na promocję KFS</a:t>
            </a:r>
          </a:p>
          <a:p>
            <a:pPr>
              <a:lnSpc>
                <a:spcPct val="115000"/>
              </a:lnSpc>
              <a:spcAft>
                <a:spcPts val="1000"/>
              </a:spcAft>
            </a:pPr>
            <a:r>
              <a:rPr lang="pl-PL" sz="1600" b="1" dirty="0">
                <a:effectLst/>
                <a:latin typeface="Book Antiqua" panose="02040602050305030304" pitchFamily="18" charset="0"/>
                <a:ea typeface="Calibri" panose="020F0502020204030204" pitchFamily="34" charset="0"/>
                <a:cs typeface="Times New Roman" panose="02020603050405020304" pitchFamily="18" charset="0"/>
              </a:rPr>
              <a:t>Wydatki ogółem wyniosły </a:t>
            </a:r>
            <a:r>
              <a:rPr lang="pl-PL" sz="1600" b="1" u="sng" dirty="0">
                <a:effectLst/>
                <a:latin typeface="Book Antiqua" panose="02040602050305030304" pitchFamily="18" charset="0"/>
                <a:ea typeface="Calibri" panose="020F0502020204030204" pitchFamily="34" charset="0"/>
                <a:cs typeface="Times New Roman" panose="02020603050405020304" pitchFamily="18" charset="0"/>
              </a:rPr>
              <a:t>119.346,40 zł.</a:t>
            </a:r>
          </a:p>
          <a:p>
            <a:pPr algn="just">
              <a:lnSpc>
                <a:spcPct val="115000"/>
              </a:lnSpc>
              <a:spcAft>
                <a:spcPts val="1000"/>
              </a:spcAft>
            </a:pPr>
            <a:r>
              <a:rPr lang="pl-PL" sz="1400" dirty="0">
                <a:latin typeface="Book Antiqua" panose="02040602050305030304" pitchFamily="18" charset="0"/>
                <a:ea typeface="Calibri" panose="020F0502020204030204" pitchFamily="34" charset="0"/>
                <a:cs typeface="Times New Roman" panose="02020603050405020304" pitchFamily="18" charset="0"/>
              </a:rPr>
              <a:t>Trzech pracodawców w okresie  wrzesień-grudzień 2022r. dokonało zwrotu środków ogółem na kwotę</a:t>
            </a:r>
            <a:r>
              <a:rPr lang="pl-PL" sz="1400" b="1" u="sng" dirty="0">
                <a:latin typeface="Book Antiqua" panose="02040602050305030304" pitchFamily="18" charset="0"/>
                <a:ea typeface="Calibri" panose="020F0502020204030204" pitchFamily="34" charset="0"/>
                <a:cs typeface="Times New Roman" panose="02020603050405020304" pitchFamily="18" charset="0"/>
              </a:rPr>
              <a:t> 441,76 zł.</a:t>
            </a:r>
            <a:endParaRPr lang="pl-PL" sz="1400" dirty="0">
              <a:effectLst/>
              <a:latin typeface="Book Antiqua" panose="0204060205030503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pl-PL" sz="1400" dirty="0">
                <a:effectLst/>
                <a:latin typeface="Book Antiqua" panose="02040602050305030304" pitchFamily="18" charset="0"/>
                <a:ea typeface="Calibri" panose="020F0502020204030204" pitchFamily="34" charset="0"/>
                <a:cs typeface="Times New Roman" panose="02020603050405020304" pitchFamily="18" charset="0"/>
              </a:rPr>
              <a:t>Podpisano </a:t>
            </a:r>
            <a:r>
              <a:rPr lang="pl-PL" sz="1400" b="1" u="sng" dirty="0">
                <a:effectLst/>
                <a:latin typeface="Book Antiqua" panose="02040602050305030304" pitchFamily="18" charset="0"/>
                <a:ea typeface="Calibri" panose="020F0502020204030204" pitchFamily="34" charset="0"/>
                <a:cs typeface="Times New Roman" panose="02020603050405020304" pitchFamily="18" charset="0"/>
              </a:rPr>
              <a:t>47 umów,</a:t>
            </a:r>
            <a:r>
              <a:rPr lang="pl-PL" sz="1400" dirty="0">
                <a:effectLst/>
                <a:latin typeface="Book Antiqua" panose="02040602050305030304" pitchFamily="18" charset="0"/>
                <a:ea typeface="Calibri" panose="020F0502020204030204" pitchFamily="34" charset="0"/>
                <a:cs typeface="Times New Roman" panose="02020603050405020304" pitchFamily="18" charset="0"/>
              </a:rPr>
              <a:t> w ramach których Pracodawcy przeszkolili ogółem </a:t>
            </a:r>
            <a:r>
              <a:rPr lang="pl-PL" sz="1400" b="1" u="sng" dirty="0">
                <a:effectLst/>
                <a:latin typeface="Book Antiqua" panose="02040602050305030304" pitchFamily="18" charset="0"/>
                <a:ea typeface="Calibri" panose="020F0502020204030204" pitchFamily="34" charset="0"/>
                <a:cs typeface="Times New Roman" panose="02020603050405020304" pitchFamily="18" charset="0"/>
              </a:rPr>
              <a:t>179 osób.</a:t>
            </a:r>
          </a:p>
          <a:p>
            <a:pPr algn="just">
              <a:lnSpc>
                <a:spcPct val="115000"/>
              </a:lnSpc>
              <a:spcAft>
                <a:spcPts val="1000"/>
              </a:spcAft>
            </a:pPr>
            <a:r>
              <a:rPr lang="pl-PL" sz="1400" b="1" u="sng" dirty="0">
                <a:latin typeface="Book Antiqua" panose="02040602050305030304" pitchFamily="18" charset="0"/>
                <a:ea typeface="Calibri" panose="020F0502020204030204" pitchFamily="34" charset="0"/>
                <a:cs typeface="Times New Roman" panose="02020603050405020304" pitchFamily="18" charset="0"/>
              </a:rPr>
              <a:t>Koszt szkoleń w przeliczeniu na jednego uczestnika wyniósł 621,08 zł.</a:t>
            </a:r>
            <a:endParaRPr lang="pl-PL" sz="1400" dirty="0">
              <a:effectLst/>
              <a:latin typeface="Book Antiqua" panose="0204060205030503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818174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10B6E07-03C7-495B-B7CB-9855B79DCFAC}"/>
              </a:ext>
            </a:extLst>
          </p:cNvPr>
          <p:cNvSpPr>
            <a:spLocks noChangeArrowheads="1"/>
          </p:cNvSpPr>
          <p:nvPr/>
        </p:nvSpPr>
        <p:spPr bwMode="auto">
          <a:xfrm>
            <a:off x="395536" y="107286"/>
            <a:ext cx="8748464" cy="800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002060"/>
                </a:solidFill>
                <a:effectLst/>
                <a:latin typeface="Book Antiqua" panose="02040602050305030304" pitchFamily="18" charset="0"/>
                <a:ea typeface="Times New Roman" panose="02020603050405020304" pitchFamily="18" charset="0"/>
                <a:cs typeface="Arial" panose="020B0604020202020204" pitchFamily="34" charset="0"/>
              </a:rPr>
              <a:t>STRUKTURA WSZYSTKICH WYDATKÓW FUNDUSZU PRACY</a:t>
            </a:r>
            <a:endParaRPr kumimoji="0" lang="pl-PL" altLang="pl-PL" sz="1400" b="1" i="0" u="none" strike="noStrike" cap="none" normalizeH="0" baseline="0" dirty="0">
              <a:ln>
                <a:noFill/>
              </a:ln>
              <a:solidFill>
                <a:srgbClr val="002060"/>
              </a:solidFill>
              <a:effectLst/>
              <a:latin typeface="Book Antiqua" panose="0204060205030503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002060"/>
                </a:solidFill>
                <a:effectLst/>
                <a:latin typeface="Book Antiqua" panose="02040602050305030304" pitchFamily="18" charset="0"/>
                <a:ea typeface="Times New Roman" panose="02020603050405020304" pitchFamily="18" charset="0"/>
                <a:cs typeface="Arial" panose="020B0604020202020204" pitchFamily="34" charset="0"/>
              </a:rPr>
              <a:t>- ujęcie procentowe</a:t>
            </a:r>
            <a:endParaRPr kumimoji="0" lang="pl-PL" altLang="pl-PL" sz="1400" b="1" i="0" u="none" strike="noStrike" cap="none" normalizeH="0" baseline="0" dirty="0">
              <a:ln>
                <a:noFill/>
              </a:ln>
              <a:solidFill>
                <a:srgbClr val="002060"/>
              </a:solidFill>
              <a:effectLst/>
              <a:latin typeface="Book Antiqua" panose="0204060205030503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rgbClr val="FF0000"/>
              </a:solidFill>
              <a:effectLst/>
              <a:latin typeface="Arial" panose="020B0604020202020204" pitchFamily="34" charset="0"/>
            </a:endParaRPr>
          </a:p>
        </p:txBody>
      </p:sp>
      <p:graphicFrame>
        <p:nvGraphicFramePr>
          <p:cNvPr id="4" name="Wykres 3">
            <a:extLst>
              <a:ext uri="{FF2B5EF4-FFF2-40B4-BE49-F238E27FC236}">
                <a16:creationId xmlns:a16="http://schemas.microsoft.com/office/drawing/2014/main" id="{F5238482-BEF5-487D-BA6E-0D906730456E}"/>
              </a:ext>
            </a:extLst>
          </p:cNvPr>
          <p:cNvGraphicFramePr>
            <a:graphicFrameLocks/>
          </p:cNvGraphicFramePr>
          <p:nvPr>
            <p:extLst>
              <p:ext uri="{D42A27DB-BD31-4B8C-83A1-F6EECF244321}">
                <p14:modId xmlns:p14="http://schemas.microsoft.com/office/powerpoint/2010/main" val="1523524186"/>
              </p:ext>
            </p:extLst>
          </p:nvPr>
        </p:nvGraphicFramePr>
        <p:xfrm>
          <a:off x="395535" y="620688"/>
          <a:ext cx="8493703" cy="4752528"/>
        </p:xfrm>
        <a:graphic>
          <a:graphicData uri="http://schemas.openxmlformats.org/drawingml/2006/chart">
            <c:chart xmlns:c="http://schemas.openxmlformats.org/drawingml/2006/chart" xmlns:r="http://schemas.openxmlformats.org/officeDocument/2006/relationships" r:id="rId2"/>
          </a:graphicData>
        </a:graphic>
      </p:graphicFrame>
      <p:sp>
        <p:nvSpPr>
          <p:cNvPr id="3" name="Rectangle 3">
            <a:extLst>
              <a:ext uri="{FF2B5EF4-FFF2-40B4-BE49-F238E27FC236}">
                <a16:creationId xmlns:a16="http://schemas.microsoft.com/office/drawing/2014/main" id="{CC6BA6C6-5977-475D-A32B-DD303A8D1092}"/>
              </a:ext>
            </a:extLst>
          </p:cNvPr>
          <p:cNvSpPr>
            <a:spLocks noChangeArrowheads="1"/>
          </p:cNvSpPr>
          <p:nvPr/>
        </p:nvSpPr>
        <p:spPr bwMode="auto">
          <a:xfrm rot="10800000" flipV="1">
            <a:off x="630976" y="4423534"/>
            <a:ext cx="7901464" cy="2215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2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2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200" dirty="0">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2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200" dirty="0">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2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200" dirty="0">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200" b="1" i="0" u="none" strike="noStrike" cap="none" normalizeH="0" baseline="0" dirty="0">
                <a:ln>
                  <a:noFill/>
                </a:ln>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rPr>
              <a:t>W ogólnej kwocie wydatków Funduszu Pracy tj. 5.851.058,40 zł  dominowały koszty poniesione na realizację programów rynku pracy 2.651.908,71 zł oraz na zasiłki dla osób bezrobotnych (wraz ze składką ZUS) 1.601.483,16 zł , które stanowiły odpowiednio 46% i 27% ogółu wydatków. </a:t>
            </a:r>
            <a:endParaRPr kumimoji="0" lang="pl-PL" altLang="pl-PL" sz="1200" b="1" i="0" u="none" strike="noStrike" cap="none" normalizeH="0" baseline="0" dirty="0">
              <a:ln>
                <a:noFill/>
              </a:ln>
              <a:solidFill>
                <a:schemeClr val="tx1"/>
              </a:solidFill>
              <a:effectLst/>
              <a:latin typeface="Book Antiqua" panose="0204060205030503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5" name="Pismo odręczne 4">
                <a:extLst>
                  <a:ext uri="{FF2B5EF4-FFF2-40B4-BE49-F238E27FC236}">
                    <a16:creationId xmlns:a16="http://schemas.microsoft.com/office/drawing/2014/main" id="{E6AB09F5-EC70-4ED2-9418-78696DDE024A}"/>
                  </a:ext>
                </a:extLst>
              </p14:cNvPr>
              <p14:cNvContentPartPr/>
              <p14:nvPr/>
            </p14:nvContentPartPr>
            <p14:xfrm>
              <a:off x="3181920" y="3397419"/>
              <a:ext cx="360" cy="360"/>
            </p14:xfrm>
          </p:contentPart>
        </mc:Choice>
        <mc:Fallback xmlns="">
          <p:pic>
            <p:nvPicPr>
              <p:cNvPr id="5" name="Pismo odręczne 4">
                <a:extLst>
                  <a:ext uri="{FF2B5EF4-FFF2-40B4-BE49-F238E27FC236}">
                    <a16:creationId xmlns:a16="http://schemas.microsoft.com/office/drawing/2014/main" xmlns="" xmlns:aink="http://schemas.microsoft.com/office/drawing/2016/ink" xmlns:p14="http://schemas.microsoft.com/office/powerpoint/2010/main" id="{E6AB09F5-EC70-4ED2-9418-78696DDE024A}"/>
                  </a:ext>
                </a:extLst>
              </p:cNvPr>
              <p:cNvPicPr/>
              <p:nvPr/>
            </p:nvPicPr>
            <p:blipFill>
              <a:blip r:embed="rId4" cstate="print"/>
              <a:stretch>
                <a:fillRect/>
              </a:stretch>
            </p:blipFill>
            <p:spPr>
              <a:xfrm>
                <a:off x="3164280" y="328977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5">
            <p14:nvContentPartPr>
              <p14:cNvPr id="6" name="Pismo odręczne 5">
                <a:extLst>
                  <a:ext uri="{FF2B5EF4-FFF2-40B4-BE49-F238E27FC236}">
                    <a16:creationId xmlns:a16="http://schemas.microsoft.com/office/drawing/2014/main" id="{D14BC9F5-BDA7-4E83-8E96-E77B96A2A47B}"/>
                  </a:ext>
                </a:extLst>
              </p14:cNvPr>
              <p14:cNvContentPartPr/>
              <p14:nvPr/>
            </p14:nvContentPartPr>
            <p14:xfrm>
              <a:off x="3181920" y="3397419"/>
              <a:ext cx="360" cy="360"/>
            </p14:xfrm>
          </p:contentPart>
        </mc:Choice>
        <mc:Fallback xmlns="">
          <p:pic>
            <p:nvPicPr>
              <p:cNvPr id="6" name="Pismo odręczne 5">
                <a:extLst>
                  <a:ext uri="{FF2B5EF4-FFF2-40B4-BE49-F238E27FC236}">
                    <a16:creationId xmlns:a16="http://schemas.microsoft.com/office/drawing/2014/main" xmlns="" xmlns:aink="http://schemas.microsoft.com/office/drawing/2016/ink" xmlns:p14="http://schemas.microsoft.com/office/powerpoint/2010/main" id="{D14BC9F5-BDA7-4E83-8E96-E77B96A2A47B}"/>
                  </a:ext>
                </a:extLst>
              </p:cNvPr>
              <p:cNvPicPr/>
              <p:nvPr/>
            </p:nvPicPr>
            <p:blipFill>
              <a:blip r:embed="rId4" cstate="print"/>
              <a:stretch>
                <a:fillRect/>
              </a:stretch>
            </p:blipFill>
            <p:spPr>
              <a:xfrm>
                <a:off x="3164280" y="3289779"/>
                <a:ext cx="36000" cy="216000"/>
              </a:xfrm>
              <a:prstGeom prst="rect">
                <a:avLst/>
              </a:prstGeom>
            </p:spPr>
          </p:pic>
        </mc:Fallback>
      </mc:AlternateContent>
    </p:spTree>
    <p:extLst>
      <p:ext uri="{BB962C8B-B14F-4D97-AF65-F5344CB8AC3E}">
        <p14:creationId xmlns:p14="http://schemas.microsoft.com/office/powerpoint/2010/main" val="40139915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3"/>
          <p:cNvSpPr/>
          <p:nvPr/>
        </p:nvSpPr>
        <p:spPr>
          <a:xfrm>
            <a:off x="222169" y="335845"/>
            <a:ext cx="8699662" cy="6555641"/>
          </a:xfrm>
          <a:prstGeom prst="rect">
            <a:avLst/>
          </a:prstGeom>
        </p:spPr>
        <p:txBody>
          <a:bodyPr wrap="square">
            <a:spAutoFit/>
          </a:bodyPr>
          <a:lstStyle/>
          <a:p>
            <a:pPr algn="just"/>
            <a:r>
              <a:rPr lang="pl-PL" sz="1200" dirty="0">
                <a:latin typeface="Book Antiqua" panose="02040602050305030304" pitchFamily="18" charset="0"/>
              </a:rPr>
              <a:t>W wyniku załatwianych spraw wydano </a:t>
            </a:r>
            <a:r>
              <a:rPr lang="pl-PL" sz="1200" b="1" dirty="0">
                <a:latin typeface="Book Antiqua" panose="02040602050305030304" pitchFamily="18" charset="0"/>
              </a:rPr>
              <a:t>2807 </a:t>
            </a:r>
            <a:r>
              <a:rPr lang="pl-PL" sz="1200" dirty="0">
                <a:latin typeface="Book Antiqua" panose="02040602050305030304" pitchFamily="18" charset="0"/>
              </a:rPr>
              <a:t>decyzji administracyjnych. Ponadto zawarto </a:t>
            </a:r>
            <a:r>
              <a:rPr lang="pl-PL" sz="1200" b="1" dirty="0">
                <a:latin typeface="Book Antiqua" panose="02040602050305030304" pitchFamily="18" charset="0"/>
              </a:rPr>
              <a:t>292</a:t>
            </a:r>
            <a:r>
              <a:rPr lang="pl-PL" sz="1200" dirty="0">
                <a:latin typeface="Book Antiqua" panose="02040602050305030304" pitchFamily="18" charset="0"/>
              </a:rPr>
              <a:t> umowy cywilnoprawne (dotyczących aktywnych form) , 3 porozumienia  (dotyczące PAI i PSU), wydano </a:t>
            </a:r>
            <a:r>
              <a:rPr lang="pl-PL" sz="1200" b="1" dirty="0">
                <a:latin typeface="Book Antiqua" panose="02040602050305030304" pitchFamily="18" charset="0"/>
              </a:rPr>
              <a:t>1336</a:t>
            </a:r>
            <a:r>
              <a:rPr lang="pl-PL" sz="1200" dirty="0">
                <a:latin typeface="Book Antiqua" panose="02040602050305030304" pitchFamily="18" charset="0"/>
              </a:rPr>
              <a:t> zaświadczeń, w tym </a:t>
            </a:r>
            <a:r>
              <a:rPr lang="pl-PL" sz="1200" b="1" dirty="0">
                <a:latin typeface="Book Antiqua" panose="02040602050305030304" pitchFamily="18" charset="0"/>
              </a:rPr>
              <a:t>1170</a:t>
            </a:r>
            <a:r>
              <a:rPr lang="pl-PL" sz="1200" dirty="0">
                <a:latin typeface="Book Antiqua" panose="02040602050305030304" pitchFamily="18" charset="0"/>
              </a:rPr>
              <a:t> dla osób bezrobotnych, </a:t>
            </a:r>
            <a:r>
              <a:rPr lang="pl-PL" sz="1200" b="1" dirty="0">
                <a:latin typeface="Book Antiqua" panose="02040602050305030304" pitchFamily="18" charset="0"/>
              </a:rPr>
              <a:t>166</a:t>
            </a:r>
            <a:r>
              <a:rPr lang="pl-PL" sz="1200" dirty="0">
                <a:latin typeface="Book Antiqua" panose="02040602050305030304" pitchFamily="18" charset="0"/>
              </a:rPr>
              <a:t> dla instytucji (ZUS,  Komornik, Sąd, OPS, Policja i Prokuratura itp.), </a:t>
            </a:r>
            <a:r>
              <a:rPr lang="pl-PL" sz="1200" b="1" dirty="0">
                <a:latin typeface="Book Antiqua" panose="02040602050305030304" pitchFamily="18" charset="0"/>
              </a:rPr>
              <a:t>137</a:t>
            </a:r>
            <a:r>
              <a:rPr lang="pl-PL" sz="1200" dirty="0">
                <a:latin typeface="Book Antiqua" panose="02040602050305030304" pitchFamily="18" charset="0"/>
              </a:rPr>
              <a:t> zaświadczenia o udzielonej pomocy publicznej  oraz </a:t>
            </a:r>
            <a:r>
              <a:rPr lang="pl-PL" sz="1200" b="1" dirty="0">
                <a:latin typeface="Book Antiqua" panose="02040602050305030304" pitchFamily="18" charset="0"/>
              </a:rPr>
              <a:t>370</a:t>
            </a:r>
            <a:r>
              <a:rPr lang="pl-PL" sz="1200" dirty="0">
                <a:latin typeface="Book Antiqua" panose="02040602050305030304" pitchFamily="18" charset="0"/>
              </a:rPr>
              <a:t> PIT-ów. </a:t>
            </a:r>
          </a:p>
          <a:p>
            <a:pPr algn="just"/>
            <a:r>
              <a:rPr lang="pl-PL" sz="1200" dirty="0">
                <a:latin typeface="Book Antiqua" panose="02040602050305030304" pitchFamily="18" charset="0"/>
              </a:rPr>
              <a:t>W ramach poradnictwa zawodowego </a:t>
            </a:r>
            <a:r>
              <a:rPr lang="pl-PL" sz="1200" b="1" dirty="0">
                <a:latin typeface="Book Antiqua" panose="02040602050305030304" pitchFamily="18" charset="0"/>
              </a:rPr>
              <a:t>172 </a:t>
            </a:r>
            <a:r>
              <a:rPr lang="pl-PL" sz="1200" dirty="0">
                <a:latin typeface="Book Antiqua" panose="02040602050305030304" pitchFamily="18" charset="0"/>
              </a:rPr>
              <a:t>osoby skorzystały z indywidualnej porady zawodowej, którą prowadzi doradca zawodowy. Dodatkowo oprócz zadań z poradnictwa zawodowego doradca zawodowy sprawuje również funkcję doradcy klienta indywidualnego. </a:t>
            </a:r>
          </a:p>
          <a:p>
            <a:pPr algn="just"/>
            <a:r>
              <a:rPr lang="pl-PL" sz="1200" dirty="0">
                <a:latin typeface="Book Antiqua" panose="02040602050305030304" pitchFamily="18" charset="0"/>
              </a:rPr>
              <a:t>Zadania związane z </a:t>
            </a:r>
            <a:r>
              <a:rPr lang="pl-PL" sz="1200" u="sng" dirty="0">
                <a:latin typeface="Book Antiqua" panose="02040602050305030304" pitchFamily="18" charset="0"/>
              </a:rPr>
              <a:t>funkcją doradcy klienta indywidualnego </a:t>
            </a:r>
            <a:r>
              <a:rPr lang="pl-PL" sz="1200" dirty="0">
                <a:latin typeface="Book Antiqua" panose="02040602050305030304" pitchFamily="18" charset="0"/>
              </a:rPr>
              <a:t>polegające na stałej opiece,  kontakcie i pracy z osobami bezrobotnymi – od momentu ich rejestracji, aż do wyłączenia z ewidencji, realizowane są przez 4 pracowników Działu Centrum Aktywizacji Zawodowej tut. Urzędu. Każdy doradca, na którego przypada 160 osób bezrobotnych, dodatkowo wykonuje zadania mające na celu realizację projektów EFS, aktywnych form wynikających z ustawy o promocji zatrudnienia i instytucjach rynku pracy tj. prace interwencyjne, staże, szkolenia, Prace Społecznie Użyteczne, Program Aktywizacja i Integracja, świadczenia integracyjne (CIS Kwilcz, Sieraków, Chudobczyce), bony(zasiedleniowe, stażowe, zatrudnieniowe, szkoleniowe), realizują zadania jakimi są zwroty kosztów  dojazdu np. na staż, wydawanie skierowań na badania lekarskie tytułem stwierdzenia braku przeciwwskazań do odbywania stażu, a także na badania lekarskie i psychologiczne, wymagane do rozpoczęcia udziału w szkoleniu (np. kwalifikacja wstępna, kurs prawa jazdy kat. C, D itp.) ,przygotowuje informacje starosty o braku możliwości zaspokojenia potrzeb kadrowych pracodawcy, prowadzi stronę internetową Urzędu, dbając o uaktualnianie: informacji, dokumentów do pobrania, udostępnianie aktualnych ogłoszeń, naborów itp. Ponadto w zastępstwie podczas nieobecności pracowników merytorycznych udziela informacji na temat dotacji na rozpoczęcie działalności gospodarczej, doposażenia stanowiska pracy, Krajowego Funduszu Szkoleniowego, zatrudnienia cudzoziemców itp. </a:t>
            </a:r>
          </a:p>
          <a:p>
            <a:pPr algn="just"/>
            <a:r>
              <a:rPr lang="pl-PL" sz="1200" dirty="0" err="1">
                <a:latin typeface="Book Antiqua" panose="02040602050305030304" pitchFamily="18" charset="0"/>
              </a:rPr>
              <a:t>Ww</a:t>
            </a:r>
            <a:r>
              <a:rPr lang="pl-PL" sz="1200" dirty="0">
                <a:latin typeface="Book Antiqua" panose="02040602050305030304" pitchFamily="18" charset="0"/>
              </a:rPr>
              <a:t> doradcy klienta pełnią również funkcję pośrednika pracy oraz jeden z doradców pełni dodatkowo funkcję specjalisty do spraw programów i </a:t>
            </a:r>
            <a:r>
              <a:rPr lang="pl-PL" sz="1200" dirty="0">
                <a:effectLst/>
                <a:latin typeface="Book Antiqua" panose="02040602050305030304" pitchFamily="18" charset="0"/>
              </a:rPr>
              <a:t>specjalisty do spraw rozwoju zawodowego.</a:t>
            </a:r>
            <a:endParaRPr lang="pl-PL" sz="1200" dirty="0">
              <a:latin typeface="Book Antiqua" panose="02040602050305030304" pitchFamily="18" charset="0"/>
            </a:endParaRPr>
          </a:p>
          <a:p>
            <a:pPr algn="just"/>
            <a:r>
              <a:rPr lang="pl-PL" sz="1200" dirty="0">
                <a:latin typeface="Book Antiqua" panose="02040602050305030304" pitchFamily="18" charset="0"/>
              </a:rPr>
              <a:t>Każda z osób bezrobotnych, zgodnie z Ustawą ma wyznaczaną wizytę w terminie co najmniej raz na 60 dni (kontakt może być osobisty, telefoniczny lub mailowy), na której ustalany jest Indywidualny Plan Działania dla każdej osoby (zawiera m. in. działania możliwe do zastosowania przez urząd pracy w ramach pomocy określonej w ustawie, działania planowane do samodzielnej realizacji przez bezrobotnego, możliwe formy wsparcia, planowaną liczbę i terminy kontaktów z doradcą klienta lub innym pracownikiem urzędu pracy). Podczas kierowania osób na aktywne formy wsparcia, często zdarza się, że jedna osoba ma dodatkowo kilka wizyt nadprogramowych, związanych z wydaniem skierowania na badania lekarskie, uzyskania porady zawodowej oraz informacji z zakresu pośrednictwa pracy, a także wydaniem stosownych dokumentów, niezbędnych do odbywania danej formy (oświadczenia o przysługujących prawach i obowiązkach, listy obecności i inne). Jeśli chodzi o projekty unijne, obligatoryjnym wymogiem jest także kwalifikacja każdego potencjalnego kandydata do projektu przez pracowników Działu CAZ oraz sporządzanie z osobą bezrobotną formularza zgłoszeniowego oraz wydawanie stosownych oświadczeń dla uczestników. </a:t>
            </a:r>
          </a:p>
          <a:p>
            <a:pPr algn="just"/>
            <a:r>
              <a:rPr lang="pl-PL" sz="1200" dirty="0">
                <a:solidFill>
                  <a:srgbClr val="FF0000"/>
                </a:solidFill>
                <a:latin typeface="Book Antiqua" panose="02040602050305030304" pitchFamily="18" charset="0"/>
              </a:rPr>
              <a:t> </a:t>
            </a: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2" name="Pismo odręczne 1">
                <a:extLst>
                  <a:ext uri="{FF2B5EF4-FFF2-40B4-BE49-F238E27FC236}">
                    <a16:creationId xmlns:a16="http://schemas.microsoft.com/office/drawing/2014/main" id="{239D7EAE-5FB4-4AFD-AC8B-FF82F6F3A212}"/>
                  </a:ext>
                </a:extLst>
              </p14:cNvPr>
              <p14:cNvContentPartPr/>
              <p14:nvPr/>
            </p14:nvContentPartPr>
            <p14:xfrm>
              <a:off x="1667040" y="3495699"/>
              <a:ext cx="360" cy="360"/>
            </p14:xfrm>
          </p:contentPart>
        </mc:Choice>
        <mc:Fallback xmlns="">
          <p:pic>
            <p:nvPicPr>
              <p:cNvPr id="2" name="Pismo odręczne 1">
                <a:extLst>
                  <a:ext uri="{FF2B5EF4-FFF2-40B4-BE49-F238E27FC236}">
                    <a16:creationId xmlns:a16="http://schemas.microsoft.com/office/drawing/2014/main" xmlns="" xmlns:aink="http://schemas.microsoft.com/office/drawing/2016/ink" xmlns:p14="http://schemas.microsoft.com/office/powerpoint/2010/main" id="{239D7EAE-5FB4-4AFD-AC8B-FF82F6F3A212}"/>
                  </a:ext>
                </a:extLst>
              </p:cNvPr>
              <p:cNvPicPr/>
              <p:nvPr/>
            </p:nvPicPr>
            <p:blipFill>
              <a:blip r:embed="rId4" cstate="print"/>
              <a:stretch>
                <a:fillRect/>
              </a:stretch>
            </p:blipFill>
            <p:spPr>
              <a:xfrm>
                <a:off x="1649400" y="3388059"/>
                <a:ext cx="36000" cy="216000"/>
              </a:xfrm>
              <a:prstGeom prst="rect">
                <a:avLst/>
              </a:prstGeom>
            </p:spPr>
          </p:pic>
        </mc:Fallback>
      </mc:AlternateContent>
      <p:grpSp>
        <p:nvGrpSpPr>
          <p:cNvPr id="6" name="Grupa 5">
            <a:extLst>
              <a:ext uri="{FF2B5EF4-FFF2-40B4-BE49-F238E27FC236}">
                <a16:creationId xmlns:a16="http://schemas.microsoft.com/office/drawing/2014/main" id="{FDDA77EC-C0FF-4F9D-B143-DDEC22248CCE}"/>
              </a:ext>
            </a:extLst>
          </p:cNvPr>
          <p:cNvGrpSpPr/>
          <p:nvPr/>
        </p:nvGrpSpPr>
        <p:grpSpPr>
          <a:xfrm>
            <a:off x="2769720" y="3576699"/>
            <a:ext cx="360" cy="360"/>
            <a:chOff x="2769720" y="3576699"/>
            <a:chExt cx="360" cy="360"/>
          </a:xfrm>
        </p:grpSpPr>
        <mc:AlternateContent xmlns:mc="http://schemas.openxmlformats.org/markup-compatibility/2006" xmlns:p14="http://schemas.microsoft.com/office/powerpoint/2010/main" xmlns:aink="http://schemas.microsoft.com/office/drawing/2016/ink">
          <mc:Choice Requires="p14 aink">
            <p:contentPart p14:bwMode="auto" r:id="rId5">
              <p14:nvContentPartPr>
                <p14:cNvPr id="3" name="Pismo odręczne 2">
                  <a:extLst>
                    <a:ext uri="{FF2B5EF4-FFF2-40B4-BE49-F238E27FC236}">
                      <a16:creationId xmlns:a16="http://schemas.microsoft.com/office/drawing/2014/main" id="{2E58E930-EFA5-41E1-889C-E33041261AA1}"/>
                    </a:ext>
                  </a:extLst>
                </p14:cNvPr>
                <p14:cNvContentPartPr/>
                <p14:nvPr/>
              </p14:nvContentPartPr>
              <p14:xfrm>
                <a:off x="2769720" y="3576699"/>
                <a:ext cx="360" cy="360"/>
              </p14:xfrm>
            </p:contentPart>
          </mc:Choice>
          <mc:Fallback xmlns="">
            <p:pic>
              <p:nvPicPr>
                <p:cNvPr id="3" name="Pismo odręczne 2">
                  <a:extLst>
                    <a:ext uri="{FF2B5EF4-FFF2-40B4-BE49-F238E27FC236}">
                      <a16:creationId xmlns:a16="http://schemas.microsoft.com/office/drawing/2014/main" xmlns="" xmlns:aink="http://schemas.microsoft.com/office/drawing/2016/ink" xmlns:p14="http://schemas.microsoft.com/office/powerpoint/2010/main" id="{2E58E930-EFA5-41E1-889C-E33041261AA1}"/>
                    </a:ext>
                  </a:extLst>
                </p:cNvPr>
                <p:cNvPicPr/>
                <p:nvPr/>
              </p:nvPicPr>
              <p:blipFill>
                <a:blip r:embed="rId6" cstate="print"/>
                <a:stretch>
                  <a:fillRect/>
                </a:stretch>
              </p:blipFill>
              <p:spPr>
                <a:xfrm>
                  <a:off x="2751720" y="346869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7">
              <p14:nvContentPartPr>
                <p14:cNvPr id="5" name="Pismo odręczne 4">
                  <a:extLst>
                    <a:ext uri="{FF2B5EF4-FFF2-40B4-BE49-F238E27FC236}">
                      <a16:creationId xmlns:a16="http://schemas.microsoft.com/office/drawing/2014/main" id="{118C581C-DCA9-4DC4-AB6E-FB3D8F758D71}"/>
                    </a:ext>
                  </a:extLst>
                </p14:cNvPr>
                <p14:cNvContentPartPr/>
                <p14:nvPr/>
              </p14:nvContentPartPr>
              <p14:xfrm>
                <a:off x="2769720" y="3576699"/>
                <a:ext cx="360" cy="360"/>
              </p14:xfrm>
            </p:contentPart>
          </mc:Choice>
          <mc:Fallback xmlns="">
            <p:pic>
              <p:nvPicPr>
                <p:cNvPr id="5" name="Pismo odręczne 4">
                  <a:extLst>
                    <a:ext uri="{FF2B5EF4-FFF2-40B4-BE49-F238E27FC236}">
                      <a16:creationId xmlns:a16="http://schemas.microsoft.com/office/drawing/2014/main" xmlns="" xmlns:aink="http://schemas.microsoft.com/office/drawing/2016/ink" xmlns:p14="http://schemas.microsoft.com/office/powerpoint/2010/main" id="{118C581C-DCA9-4DC4-AB6E-FB3D8F758D71}"/>
                    </a:ext>
                  </a:extLst>
                </p:cNvPr>
                <p:cNvPicPr/>
                <p:nvPr/>
              </p:nvPicPr>
              <p:blipFill>
                <a:blip r:embed="rId6" cstate="print"/>
                <a:stretch>
                  <a:fillRect/>
                </a:stretch>
              </p:blipFill>
              <p:spPr>
                <a:xfrm>
                  <a:off x="2751720" y="3468699"/>
                  <a:ext cx="36000" cy="216000"/>
                </a:xfrm>
                <a:prstGeom prst="rect">
                  <a:avLst/>
                </a:prstGeom>
              </p:spPr>
            </p:pic>
          </mc:Fallback>
        </mc:AlternateContent>
      </p:grpSp>
      <p:grpSp>
        <p:nvGrpSpPr>
          <p:cNvPr id="9" name="Grupa 8">
            <a:extLst>
              <a:ext uri="{FF2B5EF4-FFF2-40B4-BE49-F238E27FC236}">
                <a16:creationId xmlns:a16="http://schemas.microsoft.com/office/drawing/2014/main" id="{F516C7EF-8C8A-4370-B044-A2923B89408C}"/>
              </a:ext>
            </a:extLst>
          </p:cNvPr>
          <p:cNvGrpSpPr/>
          <p:nvPr/>
        </p:nvGrpSpPr>
        <p:grpSpPr>
          <a:xfrm>
            <a:off x="2725080" y="3728979"/>
            <a:ext cx="360" cy="360"/>
            <a:chOff x="2725080" y="3728979"/>
            <a:chExt cx="360" cy="360"/>
          </a:xfrm>
        </p:grpSpPr>
        <mc:AlternateContent xmlns:mc="http://schemas.openxmlformats.org/markup-compatibility/2006" xmlns:p14="http://schemas.microsoft.com/office/powerpoint/2010/main" xmlns:aink="http://schemas.microsoft.com/office/drawing/2016/ink">
          <mc:Choice Requires="p14 aink">
            <p:contentPart p14:bwMode="auto" r:id="rId8">
              <p14:nvContentPartPr>
                <p14:cNvPr id="7" name="Pismo odręczne 6">
                  <a:extLst>
                    <a:ext uri="{FF2B5EF4-FFF2-40B4-BE49-F238E27FC236}">
                      <a16:creationId xmlns:a16="http://schemas.microsoft.com/office/drawing/2014/main" id="{81D7E0CA-654F-4E59-A198-F46478D1DF03}"/>
                    </a:ext>
                  </a:extLst>
                </p14:cNvPr>
                <p14:cNvContentPartPr/>
                <p14:nvPr/>
              </p14:nvContentPartPr>
              <p14:xfrm>
                <a:off x="2725080" y="3728979"/>
                <a:ext cx="360" cy="360"/>
              </p14:xfrm>
            </p:contentPart>
          </mc:Choice>
          <mc:Fallback xmlns="">
            <p:pic>
              <p:nvPicPr>
                <p:cNvPr id="7" name="Pismo odręczne 6">
                  <a:extLst>
                    <a:ext uri="{FF2B5EF4-FFF2-40B4-BE49-F238E27FC236}">
                      <a16:creationId xmlns:a16="http://schemas.microsoft.com/office/drawing/2014/main" xmlns="" xmlns:aink="http://schemas.microsoft.com/office/drawing/2016/ink" xmlns:p14="http://schemas.microsoft.com/office/powerpoint/2010/main" id="{81D7E0CA-654F-4E59-A198-F46478D1DF03}"/>
                    </a:ext>
                  </a:extLst>
                </p:cNvPr>
                <p:cNvPicPr/>
                <p:nvPr/>
              </p:nvPicPr>
              <p:blipFill>
                <a:blip r:embed="rId9" cstate="print"/>
                <a:stretch>
                  <a:fillRect/>
                </a:stretch>
              </p:blipFill>
              <p:spPr>
                <a:xfrm>
                  <a:off x="2707440" y="362133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0">
              <p14:nvContentPartPr>
                <p14:cNvPr id="8" name="Pismo odręczne 7">
                  <a:extLst>
                    <a:ext uri="{FF2B5EF4-FFF2-40B4-BE49-F238E27FC236}">
                      <a16:creationId xmlns:a16="http://schemas.microsoft.com/office/drawing/2014/main" id="{DB769B06-C3B9-415D-9C68-D31540A1C776}"/>
                    </a:ext>
                  </a:extLst>
                </p14:cNvPr>
                <p14:cNvContentPartPr/>
                <p14:nvPr/>
              </p14:nvContentPartPr>
              <p14:xfrm>
                <a:off x="2725080" y="3728979"/>
                <a:ext cx="360" cy="360"/>
              </p14:xfrm>
            </p:contentPart>
          </mc:Choice>
          <mc:Fallback xmlns="">
            <p:pic>
              <p:nvPicPr>
                <p:cNvPr id="8" name="Pismo odręczne 7">
                  <a:extLst>
                    <a:ext uri="{FF2B5EF4-FFF2-40B4-BE49-F238E27FC236}">
                      <a16:creationId xmlns:a16="http://schemas.microsoft.com/office/drawing/2014/main" xmlns="" xmlns:aink="http://schemas.microsoft.com/office/drawing/2016/ink" xmlns:p14="http://schemas.microsoft.com/office/powerpoint/2010/main" id="{DB769B06-C3B9-415D-9C68-D31540A1C776}"/>
                    </a:ext>
                  </a:extLst>
                </p:cNvPr>
                <p:cNvPicPr/>
                <p:nvPr/>
              </p:nvPicPr>
              <p:blipFill>
                <a:blip r:embed="rId9" cstate="print"/>
                <a:stretch>
                  <a:fillRect/>
                </a:stretch>
              </p:blipFill>
              <p:spPr>
                <a:xfrm>
                  <a:off x="2707440" y="3621339"/>
                  <a:ext cx="36000" cy="216000"/>
                </a:xfrm>
                <a:prstGeom prst="rect">
                  <a:avLst/>
                </a:prstGeom>
              </p:spPr>
            </p:pic>
          </mc:Fallback>
        </mc:AlternateContent>
      </p:grpSp>
    </p:spTree>
    <p:extLst>
      <p:ext uri="{BB962C8B-B14F-4D97-AF65-F5344CB8AC3E}">
        <p14:creationId xmlns:p14="http://schemas.microsoft.com/office/powerpoint/2010/main" val="14248131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a 1">
            <a:extLst>
              <a:ext uri="{FF2B5EF4-FFF2-40B4-BE49-F238E27FC236}">
                <a16:creationId xmlns:a16="http://schemas.microsoft.com/office/drawing/2014/main" id="{9A32A18F-1982-427E-B610-457009B21941}"/>
              </a:ext>
            </a:extLst>
          </p:cNvPr>
          <p:cNvGraphicFramePr>
            <a:graphicFrameLocks noGrp="1"/>
          </p:cNvGraphicFramePr>
          <p:nvPr>
            <p:extLst>
              <p:ext uri="{D42A27DB-BD31-4B8C-83A1-F6EECF244321}">
                <p14:modId xmlns:p14="http://schemas.microsoft.com/office/powerpoint/2010/main" val="92788932"/>
              </p:ext>
            </p:extLst>
          </p:nvPr>
        </p:nvGraphicFramePr>
        <p:xfrm>
          <a:off x="457200" y="1493495"/>
          <a:ext cx="8229601" cy="4661142"/>
        </p:xfrm>
        <a:graphic>
          <a:graphicData uri="http://schemas.openxmlformats.org/drawingml/2006/table">
            <a:tbl>
              <a:tblPr firstRow="1" firstCol="1" bandRow="1">
                <a:tableStyleId>{5C22544A-7EE6-4342-B048-85BDC9FD1C3A}</a:tableStyleId>
              </a:tblPr>
              <a:tblGrid>
                <a:gridCol w="960204">
                  <a:extLst>
                    <a:ext uri="{9D8B030D-6E8A-4147-A177-3AD203B41FA5}">
                      <a16:colId xmlns:a16="http://schemas.microsoft.com/office/drawing/2014/main" val="1521921915"/>
                    </a:ext>
                  </a:extLst>
                </a:gridCol>
                <a:gridCol w="608925">
                  <a:extLst>
                    <a:ext uri="{9D8B030D-6E8A-4147-A177-3AD203B41FA5}">
                      <a16:colId xmlns:a16="http://schemas.microsoft.com/office/drawing/2014/main" val="1221605332"/>
                    </a:ext>
                  </a:extLst>
                </a:gridCol>
                <a:gridCol w="607668">
                  <a:extLst>
                    <a:ext uri="{9D8B030D-6E8A-4147-A177-3AD203B41FA5}">
                      <a16:colId xmlns:a16="http://schemas.microsoft.com/office/drawing/2014/main" val="1898051067"/>
                    </a:ext>
                  </a:extLst>
                </a:gridCol>
                <a:gridCol w="608297">
                  <a:extLst>
                    <a:ext uri="{9D8B030D-6E8A-4147-A177-3AD203B41FA5}">
                      <a16:colId xmlns:a16="http://schemas.microsoft.com/office/drawing/2014/main" val="4055031892"/>
                    </a:ext>
                  </a:extLst>
                </a:gridCol>
                <a:gridCol w="594472">
                  <a:extLst>
                    <a:ext uri="{9D8B030D-6E8A-4147-A177-3AD203B41FA5}">
                      <a16:colId xmlns:a16="http://schemas.microsoft.com/office/drawing/2014/main" val="570386812"/>
                    </a:ext>
                  </a:extLst>
                </a:gridCol>
                <a:gridCol w="608297">
                  <a:extLst>
                    <a:ext uri="{9D8B030D-6E8A-4147-A177-3AD203B41FA5}">
                      <a16:colId xmlns:a16="http://schemas.microsoft.com/office/drawing/2014/main" val="3664140853"/>
                    </a:ext>
                  </a:extLst>
                </a:gridCol>
                <a:gridCol w="594472">
                  <a:extLst>
                    <a:ext uri="{9D8B030D-6E8A-4147-A177-3AD203B41FA5}">
                      <a16:colId xmlns:a16="http://schemas.microsoft.com/office/drawing/2014/main" val="1228490653"/>
                    </a:ext>
                  </a:extLst>
                </a:gridCol>
                <a:gridCol w="609553">
                  <a:extLst>
                    <a:ext uri="{9D8B030D-6E8A-4147-A177-3AD203B41FA5}">
                      <a16:colId xmlns:a16="http://schemas.microsoft.com/office/drawing/2014/main" val="2227575059"/>
                    </a:ext>
                  </a:extLst>
                </a:gridCol>
                <a:gridCol w="611439">
                  <a:extLst>
                    <a:ext uri="{9D8B030D-6E8A-4147-A177-3AD203B41FA5}">
                      <a16:colId xmlns:a16="http://schemas.microsoft.com/office/drawing/2014/main" val="2931557781"/>
                    </a:ext>
                  </a:extLst>
                </a:gridCol>
                <a:gridCol w="608925">
                  <a:extLst>
                    <a:ext uri="{9D8B030D-6E8A-4147-A177-3AD203B41FA5}">
                      <a16:colId xmlns:a16="http://schemas.microsoft.com/office/drawing/2014/main" val="2359333593"/>
                    </a:ext>
                  </a:extLst>
                </a:gridCol>
                <a:gridCol w="608925">
                  <a:extLst>
                    <a:ext uri="{9D8B030D-6E8A-4147-A177-3AD203B41FA5}">
                      <a16:colId xmlns:a16="http://schemas.microsoft.com/office/drawing/2014/main" val="3367357807"/>
                    </a:ext>
                  </a:extLst>
                </a:gridCol>
                <a:gridCol w="608925">
                  <a:extLst>
                    <a:ext uri="{9D8B030D-6E8A-4147-A177-3AD203B41FA5}">
                      <a16:colId xmlns:a16="http://schemas.microsoft.com/office/drawing/2014/main" val="3634342908"/>
                    </a:ext>
                  </a:extLst>
                </a:gridCol>
                <a:gridCol w="599499">
                  <a:extLst>
                    <a:ext uri="{9D8B030D-6E8A-4147-A177-3AD203B41FA5}">
                      <a16:colId xmlns:a16="http://schemas.microsoft.com/office/drawing/2014/main" val="690147311"/>
                    </a:ext>
                  </a:extLst>
                </a:gridCol>
              </a:tblGrid>
              <a:tr h="642724">
                <a:tc>
                  <a:txBody>
                    <a:bodyPr/>
                    <a:lstStyle/>
                    <a:p>
                      <a:pPr>
                        <a:lnSpc>
                          <a:spcPct val="107000"/>
                        </a:lnSpc>
                        <a:spcAft>
                          <a:spcPts val="800"/>
                        </a:spcAft>
                      </a:pPr>
                      <a:r>
                        <a:rPr lang="pl-PL" sz="1200" dirty="0">
                          <a:effectLst/>
                          <a:latin typeface="Book Antiqua" panose="02040602050305030304" pitchFamily="18" charset="0"/>
                        </a:rPr>
                        <a:t>m-c</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I</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II</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III</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IV</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V</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VI</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VII</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VIII</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IX</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X</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XI</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XII</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extLst>
                  <a:ext uri="{0D108BD9-81ED-4DB2-BD59-A6C34878D82A}">
                    <a16:rowId xmlns:a16="http://schemas.microsoft.com/office/drawing/2014/main" val="2391342394"/>
                  </a:ext>
                </a:extLst>
              </a:tr>
              <a:tr h="932741">
                <a:tc>
                  <a:txBody>
                    <a:bodyPr/>
                    <a:lstStyle/>
                    <a:p>
                      <a:pPr>
                        <a:lnSpc>
                          <a:spcPct val="107000"/>
                        </a:lnSpc>
                        <a:spcAft>
                          <a:spcPts val="800"/>
                        </a:spcAft>
                      </a:pPr>
                      <a:r>
                        <a:rPr lang="pl-PL" sz="1200">
                          <a:effectLst/>
                          <a:latin typeface="Book Antiqua" panose="02040602050305030304" pitchFamily="18" charset="0"/>
                        </a:rPr>
                        <a:t>Liczba rejestracji w miesiącu</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rPr>
                        <a:t>102</a:t>
                      </a:r>
                      <a:endPar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rPr>
                        <a:t>98</a:t>
                      </a: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rPr>
                        <a:t>127</a:t>
                      </a: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rPr>
                        <a:t>117</a:t>
                      </a: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rPr>
                        <a:t>105</a:t>
                      </a:r>
                      <a:endPar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rPr>
                        <a:t>89</a:t>
                      </a: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rPr>
                        <a:t>85</a:t>
                      </a: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rPr>
                        <a:t>100</a:t>
                      </a: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rPr>
                        <a:t>157</a:t>
                      </a: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rPr>
                        <a:t>116</a:t>
                      </a: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rPr>
                        <a:t>118</a:t>
                      </a: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rPr>
                        <a:t>113</a:t>
                      </a:r>
                    </a:p>
                  </a:txBody>
                  <a:tcPr marL="67868" marR="67868" marT="0" marB="0"/>
                </a:tc>
                <a:extLst>
                  <a:ext uri="{0D108BD9-81ED-4DB2-BD59-A6C34878D82A}">
                    <a16:rowId xmlns:a16="http://schemas.microsoft.com/office/drawing/2014/main" val="2568133463"/>
                  </a:ext>
                </a:extLst>
              </a:tr>
              <a:tr h="561552">
                <a:tc>
                  <a:txBody>
                    <a:bodyPr/>
                    <a:lstStyle/>
                    <a:p>
                      <a:pPr>
                        <a:lnSpc>
                          <a:spcPct val="107000"/>
                        </a:lnSpc>
                        <a:spcAft>
                          <a:spcPts val="800"/>
                        </a:spcAft>
                      </a:pPr>
                      <a:r>
                        <a:rPr lang="pl-PL" sz="1200">
                          <a:effectLst/>
                          <a:latin typeface="Book Antiqua" panose="02040602050305030304" pitchFamily="18" charset="0"/>
                        </a:rPr>
                        <a:t>Z prawem do zasiłku</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13</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22</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25</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26</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20</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23</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18</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19</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22</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18</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31</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33</a:t>
                      </a:r>
                    </a:p>
                  </a:txBody>
                  <a:tcPr marL="67868" marR="67868" marT="0" marB="0"/>
                </a:tc>
                <a:extLst>
                  <a:ext uri="{0D108BD9-81ED-4DB2-BD59-A6C34878D82A}">
                    <a16:rowId xmlns:a16="http://schemas.microsoft.com/office/drawing/2014/main" val="1759899227"/>
                  </a:ext>
                </a:extLst>
              </a:tr>
              <a:tr h="841375">
                <a:tc>
                  <a:txBody>
                    <a:bodyPr/>
                    <a:lstStyle/>
                    <a:p>
                      <a:pPr>
                        <a:lnSpc>
                          <a:spcPct val="107000"/>
                        </a:lnSpc>
                        <a:spcAft>
                          <a:spcPts val="800"/>
                        </a:spcAft>
                      </a:pPr>
                      <a:r>
                        <a:rPr lang="pl-PL" sz="1200">
                          <a:effectLst/>
                          <a:latin typeface="Book Antiqua" panose="02040602050305030304" pitchFamily="18" charset="0"/>
                        </a:rPr>
                        <a:t>Rejestracja po raz pierwszy</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34</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19</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42</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45</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43</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26</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18</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28</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rPr>
                        <a:t>45</a:t>
                      </a:r>
                      <a:endParaRPr lang="pl-PL" sz="1200" b="1"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30</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32</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25</a:t>
                      </a:r>
                    </a:p>
                  </a:txBody>
                  <a:tcPr marL="67868" marR="67868" marT="0" marB="0"/>
                </a:tc>
                <a:extLst>
                  <a:ext uri="{0D108BD9-81ED-4DB2-BD59-A6C34878D82A}">
                    <a16:rowId xmlns:a16="http://schemas.microsoft.com/office/drawing/2014/main" val="3528660016"/>
                  </a:ext>
                </a:extLst>
              </a:tr>
              <a:tr h="841375">
                <a:tc>
                  <a:txBody>
                    <a:bodyPr/>
                    <a:lstStyle/>
                    <a:p>
                      <a:pPr>
                        <a:lnSpc>
                          <a:spcPct val="107000"/>
                        </a:lnSpc>
                        <a:spcAft>
                          <a:spcPts val="800"/>
                        </a:spcAft>
                      </a:pPr>
                      <a:r>
                        <a:rPr lang="pl-PL" sz="1200">
                          <a:effectLst/>
                          <a:latin typeface="Book Antiqua" panose="02040602050305030304" pitchFamily="18" charset="0"/>
                        </a:rPr>
                        <a:t>Rejestracja po raz kolejny</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68</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79</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85</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72</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62</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63</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67</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rPr>
                        <a:t>72</a:t>
                      </a:r>
                      <a:endParaRPr lang="pl-PL" sz="1200" b="1"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112</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rPr>
                        <a:t>86</a:t>
                      </a:r>
                      <a:endParaRPr lang="pl-PL" sz="1200" b="1"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rPr>
                        <a:t>86</a:t>
                      </a:r>
                      <a:endParaRPr lang="pl-PL" sz="1200" b="1"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rPr>
                        <a:t>88</a:t>
                      </a:r>
                      <a:endParaRPr lang="pl-PL" sz="1200" b="1"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extLst>
                  <a:ext uri="{0D108BD9-81ED-4DB2-BD59-A6C34878D82A}">
                    <a16:rowId xmlns:a16="http://schemas.microsoft.com/office/drawing/2014/main" val="1084639852"/>
                  </a:ext>
                </a:extLst>
              </a:tr>
              <a:tr h="841375">
                <a:tc>
                  <a:txBody>
                    <a:bodyPr/>
                    <a:lstStyle/>
                    <a:p>
                      <a:pPr>
                        <a:lnSpc>
                          <a:spcPct val="107000"/>
                        </a:lnSpc>
                        <a:spcAft>
                          <a:spcPts val="800"/>
                        </a:spcAft>
                      </a:pPr>
                      <a:r>
                        <a:rPr lang="pl-PL" sz="1200" dirty="0">
                          <a:effectLst/>
                          <a:latin typeface="Book Antiqua" panose="02040602050305030304" pitchFamily="18" charset="0"/>
                          <a:ea typeface="Calibri" panose="020F0502020204030204" pitchFamily="34" charset="0"/>
                          <a:cs typeface="Times New Roman" panose="02020603050405020304" pitchFamily="18" charset="0"/>
                        </a:rPr>
                        <a:t>cudzoziemcy</a:t>
                      </a:r>
                    </a:p>
                  </a:txBody>
                  <a:tcPr marL="67868" marR="67868" marT="0" marB="0"/>
                </a:tc>
                <a:tc>
                  <a:txBody>
                    <a:bodyPr/>
                    <a:lstStyle/>
                    <a:p>
                      <a:pPr algn="ctr">
                        <a:lnSpc>
                          <a:spcPct val="107000"/>
                        </a:lnSpc>
                        <a:spcAft>
                          <a:spcPts val="800"/>
                        </a:spcAft>
                      </a:pPr>
                      <a:r>
                        <a:rPr lang="pl-PL" sz="1200" b="1" dirty="0">
                          <a:solidFill>
                            <a:srgbClr val="7030A0"/>
                          </a:solidFill>
                          <a:effectLst/>
                          <a:latin typeface="Book Antiqua" panose="02040602050305030304" pitchFamily="18" charset="0"/>
                          <a:ea typeface="Calibri" panose="020F0502020204030204" pitchFamily="34" charset="0"/>
                          <a:cs typeface="Times New Roman" panose="02020603050405020304" pitchFamily="18" charset="0"/>
                        </a:rPr>
                        <a:t>0</a:t>
                      </a:r>
                    </a:p>
                  </a:txBody>
                  <a:tcPr marL="67868" marR="67868" marT="0" marB="0"/>
                </a:tc>
                <a:tc>
                  <a:txBody>
                    <a:bodyPr/>
                    <a:lstStyle/>
                    <a:p>
                      <a:pPr algn="ctr">
                        <a:lnSpc>
                          <a:spcPct val="107000"/>
                        </a:lnSpc>
                        <a:spcAft>
                          <a:spcPts val="800"/>
                        </a:spcAft>
                      </a:pPr>
                      <a:r>
                        <a:rPr lang="pl-PL" sz="1200" b="1" dirty="0">
                          <a:solidFill>
                            <a:srgbClr val="7030A0"/>
                          </a:solidFill>
                          <a:effectLst/>
                          <a:latin typeface="Book Antiqua" panose="02040602050305030304" pitchFamily="18" charset="0"/>
                          <a:ea typeface="Calibri" panose="020F0502020204030204" pitchFamily="34" charset="0"/>
                          <a:cs typeface="Times New Roman" panose="02020603050405020304" pitchFamily="18" charset="0"/>
                        </a:rPr>
                        <a:t>0</a:t>
                      </a:r>
                    </a:p>
                  </a:txBody>
                  <a:tcPr marL="67868" marR="67868" marT="0" marB="0"/>
                </a:tc>
                <a:tc>
                  <a:txBody>
                    <a:bodyPr/>
                    <a:lstStyle/>
                    <a:p>
                      <a:pPr algn="ctr">
                        <a:lnSpc>
                          <a:spcPct val="107000"/>
                        </a:lnSpc>
                        <a:spcAft>
                          <a:spcPts val="800"/>
                        </a:spcAft>
                      </a:pPr>
                      <a:r>
                        <a:rPr lang="pl-PL" sz="1200" b="1" dirty="0">
                          <a:solidFill>
                            <a:srgbClr val="7030A0"/>
                          </a:solidFill>
                          <a:effectLst/>
                          <a:latin typeface="Book Antiqua" panose="02040602050305030304" pitchFamily="18" charset="0"/>
                          <a:ea typeface="Calibri" panose="020F0502020204030204" pitchFamily="34" charset="0"/>
                          <a:cs typeface="Times New Roman" panose="02020603050405020304" pitchFamily="18" charset="0"/>
                        </a:rPr>
                        <a:t>29</a:t>
                      </a:r>
                    </a:p>
                  </a:txBody>
                  <a:tcPr marL="67868" marR="67868" marT="0" marB="0"/>
                </a:tc>
                <a:tc>
                  <a:txBody>
                    <a:bodyPr/>
                    <a:lstStyle/>
                    <a:p>
                      <a:pPr algn="ctr">
                        <a:lnSpc>
                          <a:spcPct val="107000"/>
                        </a:lnSpc>
                        <a:spcAft>
                          <a:spcPts val="800"/>
                        </a:spcAft>
                      </a:pPr>
                      <a:r>
                        <a:rPr lang="pl-PL" sz="1200" b="1" dirty="0">
                          <a:solidFill>
                            <a:srgbClr val="7030A0"/>
                          </a:solidFill>
                          <a:effectLst/>
                          <a:latin typeface="Book Antiqua" panose="02040602050305030304" pitchFamily="18" charset="0"/>
                          <a:ea typeface="Calibri" panose="020F0502020204030204" pitchFamily="34" charset="0"/>
                          <a:cs typeface="Times New Roman" panose="02020603050405020304" pitchFamily="18" charset="0"/>
                        </a:rPr>
                        <a:t>41</a:t>
                      </a:r>
                    </a:p>
                  </a:txBody>
                  <a:tcPr marL="67868" marR="67868" marT="0" marB="0"/>
                </a:tc>
                <a:tc>
                  <a:txBody>
                    <a:bodyPr/>
                    <a:lstStyle/>
                    <a:p>
                      <a:pPr algn="ctr">
                        <a:lnSpc>
                          <a:spcPct val="107000"/>
                        </a:lnSpc>
                        <a:spcAft>
                          <a:spcPts val="800"/>
                        </a:spcAft>
                      </a:pPr>
                      <a:r>
                        <a:rPr lang="pl-PL" sz="1200" b="1" dirty="0">
                          <a:solidFill>
                            <a:srgbClr val="7030A0"/>
                          </a:solidFill>
                          <a:effectLst/>
                          <a:latin typeface="Book Antiqua" panose="02040602050305030304" pitchFamily="18" charset="0"/>
                          <a:ea typeface="Calibri" panose="020F0502020204030204" pitchFamily="34" charset="0"/>
                          <a:cs typeface="Times New Roman" panose="02020603050405020304" pitchFamily="18" charset="0"/>
                        </a:rPr>
                        <a:t>11</a:t>
                      </a:r>
                    </a:p>
                  </a:txBody>
                  <a:tcPr marL="67868" marR="67868" marT="0" marB="0"/>
                </a:tc>
                <a:tc>
                  <a:txBody>
                    <a:bodyPr/>
                    <a:lstStyle/>
                    <a:p>
                      <a:pPr algn="ctr">
                        <a:lnSpc>
                          <a:spcPct val="107000"/>
                        </a:lnSpc>
                        <a:spcAft>
                          <a:spcPts val="800"/>
                        </a:spcAft>
                      </a:pPr>
                      <a:r>
                        <a:rPr lang="pl-PL" sz="1200" b="1" dirty="0">
                          <a:solidFill>
                            <a:srgbClr val="7030A0"/>
                          </a:solidFill>
                          <a:effectLst/>
                          <a:latin typeface="Book Antiqua" panose="02040602050305030304" pitchFamily="18" charset="0"/>
                          <a:ea typeface="Calibri" panose="020F0502020204030204" pitchFamily="34" charset="0"/>
                          <a:cs typeface="Times New Roman" panose="02020603050405020304" pitchFamily="18" charset="0"/>
                        </a:rPr>
                        <a:t>12</a:t>
                      </a:r>
                    </a:p>
                  </a:txBody>
                  <a:tcPr marL="67868" marR="67868" marT="0" marB="0"/>
                </a:tc>
                <a:tc>
                  <a:txBody>
                    <a:bodyPr/>
                    <a:lstStyle/>
                    <a:p>
                      <a:pPr algn="ctr">
                        <a:lnSpc>
                          <a:spcPct val="107000"/>
                        </a:lnSpc>
                        <a:spcAft>
                          <a:spcPts val="800"/>
                        </a:spcAft>
                      </a:pPr>
                      <a:r>
                        <a:rPr lang="pl-PL" sz="1200" b="1" dirty="0">
                          <a:solidFill>
                            <a:srgbClr val="7030A0"/>
                          </a:solidFill>
                          <a:effectLst/>
                          <a:latin typeface="Book Antiqua" panose="02040602050305030304" pitchFamily="18" charset="0"/>
                          <a:ea typeface="Calibri" panose="020F0502020204030204" pitchFamily="34" charset="0"/>
                          <a:cs typeface="Times New Roman" panose="02020603050405020304" pitchFamily="18" charset="0"/>
                        </a:rPr>
                        <a:t>5</a:t>
                      </a:r>
                    </a:p>
                  </a:txBody>
                  <a:tcPr marL="67868" marR="67868" marT="0" marB="0"/>
                </a:tc>
                <a:tc>
                  <a:txBody>
                    <a:bodyPr/>
                    <a:lstStyle/>
                    <a:p>
                      <a:pPr algn="ctr">
                        <a:lnSpc>
                          <a:spcPct val="107000"/>
                        </a:lnSpc>
                        <a:spcAft>
                          <a:spcPts val="800"/>
                        </a:spcAft>
                      </a:pPr>
                      <a:r>
                        <a:rPr lang="pl-PL" sz="1200" b="1" dirty="0">
                          <a:solidFill>
                            <a:srgbClr val="7030A0"/>
                          </a:solidFill>
                          <a:effectLst/>
                          <a:latin typeface="Book Antiqua" panose="02040602050305030304" pitchFamily="18" charset="0"/>
                          <a:ea typeface="Calibri" panose="020F0502020204030204" pitchFamily="34" charset="0"/>
                          <a:cs typeface="Times New Roman" panose="02020603050405020304" pitchFamily="18" charset="0"/>
                        </a:rPr>
                        <a:t>7</a:t>
                      </a:r>
                    </a:p>
                  </a:txBody>
                  <a:tcPr marL="67868" marR="67868" marT="0" marB="0"/>
                </a:tc>
                <a:tc>
                  <a:txBody>
                    <a:bodyPr/>
                    <a:lstStyle/>
                    <a:p>
                      <a:pPr algn="ctr">
                        <a:lnSpc>
                          <a:spcPct val="107000"/>
                        </a:lnSpc>
                        <a:spcAft>
                          <a:spcPts val="800"/>
                        </a:spcAft>
                      </a:pPr>
                      <a:r>
                        <a:rPr lang="pl-PL" sz="1200" b="1" dirty="0">
                          <a:solidFill>
                            <a:srgbClr val="7030A0"/>
                          </a:solidFill>
                          <a:effectLst/>
                          <a:latin typeface="Book Antiqua" panose="02040602050305030304" pitchFamily="18" charset="0"/>
                          <a:ea typeface="Calibri" panose="020F0502020204030204" pitchFamily="34" charset="0"/>
                          <a:cs typeface="Times New Roman" panose="02020603050405020304" pitchFamily="18" charset="0"/>
                        </a:rPr>
                        <a:t>5</a:t>
                      </a:r>
                    </a:p>
                  </a:txBody>
                  <a:tcPr marL="67868" marR="67868" marT="0" marB="0"/>
                </a:tc>
                <a:tc>
                  <a:txBody>
                    <a:bodyPr/>
                    <a:lstStyle/>
                    <a:p>
                      <a:pPr algn="ctr">
                        <a:lnSpc>
                          <a:spcPct val="107000"/>
                        </a:lnSpc>
                        <a:spcAft>
                          <a:spcPts val="800"/>
                        </a:spcAft>
                      </a:pPr>
                      <a:r>
                        <a:rPr lang="pl-PL" sz="1200" b="1" dirty="0">
                          <a:solidFill>
                            <a:srgbClr val="7030A0"/>
                          </a:solidFill>
                          <a:effectLst/>
                          <a:latin typeface="Book Antiqua" panose="02040602050305030304" pitchFamily="18" charset="0"/>
                          <a:ea typeface="Calibri" panose="020F0502020204030204" pitchFamily="34" charset="0"/>
                          <a:cs typeface="Times New Roman" panose="02020603050405020304" pitchFamily="18" charset="0"/>
                        </a:rPr>
                        <a:t>11</a:t>
                      </a:r>
                    </a:p>
                  </a:txBody>
                  <a:tcPr marL="67868" marR="67868" marT="0" marB="0"/>
                </a:tc>
                <a:tc>
                  <a:txBody>
                    <a:bodyPr/>
                    <a:lstStyle/>
                    <a:p>
                      <a:pPr algn="ctr">
                        <a:lnSpc>
                          <a:spcPct val="107000"/>
                        </a:lnSpc>
                        <a:spcAft>
                          <a:spcPts val="800"/>
                        </a:spcAft>
                      </a:pPr>
                      <a:r>
                        <a:rPr lang="pl-PL" sz="1200" b="1" dirty="0">
                          <a:solidFill>
                            <a:srgbClr val="7030A0"/>
                          </a:solidFill>
                          <a:effectLst/>
                          <a:latin typeface="Book Antiqua" panose="02040602050305030304" pitchFamily="18" charset="0"/>
                          <a:ea typeface="Calibri" panose="020F0502020204030204" pitchFamily="34" charset="0"/>
                          <a:cs typeface="Times New Roman" panose="02020603050405020304" pitchFamily="18" charset="0"/>
                        </a:rPr>
                        <a:t>9</a:t>
                      </a:r>
                    </a:p>
                  </a:txBody>
                  <a:tcPr marL="67868" marR="67868" marT="0" marB="0"/>
                </a:tc>
                <a:tc>
                  <a:txBody>
                    <a:bodyPr/>
                    <a:lstStyle/>
                    <a:p>
                      <a:pPr algn="ctr">
                        <a:lnSpc>
                          <a:spcPct val="107000"/>
                        </a:lnSpc>
                        <a:spcAft>
                          <a:spcPts val="800"/>
                        </a:spcAft>
                      </a:pPr>
                      <a:r>
                        <a:rPr lang="pl-PL" sz="1200" b="1" dirty="0">
                          <a:solidFill>
                            <a:srgbClr val="7030A0"/>
                          </a:solidFill>
                          <a:effectLst/>
                          <a:latin typeface="Book Antiqua" panose="02040602050305030304" pitchFamily="18" charset="0"/>
                          <a:ea typeface="Calibri" panose="020F0502020204030204" pitchFamily="34" charset="0"/>
                          <a:cs typeface="Times New Roman" panose="02020603050405020304" pitchFamily="18" charset="0"/>
                        </a:rPr>
                        <a:t>7</a:t>
                      </a:r>
                    </a:p>
                  </a:txBody>
                  <a:tcPr marL="67868" marR="67868" marT="0" marB="0"/>
                </a:tc>
                <a:extLst>
                  <a:ext uri="{0D108BD9-81ED-4DB2-BD59-A6C34878D82A}">
                    <a16:rowId xmlns:a16="http://schemas.microsoft.com/office/drawing/2014/main" val="1539137807"/>
                  </a:ext>
                </a:extLst>
              </a:tr>
            </a:tbl>
          </a:graphicData>
        </a:graphic>
      </p:graphicFrame>
      <p:sp>
        <p:nvSpPr>
          <p:cNvPr id="3" name="Rectangle 1">
            <a:extLst>
              <a:ext uri="{FF2B5EF4-FFF2-40B4-BE49-F238E27FC236}">
                <a16:creationId xmlns:a16="http://schemas.microsoft.com/office/drawing/2014/main" id="{DD8F017B-6F38-4E43-849B-5D6B48304528}"/>
              </a:ext>
            </a:extLst>
          </p:cNvPr>
          <p:cNvSpPr>
            <a:spLocks noChangeArrowheads="1"/>
          </p:cNvSpPr>
          <p:nvPr/>
        </p:nvSpPr>
        <p:spPr bwMode="auto">
          <a:xfrm>
            <a:off x="457200" y="893331"/>
            <a:ext cx="5987008" cy="615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1" i="0" u="none"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Arial" panose="020B0604020202020204" pitchFamily="34" charset="0"/>
              </a:rPr>
              <a:t>W roku 2022 ogółem zarejestrowano </a:t>
            </a:r>
            <a:r>
              <a:rPr kumimoji="0" lang="pl-PL" altLang="pl-PL" sz="1600" b="1" i="0" u="sng"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Arial" panose="020B0604020202020204" pitchFamily="34" charset="0"/>
              </a:rPr>
              <a:t>1327 </a:t>
            </a:r>
            <a:r>
              <a:rPr kumimoji="0" lang="pl-PL" altLang="pl-PL" sz="1600" b="1" i="0" u="none"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Arial" panose="020B0604020202020204" pitchFamily="34" charset="0"/>
              </a:rPr>
              <a:t>osób bezrobotnych. </a:t>
            </a:r>
            <a:endParaRPr kumimoji="0" lang="pl-PL" altLang="pl-PL" sz="1600" b="0" i="0" u="none" strike="noStrike" cap="none" normalizeH="0" baseline="0" dirty="0">
              <a:ln>
                <a:noFill/>
              </a:ln>
              <a:solidFill>
                <a:schemeClr val="tx1"/>
              </a:solidFill>
              <a:effectLst/>
              <a:latin typeface="Book Antiqua" panose="0204060205030503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339948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Obraz 9">
            <a:extLst>
              <a:ext uri="{FF2B5EF4-FFF2-40B4-BE49-F238E27FC236}">
                <a16:creationId xmlns:a16="http://schemas.microsoft.com/office/drawing/2014/main" id="{581CD362-415A-FA0C-1BAE-07487030BF0A}"/>
              </a:ext>
            </a:extLst>
          </p:cNvPr>
          <p:cNvPicPr>
            <a:picLocks noChangeAspect="1"/>
          </p:cNvPicPr>
          <p:nvPr/>
        </p:nvPicPr>
        <p:blipFill>
          <a:blip r:embed="rId2"/>
          <a:stretch>
            <a:fillRect/>
          </a:stretch>
        </p:blipFill>
        <p:spPr>
          <a:xfrm>
            <a:off x="107504" y="836712"/>
            <a:ext cx="8928992" cy="4824536"/>
          </a:xfrm>
          <a:prstGeom prst="rect">
            <a:avLst/>
          </a:prstGeom>
        </p:spPr>
      </p:pic>
    </p:spTree>
    <p:extLst>
      <p:ext uri="{BB962C8B-B14F-4D97-AF65-F5344CB8AC3E}">
        <p14:creationId xmlns:p14="http://schemas.microsoft.com/office/powerpoint/2010/main" val="2972392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A648D51-52D4-BD5F-60F7-F1BF26851367}"/>
              </a:ext>
            </a:extLst>
          </p:cNvPr>
          <p:cNvSpPr>
            <a:spLocks noGrp="1"/>
          </p:cNvSpPr>
          <p:nvPr>
            <p:ph type="title"/>
          </p:nvPr>
        </p:nvSpPr>
        <p:spPr>
          <a:xfrm>
            <a:off x="457200" y="274638"/>
            <a:ext cx="8229600" cy="993053"/>
          </a:xfrm>
        </p:spPr>
        <p:txBody>
          <a:bodyPr>
            <a:normAutofit/>
          </a:bodyPr>
          <a:lstStyle/>
          <a:p>
            <a:pPr algn="l"/>
            <a:r>
              <a:rPr lang="pl-PL" sz="1400" b="1" u="sng" dirty="0">
                <a:latin typeface="Book Antiqua" panose="02040602050305030304" pitchFamily="18" charset="0"/>
              </a:rPr>
              <a:t>Ponadto Urząd w 2022r współpracował </a:t>
            </a:r>
            <a:br>
              <a:rPr lang="pl-PL" sz="1100" dirty="0">
                <a:latin typeface="Book Antiqua" panose="02040602050305030304" pitchFamily="18" charset="0"/>
              </a:rPr>
            </a:br>
            <a:br>
              <a:rPr lang="pl-PL" sz="1100" dirty="0">
                <a:latin typeface="Book Antiqua" panose="02040602050305030304" pitchFamily="18" charset="0"/>
              </a:rPr>
            </a:br>
            <a:r>
              <a:rPr lang="pl-PL" sz="1400" b="1" dirty="0">
                <a:latin typeface="Book Antiqua" panose="02040602050305030304" pitchFamily="18" charset="0"/>
              </a:rPr>
              <a:t>Cech Rzemiosł Różnych Międzychodzko-Drezdeneckich w Międzychodzie- spotkanie informacyjne z lokalnymi pracodawcami</a:t>
            </a:r>
          </a:p>
        </p:txBody>
      </p:sp>
      <p:pic>
        <p:nvPicPr>
          <p:cNvPr id="6" name="Obraz 5">
            <a:extLst>
              <a:ext uri="{FF2B5EF4-FFF2-40B4-BE49-F238E27FC236}">
                <a16:creationId xmlns:a16="http://schemas.microsoft.com/office/drawing/2014/main" id="{A288313D-E153-DAAB-A80D-A5DBFF5FA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1640" y="1267691"/>
            <a:ext cx="5760720" cy="4322618"/>
          </a:xfrm>
          <a:prstGeom prst="rect">
            <a:avLst/>
          </a:prstGeom>
        </p:spPr>
      </p:pic>
    </p:spTree>
    <p:extLst>
      <p:ext uri="{BB962C8B-B14F-4D97-AF65-F5344CB8AC3E}">
        <p14:creationId xmlns:p14="http://schemas.microsoft.com/office/powerpoint/2010/main" val="42758371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az 2">
            <a:extLst>
              <a:ext uri="{FF2B5EF4-FFF2-40B4-BE49-F238E27FC236}">
                <a16:creationId xmlns:a16="http://schemas.microsoft.com/office/drawing/2014/main" id="{E0EF6BA2-2B6C-307B-F559-3AF7BA20CC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1640" y="1267691"/>
            <a:ext cx="5760720" cy="4322618"/>
          </a:xfrm>
          <a:prstGeom prst="rect">
            <a:avLst/>
          </a:prstGeom>
        </p:spPr>
      </p:pic>
    </p:spTree>
    <p:extLst>
      <p:ext uri="{BB962C8B-B14F-4D97-AF65-F5344CB8AC3E}">
        <p14:creationId xmlns:p14="http://schemas.microsoft.com/office/powerpoint/2010/main" val="40229733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1E06FAA-424C-230A-C9AD-34B98B0548B1}"/>
              </a:ext>
            </a:extLst>
          </p:cNvPr>
          <p:cNvSpPr>
            <a:spLocks noGrp="1"/>
          </p:cNvSpPr>
          <p:nvPr>
            <p:ph type="title"/>
          </p:nvPr>
        </p:nvSpPr>
        <p:spPr/>
        <p:txBody>
          <a:bodyPr>
            <a:normAutofit/>
          </a:bodyPr>
          <a:lstStyle/>
          <a:p>
            <a:pPr algn="l"/>
            <a:r>
              <a:rPr lang="pl-PL" sz="1400" b="1" dirty="0">
                <a:latin typeface="Book Antiqua" panose="02040602050305030304" pitchFamily="18" charset="0"/>
              </a:rPr>
              <a:t>Kwileckie Centrum Kultury i Edukacji- spotkanie informacyjne dla uchodźców wojennych z terenów Ukrainy</a:t>
            </a:r>
          </a:p>
        </p:txBody>
      </p:sp>
      <p:pic>
        <p:nvPicPr>
          <p:cNvPr id="7" name="Symbol zastępczy zawartości 6">
            <a:extLst>
              <a:ext uri="{FF2B5EF4-FFF2-40B4-BE49-F238E27FC236}">
                <a16:creationId xmlns:a16="http://schemas.microsoft.com/office/drawing/2014/main" id="{58E34882-E33C-18C3-4758-D2E6ADB143C9}"/>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76699" y="1600200"/>
            <a:ext cx="6790602" cy="4525963"/>
          </a:xfrm>
        </p:spPr>
      </p:pic>
    </p:spTree>
    <p:extLst>
      <p:ext uri="{BB962C8B-B14F-4D97-AF65-F5344CB8AC3E}">
        <p14:creationId xmlns:p14="http://schemas.microsoft.com/office/powerpoint/2010/main" val="6247792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6615290-26C1-A488-8983-29EFD7CAD595}"/>
              </a:ext>
            </a:extLst>
          </p:cNvPr>
          <p:cNvSpPr>
            <a:spLocks noGrp="1"/>
          </p:cNvSpPr>
          <p:nvPr>
            <p:ph type="title"/>
          </p:nvPr>
        </p:nvSpPr>
        <p:spPr/>
        <p:txBody>
          <a:bodyPr>
            <a:normAutofit/>
          </a:bodyPr>
          <a:lstStyle/>
          <a:p>
            <a:pPr algn="l"/>
            <a:r>
              <a:rPr lang="pl-PL" sz="1400" b="1" dirty="0">
                <a:latin typeface="Book Antiqua" panose="02040602050305030304" pitchFamily="18" charset="0"/>
              </a:rPr>
              <a:t>Zespół Szkół nr 2 w Międzychodzie</a:t>
            </a:r>
          </a:p>
        </p:txBody>
      </p:sp>
      <p:pic>
        <p:nvPicPr>
          <p:cNvPr id="5" name="Symbol zastępczy zawartości 4">
            <a:extLst>
              <a:ext uri="{FF2B5EF4-FFF2-40B4-BE49-F238E27FC236}">
                <a16:creationId xmlns:a16="http://schemas.microsoft.com/office/drawing/2014/main" id="{BC79174D-D283-4504-A7F6-283828A8C63E}"/>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57200" y="2010009"/>
            <a:ext cx="8229600" cy="3706345"/>
          </a:xfrm>
        </p:spPr>
      </p:pic>
    </p:spTree>
    <p:extLst>
      <p:ext uri="{BB962C8B-B14F-4D97-AF65-F5344CB8AC3E}">
        <p14:creationId xmlns:p14="http://schemas.microsoft.com/office/powerpoint/2010/main" val="8323595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DF5EE1B-A232-16BB-0BB7-0845AF8A1AC8}"/>
              </a:ext>
            </a:extLst>
          </p:cNvPr>
          <p:cNvSpPr>
            <a:spLocks noGrp="1"/>
          </p:cNvSpPr>
          <p:nvPr>
            <p:ph type="title"/>
          </p:nvPr>
        </p:nvSpPr>
        <p:spPr/>
        <p:txBody>
          <a:bodyPr>
            <a:normAutofit/>
          </a:bodyPr>
          <a:lstStyle/>
          <a:p>
            <a:pPr algn="l"/>
            <a:r>
              <a:rPr lang="pl-PL" sz="1400" b="1" dirty="0">
                <a:latin typeface="Book Antiqua" panose="02040602050305030304" pitchFamily="18" charset="0"/>
              </a:rPr>
              <a:t>Urząd Miasta i Gminy Międzychód – spotkanie informacyjne dla uchodźców wojennych z terenów Ukrainy</a:t>
            </a:r>
          </a:p>
        </p:txBody>
      </p:sp>
      <p:pic>
        <p:nvPicPr>
          <p:cNvPr id="5" name="Symbol zastępczy zawartości 4">
            <a:extLst>
              <a:ext uri="{FF2B5EF4-FFF2-40B4-BE49-F238E27FC236}">
                <a16:creationId xmlns:a16="http://schemas.microsoft.com/office/drawing/2014/main" id="{CD484500-8625-F270-6E45-EE9F820AC0B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74764" y="1600200"/>
            <a:ext cx="3353420" cy="4525963"/>
          </a:xfrm>
        </p:spPr>
      </p:pic>
    </p:spTree>
    <p:extLst>
      <p:ext uri="{BB962C8B-B14F-4D97-AF65-F5344CB8AC3E}">
        <p14:creationId xmlns:p14="http://schemas.microsoft.com/office/powerpoint/2010/main" val="15694576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BC3DCAF6-0126-9D80-4D0F-1B002ABAEA81}"/>
              </a:ext>
            </a:extLst>
          </p:cNvPr>
          <p:cNvSpPr>
            <a:spLocks noGrp="1"/>
          </p:cNvSpPr>
          <p:nvPr>
            <p:ph type="title"/>
          </p:nvPr>
        </p:nvSpPr>
        <p:spPr>
          <a:xfrm>
            <a:off x="457200" y="274638"/>
            <a:ext cx="8229600" cy="994122"/>
          </a:xfrm>
        </p:spPr>
        <p:txBody>
          <a:bodyPr>
            <a:normAutofit/>
          </a:bodyPr>
          <a:lstStyle/>
          <a:p>
            <a:pPr algn="l"/>
            <a:r>
              <a:rPr lang="pl-PL" sz="1400" b="1" dirty="0">
                <a:latin typeface="Book Antiqua" panose="02040602050305030304" pitchFamily="18" charset="0"/>
              </a:rPr>
              <a:t>Powiatowe Centrum Pomocy Rodzinie w Międzychodzie – wsparcie akcji ,, Uratujmy Święta godne a nie głodne” oraz Dnia Rodzicielstwa Zastępczego przy współpracy z pracodawcami z lokalnego rynku pracy</a:t>
            </a:r>
          </a:p>
        </p:txBody>
      </p:sp>
      <p:pic>
        <p:nvPicPr>
          <p:cNvPr id="4" name="Symbol zastępczy zawartości 3">
            <a:extLst>
              <a:ext uri="{FF2B5EF4-FFF2-40B4-BE49-F238E27FC236}">
                <a16:creationId xmlns:a16="http://schemas.microsoft.com/office/drawing/2014/main" id="{7518329B-2667-8F7A-7ED7-080BB7279081}"/>
              </a:ext>
            </a:extLst>
          </p:cNvPr>
          <p:cNvPicPr>
            <a:picLocks noGrp="1" noChangeAspect="1"/>
          </p:cNvPicPr>
          <p:nvPr>
            <p:ph idx="1"/>
          </p:nvPr>
        </p:nvPicPr>
        <p:blipFill rotWithShape="1">
          <a:blip r:embed="rId2"/>
          <a:srcRect l="7473" t="8651" r="9712" b="4808"/>
          <a:stretch/>
        </p:blipFill>
        <p:spPr>
          <a:xfrm>
            <a:off x="1115616" y="1196752"/>
            <a:ext cx="2664296" cy="3888433"/>
          </a:xfrm>
          <a:prstGeom prst="rect">
            <a:avLst/>
          </a:prstGeom>
          <a:scene3d>
            <a:camera prst="orthographicFront">
              <a:rot lat="598846" lon="21296540" rev="5373484"/>
            </a:camera>
            <a:lightRig rig="threePt" dir="t"/>
          </a:scene3d>
        </p:spPr>
      </p:pic>
      <p:pic>
        <p:nvPicPr>
          <p:cNvPr id="6" name="Obraz 5">
            <a:extLst>
              <a:ext uri="{FF2B5EF4-FFF2-40B4-BE49-F238E27FC236}">
                <a16:creationId xmlns:a16="http://schemas.microsoft.com/office/drawing/2014/main" id="{F34BD626-8335-E79E-A691-7A0BB32C6FA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788" t="4615" r="9546" b="14525"/>
          <a:stretch/>
        </p:blipFill>
        <p:spPr>
          <a:xfrm>
            <a:off x="4788024" y="1268760"/>
            <a:ext cx="3832190" cy="4810546"/>
          </a:xfrm>
          <a:prstGeom prst="rect">
            <a:avLst/>
          </a:prstGeom>
        </p:spPr>
      </p:pic>
    </p:spTree>
    <p:extLst>
      <p:ext uri="{BB962C8B-B14F-4D97-AF65-F5344CB8AC3E}">
        <p14:creationId xmlns:p14="http://schemas.microsoft.com/office/powerpoint/2010/main" val="42769944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az 1">
            <a:extLst>
              <a:ext uri="{FF2B5EF4-FFF2-40B4-BE49-F238E27FC236}">
                <a16:creationId xmlns:a16="http://schemas.microsoft.com/office/drawing/2014/main" id="{38F860EA-D6BA-0230-1DFE-6760AC8A35CF}"/>
              </a:ext>
            </a:extLst>
          </p:cNvPr>
          <p:cNvPicPr>
            <a:picLocks noChangeAspect="1"/>
          </p:cNvPicPr>
          <p:nvPr/>
        </p:nvPicPr>
        <p:blipFill>
          <a:blip r:embed="rId2"/>
          <a:stretch>
            <a:fillRect/>
          </a:stretch>
        </p:blipFill>
        <p:spPr>
          <a:xfrm>
            <a:off x="2051720" y="332656"/>
            <a:ext cx="4896544" cy="6264696"/>
          </a:xfrm>
          <a:prstGeom prst="rect">
            <a:avLst/>
          </a:prstGeom>
        </p:spPr>
      </p:pic>
    </p:spTree>
    <p:extLst>
      <p:ext uri="{BB962C8B-B14F-4D97-AF65-F5344CB8AC3E}">
        <p14:creationId xmlns:p14="http://schemas.microsoft.com/office/powerpoint/2010/main" val="1530338544"/>
      </p:ext>
    </p:extLst>
  </p:cSld>
  <p:clrMapOvr>
    <a:masterClrMapping/>
  </p:clrMapOvr>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akiet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Solstice</Template>
  <TotalTime>66145</TotalTime>
  <Words>2324</Words>
  <Application>Microsoft Office PowerPoint</Application>
  <PresentationFormat>Pokaz na ekranie (4:3)</PresentationFormat>
  <Paragraphs>400</Paragraphs>
  <Slides>32</Slides>
  <Notes>3</Notes>
  <HiddenSlides>0</HiddenSlides>
  <MMClips>0</MMClips>
  <ScaleCrop>false</ScaleCrop>
  <HeadingPairs>
    <vt:vector size="6" baseType="variant">
      <vt:variant>
        <vt:lpstr>Używane czcionki</vt:lpstr>
      </vt:variant>
      <vt:variant>
        <vt:i4>7</vt:i4>
      </vt:variant>
      <vt:variant>
        <vt:lpstr>Motyw</vt:lpstr>
      </vt:variant>
      <vt:variant>
        <vt:i4>1</vt:i4>
      </vt:variant>
      <vt:variant>
        <vt:lpstr>Tytuły slajdów</vt:lpstr>
      </vt:variant>
      <vt:variant>
        <vt:i4>32</vt:i4>
      </vt:variant>
    </vt:vector>
  </HeadingPairs>
  <TitlesOfParts>
    <vt:vector size="40" baseType="lpstr">
      <vt:lpstr>Arial</vt:lpstr>
      <vt:lpstr>Arial Black</vt:lpstr>
      <vt:lpstr>Book Antiqua</vt:lpstr>
      <vt:lpstr>Bookman Old Style</vt:lpstr>
      <vt:lpstr>Calibri</vt:lpstr>
      <vt:lpstr>Czcionka tekstu podstawowego</vt:lpstr>
      <vt:lpstr>Times New Roman</vt:lpstr>
      <vt:lpstr>Motyw pakietu Office</vt:lpstr>
      <vt:lpstr>SPRAWOZDANIE Z DZIAŁALNOŚCI POWIATOWEGO URZĘDU PRACY W MIĘDZYCHODZIE W 2022r.   Powiatowy Urząd Pracy w Międzychodzie realizuje zadania państwa mające na celu promocję zatrudnienia, łagodzenie skutków bezrobocia, aktywizację zawodową na podstawie ustawy z dnia 20 kwietnia 2004r. o promocji zatrudnienia i instytucjach rynku pracy (Dz. U. z 2022 r. poz. 690 z późn. zm.) oraz aktów wykonawczych do ww. ustawy, a także innych aktów prawnych, odnoszących się zarówno do rynku pracy, jak i do kompetencji, obowiązków jednostek administracji samorządowej, państwowej. Swoim zasięgiem działania obejmuje 4 gminy tj. Międzychód, Sieraków, Kwilcz i Chrzypsko Wielkie.  </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Analizując oddzielnie strukturę bezrobocia wśród kobiet zwłaszcza tych pozostających w szczególnej sytuacji na rynku pracy, można zauważyć, że wśród zarejestrowanych kobiet w końcu grudnia 2022r. najliczniejszą grupę stanowiły osoby długotrwale bezrobotne oraz posiadające co najmniej jedno dziecko do 6 roku życia.</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Ponadto Urząd w 2022r współpracował   Cech Rzemiosł Różnych Międzychodzko-Drezdeneckich w Międzychodzie- spotkanie informacyjne z lokalnymi pracodawcami</vt:lpstr>
      <vt:lpstr>Prezentacja programu PowerPoint</vt:lpstr>
      <vt:lpstr>Kwileckie Centrum Kultury i Edukacji- spotkanie informacyjne dla uchodźców wojennych z terenów Ukrainy</vt:lpstr>
      <vt:lpstr>Zespół Szkół nr 2 w Międzychodzie</vt:lpstr>
      <vt:lpstr>Urząd Miasta i Gminy Międzychód – spotkanie informacyjne dla uchodźców wojennych z terenów Ukrainy</vt:lpstr>
      <vt:lpstr>Powiatowe Centrum Pomocy Rodzinie w Międzychodzie – wsparcie akcji ,, Uratujmy Święta godne a nie głodne” oraz Dnia Rodzicielstwa Zastępczego przy współpracy z pracodawcami z lokalnego rynku pracy</vt:lpstr>
      <vt:lpstr>Prezentacja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creator>Jolanta Idziak</dc:creator>
  <cp:lastModifiedBy>Radosław Bielejewski</cp:lastModifiedBy>
  <cp:revision>560</cp:revision>
  <cp:lastPrinted>2023-02-23T12:40:00Z</cp:lastPrinted>
  <dcterms:created xsi:type="dcterms:W3CDTF">2019-03-14T09:36:50Z</dcterms:created>
  <dcterms:modified xsi:type="dcterms:W3CDTF">2023-02-23T12:40:41Z</dcterms:modified>
</cp:coreProperties>
</file>