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2.xml" ContentType="application/vnd.openxmlformats-officedocument.presentationml.notesSlide+xml"/>
  <Override PartName="/ppt/charts/chart12.xml" ContentType="application/vnd.openxmlformats-officedocument.drawingml.chart+xml"/>
  <Override PartName="/ppt/theme/themeOverride1.xml" ContentType="application/vnd.openxmlformats-officedocument.themeOverride+xml"/>
  <Override PartName="/ppt/charts/chart13.xml" ContentType="application/vnd.openxmlformats-officedocument.drawingml.chart+xml"/>
  <Override PartName="/ppt/theme/themeOverride2.xml" ContentType="application/vnd.openxmlformats-officedocument.themeOverride+xml"/>
  <Override PartName="/ppt/ink/ink1.xml" ContentType="application/inkml+xml"/>
  <Override PartName="/ppt/ink/ink2.xml" ContentType="application/inkml+xml"/>
  <Override PartName="/ppt/notesSlides/notesSlide3.xml" ContentType="application/vnd.openxmlformats-officedocument.presentationml.notesSlide+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92" r:id="rId2"/>
    <p:sldId id="308" r:id="rId3"/>
    <p:sldId id="312" r:id="rId4"/>
    <p:sldId id="306" r:id="rId5"/>
    <p:sldId id="259" r:id="rId6"/>
    <p:sldId id="260" r:id="rId7"/>
    <p:sldId id="263" r:id="rId8"/>
    <p:sldId id="264" r:id="rId9"/>
    <p:sldId id="265" r:id="rId10"/>
    <p:sldId id="266" r:id="rId11"/>
    <p:sldId id="267" r:id="rId12"/>
    <p:sldId id="268" r:id="rId13"/>
    <p:sldId id="269" r:id="rId14"/>
    <p:sldId id="270" r:id="rId15"/>
    <p:sldId id="293" r:id="rId16"/>
    <p:sldId id="294" r:id="rId17"/>
    <p:sldId id="272" r:id="rId18"/>
    <p:sldId id="311" r:id="rId19"/>
    <p:sldId id="310" r:id="rId20"/>
    <p:sldId id="295" r:id="rId21"/>
    <p:sldId id="273" r:id="rId22"/>
    <p:sldId id="277" r:id="rId23"/>
    <p:sldId id="279" r:id="rId24"/>
    <p:sldId id="281" r:id="rId25"/>
    <p:sldId id="284" r:id="rId26"/>
    <p:sldId id="288" r:id="rId27"/>
    <p:sldId id="286" r:id="rId28"/>
  </p:sldIdLst>
  <p:sldSz cx="9144000" cy="6858000" type="screen4x3"/>
  <p:notesSz cx="6797675" cy="9928225"/>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lanta Idziak" initials="JI" lastIdx="3"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738" autoAdjust="0"/>
  </p:normalViewPr>
  <p:slideViewPr>
    <p:cSldViewPr>
      <p:cViewPr varScale="1">
        <p:scale>
          <a:sx n="77" d="100"/>
          <a:sy n="77" d="100"/>
        </p:scale>
        <p:origin x="1618"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2" Type="http://schemas.openxmlformats.org/officeDocument/2006/relationships/package" Target="../embeddings/Microsoft_Excel_Worksheet11.xlsx"/><Relationship Id="rId1" Type="http://schemas.openxmlformats.org/officeDocument/2006/relationships/themeOverride" Target="../theme/themeOverride1.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00" b="1" i="0" u="none" strike="noStrike" kern="1200" spc="0" baseline="0">
              <a:solidFill>
                <a:schemeClr val="tx1"/>
              </a:solidFill>
              <a:latin typeface="Book Antiqua" panose="02040602050305030304" pitchFamily="18" charset="0"/>
              <a:ea typeface="+mn-ea"/>
              <a:cs typeface="+mn-cs"/>
            </a:defRPr>
          </a:pPr>
          <a:endParaRPr lang="pl-PL"/>
        </a:p>
      </c:txPr>
    </c:title>
    <c:autoTitleDeleted val="0"/>
    <c:plotArea>
      <c:layout/>
      <c:barChart>
        <c:barDir val="col"/>
        <c:grouping val="clustered"/>
        <c:varyColors val="0"/>
        <c:ser>
          <c:idx val="0"/>
          <c:order val="0"/>
          <c:tx>
            <c:strRef>
              <c:f>Arkusz1!$B$1</c:f>
              <c:strCache>
                <c:ptCount val="1"/>
                <c:pt idx="0">
                  <c:v>Liczba bezrobotnych w poszczególnych miesiącach</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1" i="0" u="none" strike="noStrike" kern="1200" baseline="0">
                    <a:solidFill>
                      <a:srgbClr val="00B05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Arkusz1!$A$2:$A$14</c:f>
              <c:strCache>
                <c:ptCount val="13"/>
                <c:pt idx="0">
                  <c:v>XII 2020</c:v>
                </c:pt>
                <c:pt idx="1">
                  <c:v>I</c:v>
                </c:pt>
                <c:pt idx="2">
                  <c:v>II</c:v>
                </c:pt>
                <c:pt idx="3">
                  <c:v>III</c:v>
                </c:pt>
                <c:pt idx="4">
                  <c:v>IV</c:v>
                </c:pt>
                <c:pt idx="5">
                  <c:v>V</c:v>
                </c:pt>
                <c:pt idx="6">
                  <c:v>VI</c:v>
                </c:pt>
                <c:pt idx="7">
                  <c:v>VII</c:v>
                </c:pt>
                <c:pt idx="8">
                  <c:v>VIII</c:v>
                </c:pt>
                <c:pt idx="9">
                  <c:v>IX</c:v>
                </c:pt>
                <c:pt idx="10">
                  <c:v>X</c:v>
                </c:pt>
                <c:pt idx="11">
                  <c:v>XI</c:v>
                </c:pt>
                <c:pt idx="12">
                  <c:v>XII2021</c:v>
                </c:pt>
              </c:strCache>
            </c:strRef>
          </c:cat>
          <c:val>
            <c:numRef>
              <c:f>Arkusz1!$B$2:$B$14</c:f>
              <c:numCache>
                <c:formatCode>General</c:formatCode>
                <c:ptCount val="13"/>
                <c:pt idx="0">
                  <c:v>713</c:v>
                </c:pt>
                <c:pt idx="1">
                  <c:v>773</c:v>
                </c:pt>
                <c:pt idx="2">
                  <c:v>806</c:v>
                </c:pt>
                <c:pt idx="3">
                  <c:v>801</c:v>
                </c:pt>
                <c:pt idx="4">
                  <c:v>795</c:v>
                </c:pt>
                <c:pt idx="5">
                  <c:v>809</c:v>
                </c:pt>
                <c:pt idx="6">
                  <c:v>748</c:v>
                </c:pt>
                <c:pt idx="7">
                  <c:v>756</c:v>
                </c:pt>
                <c:pt idx="8">
                  <c:v>752</c:v>
                </c:pt>
                <c:pt idx="9">
                  <c:v>731</c:v>
                </c:pt>
                <c:pt idx="10">
                  <c:v>740</c:v>
                </c:pt>
                <c:pt idx="11">
                  <c:v>703</c:v>
                </c:pt>
                <c:pt idx="12">
                  <c:v>709</c:v>
                </c:pt>
              </c:numCache>
            </c:numRef>
          </c:val>
          <c:extLst>
            <c:ext xmlns:c16="http://schemas.microsoft.com/office/drawing/2014/chart" uri="{C3380CC4-5D6E-409C-BE32-E72D297353CC}">
              <c16:uniqueId val="{00000000-0194-4E93-A7E9-B8EED9A14708}"/>
            </c:ext>
          </c:extLst>
        </c:ser>
        <c:dLbls>
          <c:showLegendKey val="0"/>
          <c:showVal val="0"/>
          <c:showCatName val="0"/>
          <c:showSerName val="0"/>
          <c:showPercent val="0"/>
          <c:showBubbleSize val="0"/>
        </c:dLbls>
        <c:gapWidth val="219"/>
        <c:overlap val="-27"/>
        <c:axId val="126882176"/>
        <c:axId val="126884480"/>
      </c:barChart>
      <c:catAx>
        <c:axId val="1268821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1" i="0" u="none" strike="noStrike" kern="1200" baseline="0">
                <a:solidFill>
                  <a:schemeClr val="tx1"/>
                </a:solidFill>
                <a:latin typeface="+mn-lt"/>
                <a:ea typeface="+mn-ea"/>
                <a:cs typeface="+mn-cs"/>
              </a:defRPr>
            </a:pPr>
            <a:endParaRPr lang="pl-PL"/>
          </a:p>
        </c:txPr>
        <c:crossAx val="126884480"/>
        <c:crosses val="autoZero"/>
        <c:auto val="1"/>
        <c:lblAlgn val="ctr"/>
        <c:lblOffset val="100"/>
        <c:noMultiLvlLbl val="0"/>
      </c:catAx>
      <c:valAx>
        <c:axId val="12688448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1" i="0" u="none" strike="noStrike" kern="1200" baseline="0">
                <a:solidFill>
                  <a:schemeClr val="tx1"/>
                </a:solidFill>
                <a:latin typeface="+mn-lt"/>
                <a:ea typeface="+mn-ea"/>
                <a:cs typeface="+mn-cs"/>
              </a:defRPr>
            </a:pPr>
            <a:endParaRPr lang="pl-PL"/>
          </a:p>
        </c:txPr>
        <c:crossAx val="12688217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1" i="0" u="none" strike="noStrike" kern="1200" baseline="0">
              <a:solidFill>
                <a:schemeClr val="tx1"/>
              </a:solidFill>
              <a:latin typeface="+mn-lt"/>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b="1">
          <a:solidFill>
            <a:schemeClr val="tx1"/>
          </a:solidFill>
        </a:defRPr>
      </a:pPr>
      <a:endParaRPr lang="pl-PL"/>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r>
              <a:rPr lang="pl-PL" b="1" dirty="0"/>
              <a:t>PROCENTOWA</a:t>
            </a:r>
            <a:r>
              <a:rPr lang="pl-PL" b="1" baseline="0" dirty="0"/>
              <a:t> STOPA BEZROBOCIA REJESTROWANEGO</a:t>
            </a:r>
            <a:endParaRPr lang="pl-PL" b="1" dirty="0"/>
          </a:p>
        </c:rich>
      </c:tx>
      <c:overlay val="0"/>
      <c:spPr>
        <a:noFill/>
        <a:ln>
          <a:noFill/>
        </a:ln>
        <a:effectLst/>
      </c:spPr>
      <c:txPr>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manualLayout>
          <c:layoutTarget val="inner"/>
          <c:xMode val="edge"/>
          <c:yMode val="edge"/>
          <c:x val="4.7509602107702324E-2"/>
          <c:y val="0.16489074803149609"/>
          <c:w val="0.92777411417322841"/>
          <c:h val="0.60790748031496078"/>
        </c:manualLayout>
      </c:layout>
      <c:lineChart>
        <c:grouping val="standard"/>
        <c:varyColors val="0"/>
        <c:ser>
          <c:idx val="0"/>
          <c:order val="0"/>
          <c:tx>
            <c:strRef>
              <c:f>Arkusz1!$B$1</c:f>
              <c:strCache>
                <c:ptCount val="1"/>
                <c:pt idx="0">
                  <c:v>POWIAT</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dLbls>
            <c:dLbl>
              <c:idx val="0"/>
              <c:layout>
                <c:manualLayout>
                  <c:x val="-3.0594673154230038E-2"/>
                  <c:y val="3.750000000000000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13BA-4A13-B7CC-DF5AA35E8C42}"/>
                </c:ext>
              </c:extLst>
            </c:dLbl>
            <c:dLbl>
              <c:idx val="1"/>
              <c:layout>
                <c:manualLayout>
                  <c:x val="-2.159623987357414E-2"/>
                  <c:y val="2.812499999999999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13BA-4A13-B7CC-DF5AA35E8C42}"/>
                </c:ext>
              </c:extLst>
            </c:dLbl>
            <c:dLbl>
              <c:idx val="2"/>
              <c:layout>
                <c:manualLayout>
                  <c:x val="-3.0594673154230027E-2"/>
                  <c:y val="3.124999999999994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3-13BA-4A13-B7CC-DF5AA35E8C42}"/>
                </c:ext>
              </c:extLst>
            </c:dLbl>
            <c:dLbl>
              <c:idx val="3"/>
              <c:layout>
                <c:manualLayout>
                  <c:x val="-3.0594673154230027E-2"/>
                  <c:y val="2.187500000000000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4-13BA-4A13-B7CC-DF5AA35E8C42}"/>
                </c:ext>
              </c:extLst>
            </c:dLbl>
            <c:dLbl>
              <c:idx val="4"/>
              <c:layout>
                <c:manualLayout>
                  <c:x val="-3.0594690867681369E-2"/>
                  <c:y val="3.514850201829427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5-13BA-4A13-B7CC-DF5AA35E8C42}"/>
                </c:ext>
              </c:extLst>
            </c:dLbl>
            <c:dLbl>
              <c:idx val="5"/>
              <c:layout>
                <c:manualLayout>
                  <c:x val="-3.0594690867681427E-2"/>
                  <c:y val="-3.539921490204792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6-13BA-4A13-B7CC-DF5AA35E8C42}"/>
                </c:ext>
              </c:extLst>
            </c:dLbl>
            <c:dLbl>
              <c:idx val="6"/>
              <c:layout>
                <c:manualLayout>
                  <c:x val="-2.1146335922992743E-2"/>
                  <c:y val="-3.221160611783875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7-13BA-4A13-B7CC-DF5AA35E8C42}"/>
                </c:ext>
              </c:extLst>
            </c:dLbl>
            <c:dLbl>
              <c:idx val="7"/>
              <c:layout>
                <c:manualLayout>
                  <c:x val="-3.059467315423009E-2"/>
                  <c:y val="4.062499999999995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8-13BA-4A13-B7CC-DF5AA35E8C42}"/>
                </c:ext>
              </c:extLst>
            </c:dLbl>
            <c:dLbl>
              <c:idx val="8"/>
              <c:layout>
                <c:manualLayout>
                  <c:x val="-3.0594673154230027E-2"/>
                  <c:y val="3.12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9-13BA-4A13-B7CC-DF5AA35E8C42}"/>
                </c:ext>
              </c:extLst>
            </c:dLbl>
            <c:dLbl>
              <c:idx val="9"/>
              <c:layout>
                <c:manualLayout>
                  <c:x val="-2.9019965043566711E-2"/>
                  <c:y val="-2.673499240825094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A-13BA-4A13-B7CC-DF5AA35E8C42}"/>
                </c:ext>
              </c:extLst>
            </c:dLbl>
            <c:dLbl>
              <c:idx val="10"/>
              <c:layout>
                <c:manualLayout>
                  <c:x val="-2.7670164624565539E-2"/>
                  <c:y val="-3.066474095470873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B-13BA-4A13-B7CC-DF5AA35E8C42}"/>
                </c:ext>
              </c:extLst>
            </c:dLbl>
            <c:dLbl>
              <c:idx val="11"/>
              <c:layout>
                <c:manualLayout>
                  <c:x val="-2.9019965043566711E-2"/>
                  <c:y val="-3.143817353627380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D-13BA-4A13-B7CC-DF5AA35E8C42}"/>
                </c:ext>
              </c:extLst>
            </c:dLbl>
            <c:dLbl>
              <c:idx val="12"/>
              <c:layout>
                <c:manualLayout>
                  <c:x val="-2.9019965043566593E-2"/>
                  <c:y val="-3.146946635559012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E-13BA-4A13-B7CC-DF5AA35E8C42}"/>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Arkusz1!$A$2:$A$14</c:f>
              <c:strCache>
                <c:ptCount val="13"/>
                <c:pt idx="0">
                  <c:v>XII2020</c:v>
                </c:pt>
                <c:pt idx="1">
                  <c:v>I</c:v>
                </c:pt>
                <c:pt idx="2">
                  <c:v>II</c:v>
                </c:pt>
                <c:pt idx="3">
                  <c:v>III</c:v>
                </c:pt>
                <c:pt idx="4">
                  <c:v>IV</c:v>
                </c:pt>
                <c:pt idx="5">
                  <c:v>V</c:v>
                </c:pt>
                <c:pt idx="6">
                  <c:v>VI</c:v>
                </c:pt>
                <c:pt idx="7">
                  <c:v>VII</c:v>
                </c:pt>
                <c:pt idx="8">
                  <c:v>VIII</c:v>
                </c:pt>
                <c:pt idx="9">
                  <c:v>IX</c:v>
                </c:pt>
                <c:pt idx="10">
                  <c:v>X</c:v>
                </c:pt>
                <c:pt idx="11">
                  <c:v>XI</c:v>
                </c:pt>
                <c:pt idx="12">
                  <c:v>XII2021</c:v>
                </c:pt>
              </c:strCache>
            </c:strRef>
          </c:cat>
          <c:val>
            <c:numRef>
              <c:f>Arkusz1!$B$2:$B$14</c:f>
              <c:numCache>
                <c:formatCode>General</c:formatCode>
                <c:ptCount val="13"/>
                <c:pt idx="0">
                  <c:v>5.5</c:v>
                </c:pt>
                <c:pt idx="1">
                  <c:v>6</c:v>
                </c:pt>
                <c:pt idx="2">
                  <c:v>6.2</c:v>
                </c:pt>
                <c:pt idx="3">
                  <c:v>6.2</c:v>
                </c:pt>
                <c:pt idx="4">
                  <c:v>6.1</c:v>
                </c:pt>
                <c:pt idx="5">
                  <c:v>6.2</c:v>
                </c:pt>
                <c:pt idx="6">
                  <c:v>5.8</c:v>
                </c:pt>
                <c:pt idx="7">
                  <c:v>5.8</c:v>
                </c:pt>
                <c:pt idx="8">
                  <c:v>5.8</c:v>
                </c:pt>
                <c:pt idx="9">
                  <c:v>5.7</c:v>
                </c:pt>
                <c:pt idx="10">
                  <c:v>5.8</c:v>
                </c:pt>
                <c:pt idx="11">
                  <c:v>5.5</c:v>
                </c:pt>
                <c:pt idx="12">
                  <c:v>5.5</c:v>
                </c:pt>
              </c:numCache>
            </c:numRef>
          </c:val>
          <c:smooth val="0"/>
          <c:extLst>
            <c:ext xmlns:c16="http://schemas.microsoft.com/office/drawing/2014/chart" uri="{C3380CC4-5D6E-409C-BE32-E72D297353CC}">
              <c16:uniqueId val="{00000000-13BA-4A13-B7CC-DF5AA35E8C42}"/>
            </c:ext>
          </c:extLst>
        </c:ser>
        <c:ser>
          <c:idx val="1"/>
          <c:order val="1"/>
          <c:tx>
            <c:strRef>
              <c:f>Arkusz1!$C$1</c:f>
              <c:strCache>
                <c:ptCount val="1"/>
                <c:pt idx="0">
                  <c:v>WOJEWÓDZTWO</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dLbls>
            <c:dLbl>
              <c:idx val="0"/>
              <c:layout>
                <c:manualLayout>
                  <c:x val="-1.9894331468839066E-2"/>
                  <c:y val="4.062499999999999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3BA-4A13-B7CC-DF5AA35E8C42}"/>
                </c:ext>
              </c:extLst>
            </c:dLbl>
            <c:dLbl>
              <c:idx val="1"/>
              <c:layout>
                <c:manualLayout>
                  <c:x val="-3.0594673154230027E-2"/>
                  <c:y val="3.750000000000000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13BA-4A13-B7CC-DF5AA35E8C42}"/>
                </c:ext>
              </c:extLst>
            </c:dLbl>
            <c:dLbl>
              <c:idx val="2"/>
              <c:layout>
                <c:manualLayout>
                  <c:x val="-3.0594673154230027E-2"/>
                  <c:y val="4.3750000000000067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4.8958333333333333E-2"/>
                      <c:h val="0.10273449803149606"/>
                    </c:manualLayout>
                  </c15:layout>
                </c:ext>
                <c:ext xmlns:c16="http://schemas.microsoft.com/office/drawing/2014/chart" uri="{C3380CC4-5D6E-409C-BE32-E72D297353CC}">
                  <c16:uniqueId val="{00000007-13BA-4A13-B7CC-DF5AA35E8C42}"/>
                </c:ext>
              </c:extLst>
            </c:dLbl>
            <c:dLbl>
              <c:idx val="3"/>
              <c:layout>
                <c:manualLayout>
                  <c:x val="-1.9796553217442964E-2"/>
                  <c:y val="3.12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3BA-4A13-B7CC-DF5AA35E8C42}"/>
                </c:ext>
              </c:extLst>
            </c:dLbl>
            <c:dLbl>
              <c:idx val="4"/>
              <c:layout>
                <c:manualLayout>
                  <c:x val="-1.9796553217442964E-2"/>
                  <c:y val="3.124999999999988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13BA-4A13-B7CC-DF5AA35E8C42}"/>
                </c:ext>
              </c:extLst>
            </c:dLbl>
            <c:dLbl>
              <c:idx val="5"/>
              <c:layout>
                <c:manualLayout>
                  <c:x val="-3.0878371790889519E-2"/>
                  <c:y val="4.062499999999999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13BA-4A13-B7CC-DF5AA35E8C42}"/>
                </c:ext>
              </c:extLst>
            </c:dLbl>
            <c:dLbl>
              <c:idx val="6"/>
              <c:layout>
                <c:manualLayout>
                  <c:x val="-3.419397561268709E-2"/>
                  <c:y val="4.0625123031496062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4.6875E-2"/>
                      <c:h val="0.10898449803149605"/>
                    </c:manualLayout>
                  </c15:layout>
                </c:ext>
                <c:ext xmlns:c16="http://schemas.microsoft.com/office/drawing/2014/chart" uri="{C3380CC4-5D6E-409C-BE32-E72D297353CC}">
                  <c16:uniqueId val="{0000000B-13BA-4A13-B7CC-DF5AA35E8C42}"/>
                </c:ext>
              </c:extLst>
            </c:dLbl>
            <c:dLbl>
              <c:idx val="7"/>
              <c:layout>
                <c:manualLayout>
                  <c:x val="-3.059467315423009E-2"/>
                  <c:y val="3.7500000000000006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4.7691696387476223E-2"/>
                      <c:h val="6.835949803149606E-2"/>
                    </c:manualLayout>
                  </c15:layout>
                </c:ext>
                <c:ext xmlns:c16="http://schemas.microsoft.com/office/drawing/2014/chart" uri="{C3380CC4-5D6E-409C-BE32-E72D297353CC}">
                  <c16:uniqueId val="{0000000C-13BA-4A13-B7CC-DF5AA35E8C42}"/>
                </c:ext>
              </c:extLst>
            </c:dLbl>
            <c:dLbl>
              <c:idx val="8"/>
              <c:layout>
                <c:manualLayout>
                  <c:x val="-3.0594673154230027E-2"/>
                  <c:y val="3.7499999999999895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6.9287936261050356E-2"/>
                      <c:h val="7.1484498031496063E-2"/>
                    </c:manualLayout>
                  </c15:layout>
                </c:ext>
                <c:ext xmlns:c16="http://schemas.microsoft.com/office/drawing/2014/chart" uri="{C3380CC4-5D6E-409C-BE32-E72D297353CC}">
                  <c16:uniqueId val="{0000000D-13BA-4A13-B7CC-DF5AA35E8C42}"/>
                </c:ext>
              </c:extLst>
            </c:dLbl>
            <c:dLbl>
              <c:idx val="9"/>
              <c:layout>
                <c:manualLayout>
                  <c:x val="-1.97965532174431E-2"/>
                  <c:y val="3.4375123031495945E-2"/>
                </c:manualLayout>
              </c:layout>
              <c:showLegendKey val="0"/>
              <c:showVal val="1"/>
              <c:showCatName val="0"/>
              <c:showSerName val="0"/>
              <c:showPercent val="0"/>
              <c:showBubbleSize val="0"/>
              <c:extLst>
                <c:ext xmlns:c15="http://schemas.microsoft.com/office/drawing/2012/chart" uri="{CE6537A1-D6FC-4f65-9D91-7224C49458BB}">
                  <c15:layout>
                    <c:manualLayout>
                      <c:w val="4.2292636419082687E-2"/>
                      <c:h val="6.2109498031496055E-2"/>
                    </c:manualLayout>
                  </c15:layout>
                </c:ext>
                <c:ext xmlns:c16="http://schemas.microsoft.com/office/drawing/2014/chart" uri="{C3380CC4-5D6E-409C-BE32-E72D297353CC}">
                  <c16:uniqueId val="{0000000E-13BA-4A13-B7CC-DF5AA35E8C42}"/>
                </c:ext>
              </c:extLst>
            </c:dLbl>
            <c:dLbl>
              <c:idx val="10"/>
              <c:layout>
                <c:manualLayout>
                  <c:x val="-1.9796553217442964E-2"/>
                  <c:y val="3.43750000000000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13BA-4A13-B7CC-DF5AA35E8C42}"/>
                </c:ext>
              </c:extLst>
            </c:dLbl>
            <c:dLbl>
              <c:idx val="11"/>
              <c:layout>
                <c:manualLayout>
                  <c:x val="-1.97965532174431E-2"/>
                  <c:y val="3.43750000000000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13BA-4A13-B7CC-DF5AA35E8C42}"/>
                </c:ext>
              </c:extLst>
            </c:dLbl>
            <c:dLbl>
              <c:idx val="12"/>
              <c:layout>
                <c:manualLayout>
                  <c:x val="-3.0594673154230027E-2"/>
                  <c:y val="3.12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C-13BA-4A13-B7CC-DF5AA35E8C42}"/>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Arkusz1!$A$2:$A$14</c:f>
              <c:strCache>
                <c:ptCount val="13"/>
                <c:pt idx="0">
                  <c:v>XII2020</c:v>
                </c:pt>
                <c:pt idx="1">
                  <c:v>I</c:v>
                </c:pt>
                <c:pt idx="2">
                  <c:v>II</c:v>
                </c:pt>
                <c:pt idx="3">
                  <c:v>III</c:v>
                </c:pt>
                <c:pt idx="4">
                  <c:v>IV</c:v>
                </c:pt>
                <c:pt idx="5">
                  <c:v>V</c:v>
                </c:pt>
                <c:pt idx="6">
                  <c:v>VI</c:v>
                </c:pt>
                <c:pt idx="7">
                  <c:v>VII</c:v>
                </c:pt>
                <c:pt idx="8">
                  <c:v>VIII</c:v>
                </c:pt>
                <c:pt idx="9">
                  <c:v>IX</c:v>
                </c:pt>
                <c:pt idx="10">
                  <c:v>X</c:v>
                </c:pt>
                <c:pt idx="11">
                  <c:v>XI</c:v>
                </c:pt>
                <c:pt idx="12">
                  <c:v>XII2021</c:v>
                </c:pt>
              </c:strCache>
            </c:strRef>
          </c:cat>
          <c:val>
            <c:numRef>
              <c:f>Arkusz1!$C$2:$C$14</c:f>
              <c:numCache>
                <c:formatCode>General</c:formatCode>
                <c:ptCount val="13"/>
                <c:pt idx="0">
                  <c:v>3.7</c:v>
                </c:pt>
                <c:pt idx="1">
                  <c:v>3.9</c:v>
                </c:pt>
                <c:pt idx="2">
                  <c:v>4</c:v>
                </c:pt>
                <c:pt idx="3">
                  <c:v>3.9</c:v>
                </c:pt>
                <c:pt idx="4">
                  <c:v>3.8</c:v>
                </c:pt>
                <c:pt idx="5">
                  <c:v>3.7</c:v>
                </c:pt>
                <c:pt idx="6">
                  <c:v>3.5</c:v>
                </c:pt>
                <c:pt idx="7">
                  <c:v>3.5</c:v>
                </c:pt>
                <c:pt idx="8">
                  <c:v>3.4</c:v>
                </c:pt>
                <c:pt idx="9">
                  <c:v>3.3</c:v>
                </c:pt>
                <c:pt idx="10">
                  <c:v>3.2</c:v>
                </c:pt>
                <c:pt idx="11">
                  <c:v>3.1</c:v>
                </c:pt>
                <c:pt idx="12">
                  <c:v>3.1</c:v>
                </c:pt>
              </c:numCache>
            </c:numRef>
          </c:val>
          <c:smooth val="0"/>
          <c:extLst>
            <c:ext xmlns:c16="http://schemas.microsoft.com/office/drawing/2014/chart" uri="{C3380CC4-5D6E-409C-BE32-E72D297353CC}">
              <c16:uniqueId val="{00000001-13BA-4A13-B7CC-DF5AA35E8C42}"/>
            </c:ext>
          </c:extLst>
        </c:ser>
        <c:ser>
          <c:idx val="2"/>
          <c:order val="2"/>
          <c:tx>
            <c:strRef>
              <c:f>Arkusz1!$D$1</c:f>
              <c:strCache>
                <c:ptCount val="1"/>
                <c:pt idx="0">
                  <c:v>KRAJ</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dLbls>
            <c:dLbl>
              <c:idx val="0"/>
              <c:layout>
                <c:manualLayout>
                  <c:x val="-3.7343444974367944E-2"/>
                  <c:y val="-3.539921490204792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F-13BA-4A13-B7CC-DF5AA35E8C42}"/>
                </c:ext>
              </c:extLst>
            </c:dLbl>
            <c:dLbl>
              <c:idx val="1"/>
              <c:layout>
                <c:manualLayout>
                  <c:x val="-3.0594690867681369E-2"/>
                  <c:y val="-3.61413546642965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0-13BA-4A13-B7CC-DF5AA35E8C42}"/>
                </c:ext>
              </c:extLst>
            </c:dLbl>
            <c:dLbl>
              <c:idx val="2"/>
              <c:layout>
                <c:manualLayout>
                  <c:x val="-3.0594690867681393E-2"/>
                  <c:y val="-3.61413546642965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1-13BA-4A13-B7CC-DF5AA35E8C42}"/>
                </c:ext>
              </c:extLst>
            </c:dLbl>
            <c:dLbl>
              <c:idx val="3"/>
              <c:layout>
                <c:manualLayout>
                  <c:x val="-3.0594690867681369E-2"/>
                  <c:y val="-3.301633151872019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2-13BA-4A13-B7CC-DF5AA35E8C42}"/>
                </c:ext>
              </c:extLst>
            </c:dLbl>
            <c:dLbl>
              <c:idx val="4"/>
              <c:layout>
                <c:manualLayout>
                  <c:x val="-2.9244890448680307E-2"/>
                  <c:y val="-4.161796837388440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3-13BA-4A13-B7CC-DF5AA35E8C42}"/>
                </c:ext>
              </c:extLst>
            </c:dLbl>
            <c:dLbl>
              <c:idx val="5"/>
              <c:layout>
                <c:manualLayout>
                  <c:x val="-3.779341977875475E-2"/>
                  <c:y val="3.527385846017110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0247-4827-BC94-F5C97AE6441F}"/>
                </c:ext>
              </c:extLst>
            </c:dLbl>
            <c:dLbl>
              <c:idx val="6"/>
              <c:layout>
                <c:manualLayout>
                  <c:x val="-3.7118519569254271E-2"/>
                  <c:y val="4.384401733140762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4-13BA-4A13-B7CC-DF5AA35E8C42}"/>
                </c:ext>
              </c:extLst>
            </c:dLbl>
            <c:dLbl>
              <c:idx val="7"/>
              <c:layout>
                <c:manualLayout>
                  <c:x val="-1.979653550399162E-2"/>
                  <c:y val="-3.143817353627380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5-13BA-4A13-B7CC-DF5AA35E8C42}"/>
                </c:ext>
              </c:extLst>
            </c:dLbl>
            <c:dLbl>
              <c:idx val="8"/>
              <c:layout>
                <c:manualLayout>
                  <c:x val="-2.7670164624565539E-2"/>
                  <c:y val="-3.224289893715513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6-13BA-4A13-B7CC-DF5AA35E8C42}"/>
                </c:ext>
              </c:extLst>
            </c:dLbl>
            <c:dLbl>
              <c:idx val="9"/>
              <c:layout>
                <c:manualLayout>
                  <c:x val="-1.97965532174431E-2"/>
                  <c:y val="4.062499999999999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7-13BA-4A13-B7CC-DF5AA35E8C42}"/>
                </c:ext>
              </c:extLst>
            </c:dLbl>
            <c:dLbl>
              <c:idx val="10"/>
              <c:layout>
                <c:manualLayout>
                  <c:x val="-1.9796553217442964E-2"/>
                  <c:y val="3.124999999999994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8-13BA-4A13-B7CC-DF5AA35E8C42}"/>
                </c:ext>
              </c:extLst>
            </c:dLbl>
            <c:dLbl>
              <c:idx val="11"/>
              <c:layout>
                <c:manualLayout>
                  <c:x val="-2.7670164624565539E-2"/>
                  <c:y val="4.06877013665147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9-13BA-4A13-B7CC-DF5AA35E8C42}"/>
                </c:ext>
              </c:extLst>
            </c:dLbl>
            <c:dLbl>
              <c:idx val="12"/>
              <c:layout>
                <c:manualLayout>
                  <c:x val="-2.9019965043566593E-2"/>
                  <c:y val="4.065640854719846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A-13BA-4A13-B7CC-DF5AA35E8C42}"/>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Arkusz1!$A$2:$A$14</c:f>
              <c:strCache>
                <c:ptCount val="13"/>
                <c:pt idx="0">
                  <c:v>XII2020</c:v>
                </c:pt>
                <c:pt idx="1">
                  <c:v>I</c:v>
                </c:pt>
                <c:pt idx="2">
                  <c:v>II</c:v>
                </c:pt>
                <c:pt idx="3">
                  <c:v>III</c:v>
                </c:pt>
                <c:pt idx="4">
                  <c:v>IV</c:v>
                </c:pt>
                <c:pt idx="5">
                  <c:v>V</c:v>
                </c:pt>
                <c:pt idx="6">
                  <c:v>VI</c:v>
                </c:pt>
                <c:pt idx="7">
                  <c:v>VII</c:v>
                </c:pt>
                <c:pt idx="8">
                  <c:v>VIII</c:v>
                </c:pt>
                <c:pt idx="9">
                  <c:v>IX</c:v>
                </c:pt>
                <c:pt idx="10">
                  <c:v>X</c:v>
                </c:pt>
                <c:pt idx="11">
                  <c:v>XI</c:v>
                </c:pt>
                <c:pt idx="12">
                  <c:v>XII2021</c:v>
                </c:pt>
              </c:strCache>
            </c:strRef>
          </c:cat>
          <c:val>
            <c:numRef>
              <c:f>Arkusz1!$D$2:$D$14</c:f>
              <c:numCache>
                <c:formatCode>General</c:formatCode>
                <c:ptCount val="13"/>
                <c:pt idx="0">
                  <c:v>6.2</c:v>
                </c:pt>
                <c:pt idx="1">
                  <c:v>6.5</c:v>
                </c:pt>
                <c:pt idx="2">
                  <c:v>6.5</c:v>
                </c:pt>
                <c:pt idx="3">
                  <c:v>6.4</c:v>
                </c:pt>
                <c:pt idx="4">
                  <c:v>6.3</c:v>
                </c:pt>
                <c:pt idx="5">
                  <c:v>6.1</c:v>
                </c:pt>
                <c:pt idx="6">
                  <c:v>5.9</c:v>
                </c:pt>
                <c:pt idx="7">
                  <c:v>5.8</c:v>
                </c:pt>
                <c:pt idx="8">
                  <c:v>5.8</c:v>
                </c:pt>
                <c:pt idx="9">
                  <c:v>5.6</c:v>
                </c:pt>
                <c:pt idx="10">
                  <c:v>5.5</c:v>
                </c:pt>
                <c:pt idx="11">
                  <c:v>5.4</c:v>
                </c:pt>
                <c:pt idx="12">
                  <c:v>5.4</c:v>
                </c:pt>
              </c:numCache>
            </c:numRef>
          </c:val>
          <c:smooth val="0"/>
          <c:extLst>
            <c:ext xmlns:c16="http://schemas.microsoft.com/office/drawing/2014/chart" uri="{C3380CC4-5D6E-409C-BE32-E72D297353CC}">
              <c16:uniqueId val="{00000002-13BA-4A13-B7CC-DF5AA35E8C42}"/>
            </c:ext>
          </c:extLst>
        </c:ser>
        <c:dLbls>
          <c:showLegendKey val="0"/>
          <c:showVal val="0"/>
          <c:showCatName val="0"/>
          <c:showSerName val="0"/>
          <c:showPercent val="0"/>
          <c:showBubbleSize val="0"/>
        </c:dLbls>
        <c:marker val="1"/>
        <c:smooth val="0"/>
        <c:axId val="127128704"/>
        <c:axId val="127130240"/>
      </c:lineChart>
      <c:catAx>
        <c:axId val="1271287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127130240"/>
        <c:crosses val="autoZero"/>
        <c:auto val="1"/>
        <c:lblAlgn val="ctr"/>
        <c:lblOffset val="100"/>
        <c:noMultiLvlLbl val="0"/>
      </c:catAx>
      <c:valAx>
        <c:axId val="1271302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pl-PL"/>
          </a:p>
        </c:txPr>
        <c:crossAx val="1271287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pl-PL"/>
              <a:t>WYŁĄCZENIA  Z EWIDENCJI BEZROBOTNYCH WEDŁUG PRZYCZYN</a:t>
            </a:r>
          </a:p>
        </c:rich>
      </c:tx>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pl-PL"/>
        </a:p>
      </c:txPr>
    </c:title>
    <c:autoTitleDeleted val="0"/>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9.9680313298522408E-2"/>
          <c:y val="0.23016291840589145"/>
          <c:w val="0.82916666666666661"/>
          <c:h val="0.53520374015748029"/>
        </c:manualLayout>
      </c:layout>
      <c:pie3DChart>
        <c:varyColors val="1"/>
        <c:ser>
          <c:idx val="0"/>
          <c:order val="0"/>
          <c:tx>
            <c:strRef>
              <c:f>Arkusz1!$B$1</c:f>
              <c:strCache>
                <c:ptCount val="1"/>
                <c:pt idx="0">
                  <c:v>WYŁACZENIA  Z EWIDENCJI BEZROBOTNYCH WEDŁUG PRZYCZYN</c:v>
                </c:pt>
              </c:strCache>
            </c:strRef>
          </c:tx>
          <c:dPt>
            <c:idx val="0"/>
            <c:bubble3D val="0"/>
            <c:spPr>
              <a:solidFill>
                <a:schemeClr val="accent1"/>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3-D12B-4A19-ADA6-D7C760CC62D7}"/>
              </c:ext>
            </c:extLst>
          </c:dPt>
          <c:dPt>
            <c:idx val="1"/>
            <c:bubble3D val="0"/>
            <c:spPr>
              <a:solidFill>
                <a:schemeClr val="accent2"/>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4-D12B-4A19-ADA6-D7C760CC62D7}"/>
              </c:ext>
            </c:extLst>
          </c:dPt>
          <c:dPt>
            <c:idx val="2"/>
            <c:bubble3D val="0"/>
            <c:spPr>
              <a:solidFill>
                <a:schemeClr val="accent3"/>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1-D12B-4A19-ADA6-D7C760CC62D7}"/>
              </c:ext>
            </c:extLst>
          </c:dPt>
          <c:dPt>
            <c:idx val="3"/>
            <c:bubble3D val="0"/>
            <c:spPr>
              <a:solidFill>
                <a:schemeClr val="accent4"/>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2-D12B-4A19-ADA6-D7C760CC62D7}"/>
              </c:ext>
            </c:extLst>
          </c:dPt>
          <c:dPt>
            <c:idx val="4"/>
            <c:bubble3D val="0"/>
            <c:spPr>
              <a:solidFill>
                <a:schemeClr val="accent5"/>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9-F10E-42E7-AB02-0485372D873F}"/>
              </c:ext>
            </c:extLst>
          </c:dPt>
          <c:dLbls>
            <c:spPr>
              <a:pattFill prst="pct75">
                <a:fgClr>
                  <a:prstClr val="black">
                    <a:lumMod val="75000"/>
                    <a:lumOff val="25000"/>
                  </a:prstClr>
                </a:fgClr>
                <a:bgClr>
                  <a:prstClr val="black">
                    <a:lumMod val="65000"/>
                    <a:lumOff val="35000"/>
                  </a:prst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pl-PL"/>
              </a:p>
            </c:txPr>
            <c:dLblPos val="bestFit"/>
            <c:showLegendKey val="0"/>
            <c:showVal val="1"/>
            <c:showCatName val="0"/>
            <c:showSerName val="0"/>
            <c:showPercent val="0"/>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Arkusz1!$A$2:$A$6</c:f>
              <c:strCache>
                <c:ptCount val="5"/>
                <c:pt idx="0">
                  <c:v>PODJĘCIE PRACY- 690</c:v>
                </c:pt>
                <c:pt idx="1">
                  <c:v>BRAK GOTOWOŚCI -109</c:v>
                </c:pt>
                <c:pt idx="2">
                  <c:v>ODMOWA PODJĘCIA PRACY- 41</c:v>
                </c:pt>
                <c:pt idx="3">
                  <c:v>REZYGNACJA- 89</c:v>
                </c:pt>
                <c:pt idx="4">
                  <c:v>INNE-312</c:v>
                </c:pt>
              </c:strCache>
            </c:strRef>
          </c:cat>
          <c:val>
            <c:numRef>
              <c:f>Arkusz1!$B$2:$B$6</c:f>
              <c:numCache>
                <c:formatCode>General</c:formatCode>
                <c:ptCount val="5"/>
                <c:pt idx="0">
                  <c:v>690</c:v>
                </c:pt>
                <c:pt idx="1">
                  <c:v>109</c:v>
                </c:pt>
                <c:pt idx="2">
                  <c:v>41</c:v>
                </c:pt>
                <c:pt idx="3">
                  <c:v>89</c:v>
                </c:pt>
                <c:pt idx="4">
                  <c:v>312</c:v>
                </c:pt>
              </c:numCache>
            </c:numRef>
          </c:val>
          <c:extLst>
            <c:ext xmlns:c16="http://schemas.microsoft.com/office/drawing/2014/chart" uri="{C3380CC4-5D6E-409C-BE32-E72D297353CC}">
              <c16:uniqueId val="{00000000-D12B-4A19-ADA6-D7C760CC62D7}"/>
            </c:ext>
          </c:extLst>
        </c:ser>
        <c:dLbls>
          <c:showLegendKey val="0"/>
          <c:showVal val="1"/>
          <c:showCatName val="0"/>
          <c:showSerName val="0"/>
          <c:showPercent val="0"/>
          <c:showBubbleSize val="0"/>
          <c:showLeaderLines val="1"/>
        </c:dLbls>
      </c:pie3DChart>
      <c:spPr>
        <a:noFill/>
        <a:ln>
          <a:noFill/>
        </a:ln>
        <a:effectLst/>
      </c:spPr>
    </c:plotArea>
    <c:legend>
      <c:legendPos val="r"/>
      <c:layout>
        <c:manualLayout>
          <c:xMode val="edge"/>
          <c:yMode val="edge"/>
          <c:x val="0.6483815687145873"/>
          <c:y val="0.67182178170679463"/>
          <c:w val="0.34103627374736145"/>
          <c:h val="0.31323106956369928"/>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pl-PL"/>
        </a:p>
      </c:txPr>
    </c:legend>
    <c:plotVisOnly val="1"/>
    <c:dispBlanksAs val="zero"/>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pl-PL"/>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Book Antiqua" panose="02040602050305030304" pitchFamily="18" charset="0"/>
                <a:ea typeface="+mn-ea"/>
                <a:cs typeface="+mn-cs"/>
              </a:defRPr>
            </a:pPr>
            <a:r>
              <a:rPr lang="pl-PL" sz="1400" b="1" dirty="0">
                <a:latin typeface="Book Antiqua" panose="02040602050305030304" pitchFamily="18" charset="0"/>
              </a:rPr>
              <a:t>STRUKTURA BEZROBOTNYCH ZE WZGLĘDU NA PŁEĆ</a:t>
            </a:r>
          </a:p>
        </c:rich>
      </c:tx>
      <c:layout>
        <c:manualLayout>
          <c:xMode val="edge"/>
          <c:yMode val="edge"/>
          <c:x val="0.13151033464566933"/>
          <c:y val="6.2500000000000012E-3"/>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plotArea>
      <c:layout/>
      <c:barChart>
        <c:barDir val="col"/>
        <c:grouping val="stacked"/>
        <c:varyColors val="0"/>
        <c:ser>
          <c:idx val="0"/>
          <c:order val="0"/>
          <c:tx>
            <c:strRef>
              <c:f>Arkusz1!$B$1</c:f>
              <c:strCache>
                <c:ptCount val="1"/>
                <c:pt idx="0">
                  <c:v>MĘŻCZYŹNI</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Arkusz1!$A$2:$A$5</c:f>
              <c:strCache>
                <c:ptCount val="4"/>
                <c:pt idx="0">
                  <c:v>I KWARTAŁ</c:v>
                </c:pt>
                <c:pt idx="1">
                  <c:v>II KWARTAŁ</c:v>
                </c:pt>
                <c:pt idx="2">
                  <c:v>III KWARTAŁ</c:v>
                </c:pt>
                <c:pt idx="3">
                  <c:v>IV KWARTAŁ</c:v>
                </c:pt>
              </c:strCache>
            </c:strRef>
          </c:cat>
          <c:val>
            <c:numRef>
              <c:f>Arkusz1!$B$2:$B$5</c:f>
              <c:numCache>
                <c:formatCode>General</c:formatCode>
                <c:ptCount val="4"/>
                <c:pt idx="0">
                  <c:v>38.5</c:v>
                </c:pt>
                <c:pt idx="1">
                  <c:v>39.200000000000003</c:v>
                </c:pt>
                <c:pt idx="2">
                  <c:v>37.800000000000011</c:v>
                </c:pt>
                <c:pt idx="3">
                  <c:v>36.5</c:v>
                </c:pt>
              </c:numCache>
            </c:numRef>
          </c:val>
          <c:extLst>
            <c:ext xmlns:c16="http://schemas.microsoft.com/office/drawing/2014/chart" uri="{C3380CC4-5D6E-409C-BE32-E72D297353CC}">
              <c16:uniqueId val="{00000000-9628-4E0D-AF94-CCFE705FDA92}"/>
            </c:ext>
          </c:extLst>
        </c:ser>
        <c:ser>
          <c:idx val="1"/>
          <c:order val="1"/>
          <c:tx>
            <c:strRef>
              <c:f>Arkusz1!$C$1</c:f>
              <c:strCache>
                <c:ptCount val="1"/>
                <c:pt idx="0">
                  <c:v>KOBIETY</c:v>
                </c:pt>
              </c:strCache>
            </c:strRef>
          </c:tx>
          <c:spPr>
            <a:solidFill>
              <a:schemeClr val="accent5"/>
            </a:solidFill>
            <a:ln>
              <a:noFill/>
            </a:ln>
            <a:effectLst/>
          </c:spPr>
          <c:invertIfNegative val="0"/>
          <c:dLbls>
            <c:numFmt formatCode="General" sourceLinked="0"/>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Arkusz1!$A$2:$A$5</c:f>
              <c:strCache>
                <c:ptCount val="4"/>
                <c:pt idx="0">
                  <c:v>I KWARTAŁ</c:v>
                </c:pt>
                <c:pt idx="1">
                  <c:v>II KWARTAŁ</c:v>
                </c:pt>
                <c:pt idx="2">
                  <c:v>III KWARTAŁ</c:v>
                </c:pt>
                <c:pt idx="3">
                  <c:v>IV KWARTAŁ</c:v>
                </c:pt>
              </c:strCache>
            </c:strRef>
          </c:cat>
          <c:val>
            <c:numRef>
              <c:f>Arkusz1!$C$2:$C$5</c:f>
              <c:numCache>
                <c:formatCode>General</c:formatCode>
                <c:ptCount val="4"/>
                <c:pt idx="0">
                  <c:v>61.5</c:v>
                </c:pt>
                <c:pt idx="1">
                  <c:v>60.8</c:v>
                </c:pt>
                <c:pt idx="2">
                  <c:v>62.2</c:v>
                </c:pt>
                <c:pt idx="3">
                  <c:v>63.5</c:v>
                </c:pt>
              </c:numCache>
            </c:numRef>
          </c:val>
          <c:extLst>
            <c:ext xmlns:c16="http://schemas.microsoft.com/office/drawing/2014/chart" uri="{C3380CC4-5D6E-409C-BE32-E72D297353CC}">
              <c16:uniqueId val="{00000001-9628-4E0D-AF94-CCFE705FDA92}"/>
            </c:ext>
          </c:extLst>
        </c:ser>
        <c:dLbls>
          <c:showLegendKey val="0"/>
          <c:showVal val="0"/>
          <c:showCatName val="0"/>
          <c:showSerName val="0"/>
          <c:showPercent val="0"/>
          <c:showBubbleSize val="0"/>
        </c:dLbls>
        <c:gapWidth val="150"/>
        <c:overlap val="100"/>
        <c:axId val="43705088"/>
        <c:axId val="126904192"/>
      </c:barChart>
      <c:catAx>
        <c:axId val="437050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126904192"/>
        <c:crosses val="autoZero"/>
        <c:auto val="1"/>
        <c:lblAlgn val="ctr"/>
        <c:lblOffset val="100"/>
        <c:noMultiLvlLbl val="0"/>
      </c:catAx>
      <c:valAx>
        <c:axId val="12690419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0"/>
        <c:majorTickMark val="none"/>
        <c:minorTickMark val="none"/>
        <c:tickLblPos val="low"/>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pl-PL"/>
          </a:p>
        </c:txPr>
        <c:crossAx val="43705088"/>
        <c:crosses val="autoZero"/>
        <c:crossBetween val="between"/>
      </c:valAx>
      <c:spPr>
        <a:noFill/>
        <a:ln>
          <a:noFill/>
        </a:ln>
        <a:effectLst/>
      </c:spPr>
    </c:plotArea>
    <c:legend>
      <c:legendPos val="b"/>
      <c:layout>
        <c:manualLayout>
          <c:xMode val="edge"/>
          <c:yMode val="edge"/>
          <c:x val="0.30538336614173234"/>
          <c:y val="0.93528276399624011"/>
          <c:w val="0.38923326771653544"/>
          <c:h val="5.6318698275147572E-2"/>
        </c:manualLayout>
      </c:layout>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b="1" dirty="0"/>
              <a:t>BEZROBOTNI WEDŁUG GRUP RYZYKA</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barChart>
        <c:barDir val="bar"/>
        <c:grouping val="clustered"/>
        <c:varyColors val="0"/>
        <c:ser>
          <c:idx val="0"/>
          <c:order val="0"/>
          <c:tx>
            <c:strRef>
              <c:f>Arkusz1!$B$1</c:f>
              <c:strCache>
                <c:ptCount val="1"/>
                <c:pt idx="0">
                  <c:v>BEZROBOTNI WEDŁUG GRUP RYZYKA</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Arkusz1!$A$2:$A$9</c:f>
              <c:strCache>
                <c:ptCount val="8"/>
                <c:pt idx="0">
                  <c:v>DŁUGOTRWALE BEZROBOTNI- 47%</c:v>
                </c:pt>
                <c:pt idx="1">
                  <c:v>OSOBY DO 30 R.Ż - 28%</c:v>
                </c:pt>
                <c:pt idx="2">
                  <c:v>POSIADAJĄCE DZIECKO DO 6 R.Ż-26%</c:v>
                </c:pt>
                <c:pt idx="3">
                  <c:v>BEZ KWALIF. ZAWOD.- 33%</c:v>
                </c:pt>
                <c:pt idx="4">
                  <c:v>BEZ DOŚW. ZAWOD. -16%</c:v>
                </c:pt>
                <c:pt idx="5">
                  <c:v>OSOBY 50+ -24%</c:v>
                </c:pt>
                <c:pt idx="6">
                  <c:v>KORZYSTAJĄCY ZE ŚWIADCZEŃ OPS - 7%</c:v>
                </c:pt>
                <c:pt idx="7">
                  <c:v>NIEPEŁNOSPRAWNI- 9%</c:v>
                </c:pt>
              </c:strCache>
            </c:strRef>
          </c:cat>
          <c:val>
            <c:numRef>
              <c:f>Arkusz1!$B$2:$B$9</c:f>
              <c:numCache>
                <c:formatCode>General</c:formatCode>
                <c:ptCount val="8"/>
                <c:pt idx="0">
                  <c:v>334</c:v>
                </c:pt>
                <c:pt idx="1">
                  <c:v>199</c:v>
                </c:pt>
                <c:pt idx="2">
                  <c:v>186</c:v>
                </c:pt>
                <c:pt idx="3">
                  <c:v>236</c:v>
                </c:pt>
                <c:pt idx="4">
                  <c:v>119</c:v>
                </c:pt>
                <c:pt idx="5">
                  <c:v>172</c:v>
                </c:pt>
                <c:pt idx="6">
                  <c:v>54</c:v>
                </c:pt>
                <c:pt idx="7">
                  <c:v>68</c:v>
                </c:pt>
              </c:numCache>
            </c:numRef>
          </c:val>
          <c:extLst>
            <c:ext xmlns:c16="http://schemas.microsoft.com/office/drawing/2014/chart" uri="{C3380CC4-5D6E-409C-BE32-E72D297353CC}">
              <c16:uniqueId val="{00000000-055A-46DB-80B3-D9F6B84C7BF9}"/>
            </c:ext>
          </c:extLst>
        </c:ser>
        <c:dLbls>
          <c:showLegendKey val="0"/>
          <c:showVal val="0"/>
          <c:showCatName val="0"/>
          <c:showSerName val="0"/>
          <c:showPercent val="0"/>
          <c:showBubbleSize val="0"/>
        </c:dLbls>
        <c:gapWidth val="182"/>
        <c:axId val="44033536"/>
        <c:axId val="44070784"/>
      </c:barChart>
      <c:catAx>
        <c:axId val="44033536"/>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pl-PL"/>
          </a:p>
        </c:txPr>
        <c:crossAx val="44070784"/>
        <c:crosses val="autoZero"/>
        <c:auto val="1"/>
        <c:lblAlgn val="ctr"/>
        <c:lblOffset val="100"/>
        <c:noMultiLvlLbl val="0"/>
      </c:catAx>
      <c:valAx>
        <c:axId val="44070784"/>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one"/>
        <c:crossAx val="440335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pl-PL" sz="1400" b="1" dirty="0">
                <a:latin typeface="Book Antiqua" panose="02040602050305030304" pitchFamily="18" charset="0"/>
              </a:rPr>
              <a:t>STRUKTURA BEZROBOCIA ZE WZGLĘDU NA WYKSZTAŁCENIE</a:t>
            </a:r>
            <a:r>
              <a:rPr lang="pl-PL" sz="1400" b="1" baseline="0" dirty="0">
                <a:latin typeface="Book Antiqua" panose="02040602050305030304" pitchFamily="18" charset="0"/>
              </a:rPr>
              <a:t>  (PORÓWNANIE DO 2019r, 2020r</a:t>
            </a:r>
            <a:r>
              <a:rPr lang="pl-PL" sz="1400" baseline="0" dirty="0">
                <a:latin typeface="Book Antiqua" panose="02040602050305030304" pitchFamily="18" charset="0"/>
              </a:rPr>
              <a:t>)</a:t>
            </a:r>
            <a:endParaRPr lang="pl-PL" sz="1400" dirty="0">
              <a:latin typeface="Book Antiqua" panose="02040602050305030304" pitchFamily="18" charset="0"/>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barChart>
        <c:barDir val="bar"/>
        <c:grouping val="stacked"/>
        <c:varyColors val="0"/>
        <c:ser>
          <c:idx val="0"/>
          <c:order val="0"/>
          <c:tx>
            <c:strRef>
              <c:f>Arkusz1!$B$1</c:f>
              <c:strCache>
                <c:ptCount val="1"/>
                <c:pt idx="0">
                  <c:v>WYŻSZE</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2021r</c:v>
                </c:pt>
                <c:pt idx="1">
                  <c:v>2020r</c:v>
                </c:pt>
                <c:pt idx="2">
                  <c:v>2019r</c:v>
                </c:pt>
              </c:strCache>
            </c:strRef>
          </c:cat>
          <c:val>
            <c:numRef>
              <c:f>Arkusz1!$B$2:$B$4</c:f>
              <c:numCache>
                <c:formatCode>General</c:formatCode>
                <c:ptCount val="3"/>
                <c:pt idx="0" formatCode="0">
                  <c:v>51</c:v>
                </c:pt>
                <c:pt idx="1">
                  <c:v>47</c:v>
                </c:pt>
                <c:pt idx="2">
                  <c:v>40</c:v>
                </c:pt>
              </c:numCache>
            </c:numRef>
          </c:val>
          <c:extLst>
            <c:ext xmlns:c16="http://schemas.microsoft.com/office/drawing/2014/chart" uri="{C3380CC4-5D6E-409C-BE32-E72D297353CC}">
              <c16:uniqueId val="{00000000-E4B5-4FCA-A28F-872FF40FFDE3}"/>
            </c:ext>
          </c:extLst>
        </c:ser>
        <c:ser>
          <c:idx val="1"/>
          <c:order val="1"/>
          <c:tx>
            <c:strRef>
              <c:f>Arkusz1!$C$1</c:f>
              <c:strCache>
                <c:ptCount val="1"/>
                <c:pt idx="0">
                  <c:v>ŚREDNIE OGÓLNOKSZTAŁCĄCE</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2021r</c:v>
                </c:pt>
                <c:pt idx="1">
                  <c:v>2020r</c:v>
                </c:pt>
                <c:pt idx="2">
                  <c:v>2019r</c:v>
                </c:pt>
              </c:strCache>
            </c:strRef>
          </c:cat>
          <c:val>
            <c:numRef>
              <c:f>Arkusz1!$C$2:$C$4</c:f>
              <c:numCache>
                <c:formatCode>0</c:formatCode>
                <c:ptCount val="3"/>
                <c:pt idx="0">
                  <c:v>63</c:v>
                </c:pt>
                <c:pt idx="1">
                  <c:v>54</c:v>
                </c:pt>
                <c:pt idx="2" formatCode="General">
                  <c:v>44</c:v>
                </c:pt>
              </c:numCache>
            </c:numRef>
          </c:val>
          <c:extLst>
            <c:ext xmlns:c16="http://schemas.microsoft.com/office/drawing/2014/chart" uri="{C3380CC4-5D6E-409C-BE32-E72D297353CC}">
              <c16:uniqueId val="{00000001-E4B5-4FCA-A28F-872FF40FFDE3}"/>
            </c:ext>
          </c:extLst>
        </c:ser>
        <c:ser>
          <c:idx val="2"/>
          <c:order val="2"/>
          <c:tx>
            <c:strRef>
              <c:f>Arkusz1!$D$1</c:f>
              <c:strCache>
                <c:ptCount val="1"/>
                <c:pt idx="0">
                  <c:v>POLICEALNE ORAZ ŚREDNIE ZAWODOWE</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2021r</c:v>
                </c:pt>
                <c:pt idx="1">
                  <c:v>2020r</c:v>
                </c:pt>
                <c:pt idx="2">
                  <c:v>2019r</c:v>
                </c:pt>
              </c:strCache>
            </c:strRef>
          </c:cat>
          <c:val>
            <c:numRef>
              <c:f>Arkusz1!$D$2:$D$4</c:f>
              <c:numCache>
                <c:formatCode>General</c:formatCode>
                <c:ptCount val="3"/>
                <c:pt idx="0">
                  <c:v>141</c:v>
                </c:pt>
                <c:pt idx="1">
                  <c:v>149</c:v>
                </c:pt>
                <c:pt idx="2">
                  <c:v>121</c:v>
                </c:pt>
              </c:numCache>
            </c:numRef>
          </c:val>
          <c:extLst>
            <c:ext xmlns:c16="http://schemas.microsoft.com/office/drawing/2014/chart" uri="{C3380CC4-5D6E-409C-BE32-E72D297353CC}">
              <c16:uniqueId val="{00000002-E4B5-4FCA-A28F-872FF40FFDE3}"/>
            </c:ext>
          </c:extLst>
        </c:ser>
        <c:ser>
          <c:idx val="3"/>
          <c:order val="3"/>
          <c:tx>
            <c:strRef>
              <c:f>Arkusz1!$E$1</c:f>
              <c:strCache>
                <c:ptCount val="1"/>
                <c:pt idx="0">
                  <c:v>ZASADNICZE ZAWODOWE</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2021r</c:v>
                </c:pt>
                <c:pt idx="1">
                  <c:v>2020r</c:v>
                </c:pt>
                <c:pt idx="2">
                  <c:v>2019r</c:v>
                </c:pt>
              </c:strCache>
            </c:strRef>
          </c:cat>
          <c:val>
            <c:numRef>
              <c:f>Arkusz1!$E$2:$E$4</c:f>
              <c:numCache>
                <c:formatCode>General</c:formatCode>
                <c:ptCount val="3"/>
                <c:pt idx="0">
                  <c:v>200</c:v>
                </c:pt>
                <c:pt idx="1">
                  <c:v>206</c:v>
                </c:pt>
                <c:pt idx="2">
                  <c:v>154</c:v>
                </c:pt>
              </c:numCache>
            </c:numRef>
          </c:val>
          <c:extLst>
            <c:ext xmlns:c16="http://schemas.microsoft.com/office/drawing/2014/chart" uri="{C3380CC4-5D6E-409C-BE32-E72D297353CC}">
              <c16:uniqueId val="{00000003-E4B5-4FCA-A28F-872FF40FFDE3}"/>
            </c:ext>
          </c:extLst>
        </c:ser>
        <c:ser>
          <c:idx val="4"/>
          <c:order val="4"/>
          <c:tx>
            <c:strRef>
              <c:f>Arkusz1!$F$1</c:f>
              <c:strCache>
                <c:ptCount val="1"/>
                <c:pt idx="0">
                  <c:v>GIMNAZJALNE I NIŻSZE</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2021r</c:v>
                </c:pt>
                <c:pt idx="1">
                  <c:v>2020r</c:v>
                </c:pt>
                <c:pt idx="2">
                  <c:v>2019r</c:v>
                </c:pt>
              </c:strCache>
            </c:strRef>
          </c:cat>
          <c:val>
            <c:numRef>
              <c:f>Arkusz1!$F$2:$F$4</c:f>
              <c:numCache>
                <c:formatCode>General</c:formatCode>
                <c:ptCount val="3"/>
                <c:pt idx="0">
                  <c:v>254</c:v>
                </c:pt>
                <c:pt idx="1">
                  <c:v>257</c:v>
                </c:pt>
                <c:pt idx="2">
                  <c:v>193</c:v>
                </c:pt>
              </c:numCache>
            </c:numRef>
          </c:val>
          <c:extLst>
            <c:ext xmlns:c16="http://schemas.microsoft.com/office/drawing/2014/chart" uri="{C3380CC4-5D6E-409C-BE32-E72D297353CC}">
              <c16:uniqueId val="{00000005-E4B5-4FCA-A28F-872FF40FFDE3}"/>
            </c:ext>
          </c:extLst>
        </c:ser>
        <c:dLbls>
          <c:showLegendKey val="0"/>
          <c:showVal val="0"/>
          <c:showCatName val="0"/>
          <c:showSerName val="0"/>
          <c:showPercent val="0"/>
          <c:showBubbleSize val="0"/>
        </c:dLbls>
        <c:gapWidth val="150"/>
        <c:overlap val="100"/>
        <c:axId val="232125184"/>
        <c:axId val="232126720"/>
      </c:barChart>
      <c:catAx>
        <c:axId val="23212518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pl-PL"/>
          </a:p>
        </c:txPr>
        <c:crossAx val="232126720"/>
        <c:crosses val="autoZero"/>
        <c:auto val="1"/>
        <c:lblAlgn val="ctr"/>
        <c:lblOffset val="100"/>
        <c:noMultiLvlLbl val="0"/>
      </c:catAx>
      <c:valAx>
        <c:axId val="232126720"/>
        <c:scaling>
          <c:orientation val="minMax"/>
        </c:scaling>
        <c:delete val="1"/>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one"/>
        <c:crossAx val="23212518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pl-PL" sz="1400" b="1" dirty="0">
                <a:latin typeface="Book Antiqua" panose="02040602050305030304" pitchFamily="18" charset="0"/>
              </a:rPr>
              <a:t>STRUKTURA BEZROBOTNYCH ZE WZGLĘDU NA WIEK (PORÓWNANIE DO 2020r.)</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barChart>
        <c:barDir val="bar"/>
        <c:grouping val="stacked"/>
        <c:varyColors val="0"/>
        <c:ser>
          <c:idx val="0"/>
          <c:order val="0"/>
          <c:tx>
            <c:strRef>
              <c:f>Arkusz1!$B$1</c:f>
              <c:strCache>
                <c:ptCount val="1"/>
                <c:pt idx="0">
                  <c:v>18-24</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2021r</c:v>
                </c:pt>
                <c:pt idx="1">
                  <c:v>2020r</c:v>
                </c:pt>
              </c:strCache>
            </c:strRef>
          </c:cat>
          <c:val>
            <c:numRef>
              <c:f>Arkusz1!$B$2:$B$3</c:f>
              <c:numCache>
                <c:formatCode>General</c:formatCode>
                <c:ptCount val="2"/>
                <c:pt idx="0">
                  <c:v>92</c:v>
                </c:pt>
                <c:pt idx="1">
                  <c:v>114</c:v>
                </c:pt>
              </c:numCache>
            </c:numRef>
          </c:val>
          <c:extLst>
            <c:ext xmlns:c16="http://schemas.microsoft.com/office/drawing/2014/chart" uri="{C3380CC4-5D6E-409C-BE32-E72D297353CC}">
              <c16:uniqueId val="{00000000-BACD-4035-9146-235004BDE59E}"/>
            </c:ext>
          </c:extLst>
        </c:ser>
        <c:ser>
          <c:idx val="1"/>
          <c:order val="1"/>
          <c:tx>
            <c:strRef>
              <c:f>Arkusz1!$C$1</c:f>
              <c:strCache>
                <c:ptCount val="1"/>
                <c:pt idx="0">
                  <c:v>25-34</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2021r</c:v>
                </c:pt>
                <c:pt idx="1">
                  <c:v>2020r</c:v>
                </c:pt>
              </c:strCache>
            </c:strRef>
          </c:cat>
          <c:val>
            <c:numRef>
              <c:f>Arkusz1!$C$2:$C$3</c:f>
              <c:numCache>
                <c:formatCode>General</c:formatCode>
                <c:ptCount val="2"/>
                <c:pt idx="0">
                  <c:v>216</c:v>
                </c:pt>
                <c:pt idx="1">
                  <c:v>203</c:v>
                </c:pt>
              </c:numCache>
            </c:numRef>
          </c:val>
          <c:extLst>
            <c:ext xmlns:c16="http://schemas.microsoft.com/office/drawing/2014/chart" uri="{C3380CC4-5D6E-409C-BE32-E72D297353CC}">
              <c16:uniqueId val="{00000001-BACD-4035-9146-235004BDE59E}"/>
            </c:ext>
          </c:extLst>
        </c:ser>
        <c:ser>
          <c:idx val="2"/>
          <c:order val="2"/>
          <c:tx>
            <c:strRef>
              <c:f>Arkusz1!$D$1</c:f>
              <c:strCache>
                <c:ptCount val="1"/>
                <c:pt idx="0">
                  <c:v>35-44</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2021r</c:v>
                </c:pt>
                <c:pt idx="1">
                  <c:v>2020r</c:v>
                </c:pt>
              </c:strCache>
            </c:strRef>
          </c:cat>
          <c:val>
            <c:numRef>
              <c:f>Arkusz1!$D$2:$D$3</c:f>
              <c:numCache>
                <c:formatCode>General</c:formatCode>
                <c:ptCount val="2"/>
                <c:pt idx="0">
                  <c:v>158</c:v>
                </c:pt>
                <c:pt idx="1">
                  <c:v>166</c:v>
                </c:pt>
              </c:numCache>
            </c:numRef>
          </c:val>
          <c:extLst>
            <c:ext xmlns:c16="http://schemas.microsoft.com/office/drawing/2014/chart" uri="{C3380CC4-5D6E-409C-BE32-E72D297353CC}">
              <c16:uniqueId val="{00000002-BACD-4035-9146-235004BDE59E}"/>
            </c:ext>
          </c:extLst>
        </c:ser>
        <c:ser>
          <c:idx val="3"/>
          <c:order val="3"/>
          <c:tx>
            <c:strRef>
              <c:f>Arkusz1!$E$1</c:f>
              <c:strCache>
                <c:ptCount val="1"/>
                <c:pt idx="0">
                  <c:v>45-54</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2021r</c:v>
                </c:pt>
                <c:pt idx="1">
                  <c:v>2020r</c:v>
                </c:pt>
              </c:strCache>
            </c:strRef>
          </c:cat>
          <c:val>
            <c:numRef>
              <c:f>Arkusz1!$E$2:$E$3</c:f>
              <c:numCache>
                <c:formatCode>General</c:formatCode>
                <c:ptCount val="2"/>
                <c:pt idx="0">
                  <c:v>120</c:v>
                </c:pt>
                <c:pt idx="1">
                  <c:v>117</c:v>
                </c:pt>
              </c:numCache>
            </c:numRef>
          </c:val>
          <c:extLst>
            <c:ext xmlns:c16="http://schemas.microsoft.com/office/drawing/2014/chart" uri="{C3380CC4-5D6E-409C-BE32-E72D297353CC}">
              <c16:uniqueId val="{00000003-BACD-4035-9146-235004BDE59E}"/>
            </c:ext>
          </c:extLst>
        </c:ser>
        <c:ser>
          <c:idx val="4"/>
          <c:order val="4"/>
          <c:tx>
            <c:strRef>
              <c:f>Arkusz1!$F$1</c:f>
              <c:strCache>
                <c:ptCount val="1"/>
                <c:pt idx="0">
                  <c:v>55-59</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2021r</c:v>
                </c:pt>
                <c:pt idx="1">
                  <c:v>2020r</c:v>
                </c:pt>
              </c:strCache>
            </c:strRef>
          </c:cat>
          <c:val>
            <c:numRef>
              <c:f>Arkusz1!$F$2:$F$3</c:f>
              <c:numCache>
                <c:formatCode>General</c:formatCode>
                <c:ptCount val="2"/>
                <c:pt idx="0">
                  <c:v>84</c:v>
                </c:pt>
                <c:pt idx="1">
                  <c:v>80</c:v>
                </c:pt>
              </c:numCache>
            </c:numRef>
          </c:val>
          <c:extLst>
            <c:ext xmlns:c16="http://schemas.microsoft.com/office/drawing/2014/chart" uri="{C3380CC4-5D6E-409C-BE32-E72D297353CC}">
              <c16:uniqueId val="{00000006-BACD-4035-9146-235004BDE59E}"/>
            </c:ext>
          </c:extLst>
        </c:ser>
        <c:ser>
          <c:idx val="5"/>
          <c:order val="5"/>
          <c:tx>
            <c:strRef>
              <c:f>Arkusz1!$G$1</c:f>
              <c:strCache>
                <c:ptCount val="1"/>
                <c:pt idx="0">
                  <c:v>60 i więcej</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2021r</c:v>
                </c:pt>
                <c:pt idx="1">
                  <c:v>2020r</c:v>
                </c:pt>
              </c:strCache>
            </c:strRef>
          </c:cat>
          <c:val>
            <c:numRef>
              <c:f>Arkusz1!$G$2:$G$3</c:f>
              <c:numCache>
                <c:formatCode>General</c:formatCode>
                <c:ptCount val="2"/>
                <c:pt idx="0">
                  <c:v>39</c:v>
                </c:pt>
                <c:pt idx="1">
                  <c:v>33</c:v>
                </c:pt>
              </c:numCache>
            </c:numRef>
          </c:val>
          <c:extLst>
            <c:ext xmlns:c16="http://schemas.microsoft.com/office/drawing/2014/chart" uri="{C3380CC4-5D6E-409C-BE32-E72D297353CC}">
              <c16:uniqueId val="{00000007-BACD-4035-9146-235004BDE59E}"/>
            </c:ext>
          </c:extLst>
        </c:ser>
        <c:dLbls>
          <c:showLegendKey val="0"/>
          <c:showVal val="0"/>
          <c:showCatName val="0"/>
          <c:showSerName val="0"/>
          <c:showPercent val="0"/>
          <c:showBubbleSize val="0"/>
        </c:dLbls>
        <c:gapWidth val="150"/>
        <c:overlap val="100"/>
        <c:axId val="136066560"/>
        <c:axId val="136068096"/>
      </c:barChart>
      <c:catAx>
        <c:axId val="13606656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136068096"/>
        <c:crosses val="autoZero"/>
        <c:auto val="1"/>
        <c:lblAlgn val="ctr"/>
        <c:lblOffset val="100"/>
        <c:noMultiLvlLbl val="0"/>
      </c:catAx>
      <c:valAx>
        <c:axId val="136068096"/>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one"/>
        <c:crossAx val="1360665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pl-PL" sz="1400" b="1" dirty="0">
                <a:latin typeface="Book Antiqua" panose="02040602050305030304" pitchFamily="18" charset="0"/>
              </a:rPr>
              <a:t>BEZROBOTNI WEDŁUG CZASU POZOSTAWANIA BEZ PRACY (PORÓWNANIE DO 2020r.)</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barChart>
        <c:barDir val="col"/>
        <c:grouping val="clustered"/>
        <c:varyColors val="0"/>
        <c:ser>
          <c:idx val="0"/>
          <c:order val="0"/>
          <c:tx>
            <c:strRef>
              <c:f>Arkusz1!$B$1</c:f>
              <c:strCache>
                <c:ptCount val="1"/>
                <c:pt idx="0">
                  <c:v>2020</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Arkusz1!$A$2:$A$7</c:f>
              <c:strCache>
                <c:ptCount val="6"/>
                <c:pt idx="0">
                  <c:v>do 1 m-ca </c:v>
                </c:pt>
                <c:pt idx="1">
                  <c:v>1-3 m-cy </c:v>
                </c:pt>
                <c:pt idx="2">
                  <c:v>3-6 m-cy </c:v>
                </c:pt>
                <c:pt idx="3">
                  <c:v>6-12 m-cy </c:v>
                </c:pt>
                <c:pt idx="4">
                  <c:v>12-24 m-cy </c:v>
                </c:pt>
                <c:pt idx="5">
                  <c:v>pow. 24 m-cy </c:v>
                </c:pt>
              </c:strCache>
            </c:strRef>
          </c:cat>
          <c:val>
            <c:numRef>
              <c:f>Arkusz1!$B$2:$B$7</c:f>
              <c:numCache>
                <c:formatCode>General</c:formatCode>
                <c:ptCount val="6"/>
                <c:pt idx="0">
                  <c:v>54</c:v>
                </c:pt>
                <c:pt idx="1">
                  <c:v>149</c:v>
                </c:pt>
                <c:pt idx="2">
                  <c:v>120</c:v>
                </c:pt>
                <c:pt idx="3">
                  <c:v>152</c:v>
                </c:pt>
                <c:pt idx="4">
                  <c:v>136</c:v>
                </c:pt>
                <c:pt idx="5">
                  <c:v>102</c:v>
                </c:pt>
              </c:numCache>
            </c:numRef>
          </c:val>
          <c:extLst>
            <c:ext xmlns:c16="http://schemas.microsoft.com/office/drawing/2014/chart" uri="{C3380CC4-5D6E-409C-BE32-E72D297353CC}">
              <c16:uniqueId val="{00000000-0933-48D5-8CF7-CBABE11D8698}"/>
            </c:ext>
          </c:extLst>
        </c:ser>
        <c:ser>
          <c:idx val="1"/>
          <c:order val="1"/>
          <c:tx>
            <c:strRef>
              <c:f>Arkusz1!$C$1</c:f>
              <c:strCache>
                <c:ptCount val="1"/>
                <c:pt idx="0">
                  <c:v>2021r</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Arkusz1!$A$2:$A$7</c:f>
              <c:strCache>
                <c:ptCount val="6"/>
                <c:pt idx="0">
                  <c:v>do 1 m-ca </c:v>
                </c:pt>
                <c:pt idx="1">
                  <c:v>1-3 m-cy </c:v>
                </c:pt>
                <c:pt idx="2">
                  <c:v>3-6 m-cy </c:v>
                </c:pt>
                <c:pt idx="3">
                  <c:v>6-12 m-cy </c:v>
                </c:pt>
                <c:pt idx="4">
                  <c:v>12-24 m-cy </c:v>
                </c:pt>
                <c:pt idx="5">
                  <c:v>pow. 24 m-cy </c:v>
                </c:pt>
              </c:strCache>
            </c:strRef>
          </c:cat>
          <c:val>
            <c:numRef>
              <c:f>Arkusz1!$C$2:$C$7</c:f>
              <c:numCache>
                <c:formatCode>General</c:formatCode>
                <c:ptCount val="6"/>
                <c:pt idx="0">
                  <c:v>68</c:v>
                </c:pt>
                <c:pt idx="1">
                  <c:v>126</c:v>
                </c:pt>
                <c:pt idx="2">
                  <c:v>113</c:v>
                </c:pt>
                <c:pt idx="3">
                  <c:v>129</c:v>
                </c:pt>
                <c:pt idx="4">
                  <c:v>122</c:v>
                </c:pt>
                <c:pt idx="5">
                  <c:v>151</c:v>
                </c:pt>
              </c:numCache>
            </c:numRef>
          </c:val>
          <c:extLst>
            <c:ext xmlns:c16="http://schemas.microsoft.com/office/drawing/2014/chart" uri="{C3380CC4-5D6E-409C-BE32-E72D297353CC}">
              <c16:uniqueId val="{00000001-0933-48D5-8CF7-CBABE11D8698}"/>
            </c:ext>
          </c:extLst>
        </c:ser>
        <c:dLbls>
          <c:showLegendKey val="0"/>
          <c:showVal val="0"/>
          <c:showCatName val="0"/>
          <c:showSerName val="0"/>
          <c:showPercent val="0"/>
          <c:showBubbleSize val="0"/>
        </c:dLbls>
        <c:gapWidth val="219"/>
        <c:overlap val="-27"/>
        <c:axId val="188263040"/>
        <c:axId val="212947328"/>
      </c:barChart>
      <c:catAx>
        <c:axId val="1882630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212947328"/>
        <c:crosses val="autoZero"/>
        <c:auto val="1"/>
        <c:lblAlgn val="ctr"/>
        <c:lblOffset val="100"/>
        <c:noMultiLvlLbl val="0"/>
      </c:catAx>
      <c:valAx>
        <c:axId val="2129473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1882630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en-US" b="1" dirty="0"/>
              <a:t>OFERTY PRACY 2021r</a:t>
            </a:r>
            <a:endParaRPr lang="en-US" sz="1000" b="1" dirty="0"/>
          </a:p>
        </c:rich>
      </c:tx>
      <c:layout>
        <c:manualLayout>
          <c:xMode val="edge"/>
          <c:yMode val="edge"/>
          <c:x val="0.38643206310409967"/>
          <c:y val="1.5588592096461061E-2"/>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barChart>
        <c:barDir val="bar"/>
        <c:grouping val="clustered"/>
        <c:varyColors val="0"/>
        <c:ser>
          <c:idx val="0"/>
          <c:order val="0"/>
          <c:tx>
            <c:strRef>
              <c:f>Arkusz1!$B$1</c:f>
              <c:strCache>
                <c:ptCount val="1"/>
                <c:pt idx="0">
                  <c:v>OFERTY PRACY 2021r</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Arkusz1!$A$2:$A$13</c:f>
              <c:strCache>
                <c:ptCount val="12"/>
                <c:pt idx="0">
                  <c:v>XII</c:v>
                </c:pt>
                <c:pt idx="1">
                  <c:v>XI</c:v>
                </c:pt>
                <c:pt idx="2">
                  <c:v>X</c:v>
                </c:pt>
                <c:pt idx="3">
                  <c:v>IX</c:v>
                </c:pt>
                <c:pt idx="4">
                  <c:v>VIII</c:v>
                </c:pt>
                <c:pt idx="5">
                  <c:v>VII</c:v>
                </c:pt>
                <c:pt idx="6">
                  <c:v>VI</c:v>
                </c:pt>
                <c:pt idx="7">
                  <c:v>V</c:v>
                </c:pt>
                <c:pt idx="8">
                  <c:v>IV</c:v>
                </c:pt>
                <c:pt idx="9">
                  <c:v>III</c:v>
                </c:pt>
                <c:pt idx="10">
                  <c:v>III</c:v>
                </c:pt>
                <c:pt idx="11">
                  <c:v>I</c:v>
                </c:pt>
              </c:strCache>
            </c:strRef>
          </c:cat>
          <c:val>
            <c:numRef>
              <c:f>Arkusz1!$B$2:$B$13</c:f>
              <c:numCache>
                <c:formatCode>General</c:formatCode>
                <c:ptCount val="12"/>
                <c:pt idx="0">
                  <c:v>29</c:v>
                </c:pt>
                <c:pt idx="1">
                  <c:v>52</c:v>
                </c:pt>
                <c:pt idx="2">
                  <c:v>89</c:v>
                </c:pt>
                <c:pt idx="3">
                  <c:v>112</c:v>
                </c:pt>
                <c:pt idx="4">
                  <c:v>119</c:v>
                </c:pt>
                <c:pt idx="5">
                  <c:v>101</c:v>
                </c:pt>
                <c:pt idx="6">
                  <c:v>93</c:v>
                </c:pt>
                <c:pt idx="7">
                  <c:v>112</c:v>
                </c:pt>
                <c:pt idx="8">
                  <c:v>84</c:v>
                </c:pt>
                <c:pt idx="9">
                  <c:v>89</c:v>
                </c:pt>
                <c:pt idx="10">
                  <c:v>72</c:v>
                </c:pt>
                <c:pt idx="11">
                  <c:v>86</c:v>
                </c:pt>
              </c:numCache>
            </c:numRef>
          </c:val>
          <c:extLst>
            <c:ext xmlns:c16="http://schemas.microsoft.com/office/drawing/2014/chart" uri="{C3380CC4-5D6E-409C-BE32-E72D297353CC}">
              <c16:uniqueId val="{00000000-F1BC-49A0-9CFC-4DA17F6688CE}"/>
            </c:ext>
          </c:extLst>
        </c:ser>
        <c:dLbls>
          <c:showLegendKey val="0"/>
          <c:showVal val="0"/>
          <c:showCatName val="0"/>
          <c:showSerName val="0"/>
          <c:showPercent val="0"/>
          <c:showBubbleSize val="0"/>
        </c:dLbls>
        <c:gapWidth val="182"/>
        <c:axId val="228059392"/>
        <c:axId val="232116224"/>
      </c:barChart>
      <c:catAx>
        <c:axId val="22805939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pl-PL"/>
          </a:p>
        </c:txPr>
        <c:crossAx val="232116224"/>
        <c:crosses val="autoZero"/>
        <c:auto val="1"/>
        <c:lblAlgn val="ctr"/>
        <c:lblOffset val="100"/>
        <c:noMultiLvlLbl val="0"/>
      </c:catAx>
      <c:valAx>
        <c:axId val="23211622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pl-PL"/>
          </a:p>
        </c:txPr>
        <c:crossAx val="228059392"/>
        <c:crosses val="autoZero"/>
        <c:crossBetween val="between"/>
      </c:valAx>
      <c:spPr>
        <a:noFill/>
        <a:ln>
          <a:noFill/>
        </a:ln>
        <a:effectLst/>
      </c:spPr>
    </c:plotArea>
    <c:legend>
      <c:legendPos val="b"/>
      <c:layout>
        <c:manualLayout>
          <c:xMode val="edge"/>
          <c:yMode val="edge"/>
          <c:x val="0.40263084803442895"/>
          <c:y val="0.94056818577019297"/>
          <c:w val="0.25043372373829809"/>
          <c:h val="4.3843222133345891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pl-PL" sz="1600" b="1" dirty="0">
                <a:solidFill>
                  <a:schemeClr val="tx1"/>
                </a:solidFill>
                <a:latin typeface="Book Antiqua" panose="02040602050305030304" pitchFamily="18" charset="0"/>
              </a:rPr>
              <a:t>Struktura</a:t>
            </a:r>
            <a:r>
              <a:rPr lang="pl-PL" sz="1600" b="1" baseline="0" dirty="0">
                <a:solidFill>
                  <a:schemeClr val="tx1"/>
                </a:solidFill>
                <a:latin typeface="Book Antiqua" panose="02040602050305030304" pitchFamily="18" charset="0"/>
              </a:rPr>
              <a:t> zatrudnionych cudzoziemców wg obywatelstwa </a:t>
            </a:r>
            <a:endParaRPr lang="en-US" sz="1600" b="1" dirty="0">
              <a:solidFill>
                <a:schemeClr val="tx1"/>
              </a:solidFill>
              <a:latin typeface="Book Antiqua" panose="02040602050305030304" pitchFamily="18" charset="0"/>
            </a:endParaRPr>
          </a:p>
        </c:rich>
      </c:tx>
      <c:layout>
        <c:manualLayout>
          <c:xMode val="edge"/>
          <c:yMode val="edge"/>
          <c:x val="0.11229350366966032"/>
          <c:y val="1.9215362606753064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pl-PL"/>
        </a:p>
      </c:txPr>
    </c:title>
    <c:autoTitleDeleted val="0"/>
    <c:plotArea>
      <c:layout>
        <c:manualLayout>
          <c:layoutTarget val="inner"/>
          <c:xMode val="edge"/>
          <c:yMode val="edge"/>
          <c:x val="7.5341260268133481E-2"/>
          <c:y val="0.10759014388070136"/>
          <c:w val="0.90486218651442352"/>
          <c:h val="0.80226862320413905"/>
        </c:manualLayout>
      </c:layout>
      <c:barChart>
        <c:barDir val="col"/>
        <c:grouping val="clustered"/>
        <c:varyColors val="0"/>
        <c:ser>
          <c:idx val="0"/>
          <c:order val="0"/>
          <c:tx>
            <c:strRef>
              <c:f>Arkusz1!$B$1</c:f>
              <c:strCache>
                <c:ptCount val="1"/>
                <c:pt idx="0">
                  <c:v>Seria 1</c:v>
                </c:pt>
              </c:strCache>
            </c:strRef>
          </c:tx>
          <c:spPr>
            <a:solidFill>
              <a:schemeClr val="accent1"/>
            </a:solidFill>
            <a:ln>
              <a:noFill/>
            </a:ln>
            <a:effectLst/>
          </c:spPr>
          <c:invertIfNegative val="0"/>
          <c:dLbls>
            <c:dLbl>
              <c:idx val="2"/>
              <c:layout>
                <c:manualLayout>
                  <c:x val="1.7996866561311121E-3"/>
                  <c:y val="2.241792304121193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3300-48BF-AEA0-F2712AAC0E1E}"/>
                </c:ext>
              </c:extLst>
            </c:dLbl>
            <c:dLbl>
              <c:idx val="4"/>
              <c:layout>
                <c:manualLayout>
                  <c:x val="1.7996866561311782E-3"/>
                  <c:y val="-8.0064010861472315E-3"/>
                </c:manualLayout>
              </c:layout>
              <c:spPr>
                <a:noFill/>
                <a:ln>
                  <a:noFill/>
                </a:ln>
                <a:effectLst/>
              </c:spPr>
              <c:txPr>
                <a:bodyPr rot="0" spcFirstLastPara="1" vertOverflow="ellipsis" vert="horz" wrap="square" lIns="38100" tIns="19050" rIns="38100" bIns="19050" anchor="ctr" anchorCtr="1">
                  <a:noAutofit/>
                </a:bodyPr>
                <a:lstStyle/>
                <a:p>
                  <a:pPr>
                    <a:defRPr sz="12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4.3192479747148273E-2"/>
                      <c:h val="3.992004190058597E-2"/>
                    </c:manualLayout>
                  </c15:layout>
                </c:ext>
                <c:ext xmlns:c16="http://schemas.microsoft.com/office/drawing/2014/chart" uri="{C3380CC4-5D6E-409C-BE32-E72D297353CC}">
                  <c16:uniqueId val="{00000002-3300-48BF-AEA0-F2712AAC0E1E}"/>
                </c:ext>
              </c:extLst>
            </c:dLbl>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Arkusz1!$A$2:$A$7</c:f>
              <c:strCache>
                <c:ptCount val="6"/>
                <c:pt idx="0">
                  <c:v>BIAŁORUŚ</c:v>
                </c:pt>
                <c:pt idx="1">
                  <c:v>ROSJI</c:v>
                </c:pt>
                <c:pt idx="2">
                  <c:v>UKRAINA</c:v>
                </c:pt>
                <c:pt idx="3">
                  <c:v>MOŁDAWIA</c:v>
                </c:pt>
                <c:pt idx="4">
                  <c:v>GRUZJA</c:v>
                </c:pt>
                <c:pt idx="5">
                  <c:v>ARMENIA</c:v>
                </c:pt>
              </c:strCache>
            </c:strRef>
          </c:cat>
          <c:val>
            <c:numRef>
              <c:f>Arkusz1!$B$2:$B$7</c:f>
              <c:numCache>
                <c:formatCode>General</c:formatCode>
                <c:ptCount val="6"/>
                <c:pt idx="0">
                  <c:v>32</c:v>
                </c:pt>
                <c:pt idx="1">
                  <c:v>8</c:v>
                </c:pt>
                <c:pt idx="2">
                  <c:v>1136</c:v>
                </c:pt>
                <c:pt idx="3">
                  <c:v>113</c:v>
                </c:pt>
                <c:pt idx="4">
                  <c:v>237</c:v>
                </c:pt>
                <c:pt idx="5">
                  <c:v>6</c:v>
                </c:pt>
              </c:numCache>
            </c:numRef>
          </c:val>
          <c:extLst>
            <c:ext xmlns:c16="http://schemas.microsoft.com/office/drawing/2014/chart" uri="{C3380CC4-5D6E-409C-BE32-E72D297353CC}">
              <c16:uniqueId val="{00000000-36C0-40AA-A968-0C4BF948D5E4}"/>
            </c:ext>
          </c:extLst>
        </c:ser>
        <c:dLbls>
          <c:showLegendKey val="0"/>
          <c:showVal val="0"/>
          <c:showCatName val="0"/>
          <c:showSerName val="0"/>
          <c:showPercent val="0"/>
          <c:showBubbleSize val="0"/>
        </c:dLbls>
        <c:gapWidth val="219"/>
        <c:overlap val="-27"/>
        <c:axId val="135010944"/>
        <c:axId val="150688128"/>
      </c:barChart>
      <c:catAx>
        <c:axId val="1350109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rgbClr val="00B050"/>
                </a:solidFill>
                <a:latin typeface="Book Antiqua" panose="02040602050305030304" pitchFamily="18" charset="0"/>
                <a:ea typeface="+mn-ea"/>
                <a:cs typeface="+mn-cs"/>
              </a:defRPr>
            </a:pPr>
            <a:endParaRPr lang="pl-PL"/>
          </a:p>
        </c:txPr>
        <c:crossAx val="150688128"/>
        <c:crosses val="autoZero"/>
        <c:auto val="1"/>
        <c:lblAlgn val="ctr"/>
        <c:lblOffset val="100"/>
        <c:noMultiLvlLbl val="0"/>
      </c:catAx>
      <c:valAx>
        <c:axId val="1506881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pl-PL"/>
          </a:p>
        </c:txPr>
        <c:crossAx val="13501094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pl-PL" sz="1600" b="1" dirty="0">
                <a:solidFill>
                  <a:schemeClr val="tx1"/>
                </a:solidFill>
                <a:latin typeface="Book Antiqua" panose="02040602050305030304" pitchFamily="18" charset="0"/>
              </a:rPr>
              <a:t>Zarejestrowane oświadczenia o powierzeniu wykonywania pracy cudzoziemcom według branży</a:t>
            </a:r>
            <a:endParaRPr lang="en-US" sz="1600" b="1" dirty="0">
              <a:solidFill>
                <a:schemeClr val="tx1"/>
              </a:solidFill>
              <a:latin typeface="Book Antiqua" panose="02040602050305030304" pitchFamily="18" charset="0"/>
            </a:endParaRP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pl-PL"/>
        </a:p>
      </c:txPr>
    </c:title>
    <c:autoTitleDeleted val="0"/>
    <c:plotArea>
      <c:layout>
        <c:manualLayout>
          <c:layoutTarget val="inner"/>
          <c:xMode val="edge"/>
          <c:yMode val="edge"/>
          <c:x val="0.37603971676103076"/>
          <c:y val="0.15773215941694968"/>
          <c:w val="0.5904667563142878"/>
          <c:h val="0.76244594243901931"/>
        </c:manualLayout>
      </c:layout>
      <c:barChart>
        <c:barDir val="bar"/>
        <c:grouping val="clustered"/>
        <c:varyColors val="0"/>
        <c:ser>
          <c:idx val="0"/>
          <c:order val="0"/>
          <c:tx>
            <c:strRef>
              <c:f>Arkusz1!$B$1</c:f>
              <c:strCache>
                <c:ptCount val="1"/>
                <c:pt idx="0">
                  <c:v>Seria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Arkusz1!$A$2:$A$7</c:f>
              <c:strCache>
                <c:ptCount val="6"/>
                <c:pt idx="0">
                  <c:v>przemysł</c:v>
                </c:pt>
                <c:pt idx="1">
                  <c:v>budownictwo</c:v>
                </c:pt>
                <c:pt idx="2">
                  <c:v>transport i gospodarka magazynowa</c:v>
                </c:pt>
                <c:pt idx="3">
                  <c:v>handel hurtowy i detaliczny</c:v>
                </c:pt>
                <c:pt idx="4">
                  <c:v>rolnictwo, leśnictwo,łowiectwo i rybactwo</c:v>
                </c:pt>
                <c:pt idx="5">
                  <c:v>pozostałe</c:v>
                </c:pt>
              </c:strCache>
            </c:strRef>
          </c:cat>
          <c:val>
            <c:numRef>
              <c:f>Arkusz1!$B$2:$B$7</c:f>
              <c:numCache>
                <c:formatCode>General</c:formatCode>
                <c:ptCount val="6"/>
                <c:pt idx="0">
                  <c:v>1051</c:v>
                </c:pt>
                <c:pt idx="1">
                  <c:v>57</c:v>
                </c:pt>
                <c:pt idx="2">
                  <c:v>70</c:v>
                </c:pt>
                <c:pt idx="3">
                  <c:v>91</c:v>
                </c:pt>
                <c:pt idx="4">
                  <c:v>39</c:v>
                </c:pt>
                <c:pt idx="5">
                  <c:v>569</c:v>
                </c:pt>
              </c:numCache>
            </c:numRef>
          </c:val>
          <c:extLst>
            <c:ext xmlns:c16="http://schemas.microsoft.com/office/drawing/2014/chart" uri="{C3380CC4-5D6E-409C-BE32-E72D297353CC}">
              <c16:uniqueId val="{00000000-E508-4269-BE31-1835944A6A85}"/>
            </c:ext>
          </c:extLst>
        </c:ser>
        <c:dLbls>
          <c:showLegendKey val="0"/>
          <c:showVal val="0"/>
          <c:showCatName val="0"/>
          <c:showSerName val="0"/>
          <c:showPercent val="0"/>
          <c:showBubbleSize val="0"/>
        </c:dLbls>
        <c:gapWidth val="182"/>
        <c:axId val="135007232"/>
        <c:axId val="135017216"/>
      </c:barChart>
      <c:catAx>
        <c:axId val="13500723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135017216"/>
        <c:crosses val="autoZero"/>
        <c:auto val="1"/>
        <c:lblAlgn val="ctr"/>
        <c:lblOffset val="100"/>
        <c:noMultiLvlLbl val="0"/>
      </c:catAx>
      <c:valAx>
        <c:axId val="13501721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13500723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30"/>
      <c:rotY val="0"/>
      <c:rAngAx val="0"/>
    </c:view3D>
    <c:floor>
      <c:thickness val="0"/>
    </c:floor>
    <c:sideWall>
      <c:thickness val="0"/>
    </c:sideWall>
    <c:backWall>
      <c:thickness val="0"/>
    </c:backWall>
    <c:plotArea>
      <c:layout>
        <c:manualLayout>
          <c:layoutTarget val="inner"/>
          <c:xMode val="edge"/>
          <c:yMode val="edge"/>
          <c:x val="0.14804081344031683"/>
          <c:y val="0.19772962341971401"/>
          <c:w val="0.76867628346456718"/>
          <c:h val="0.73855749028996076"/>
        </c:manualLayout>
      </c:layout>
      <c:pie3DChart>
        <c:varyColors val="1"/>
        <c:ser>
          <c:idx val="0"/>
          <c:order val="0"/>
          <c:spPr>
            <a:solidFill>
              <a:srgbClr val="C0504D"/>
            </a:solidFill>
            <a:scene3d>
              <a:camera prst="orthographicFront"/>
              <a:lightRig rig="threePt" dir="t"/>
            </a:scene3d>
            <a:sp3d>
              <a:bevelT w="152400" h="50800" prst="softRound"/>
            </a:sp3d>
          </c:spPr>
          <c:explosion val="25"/>
          <c:dLbls>
            <c:dLbl>
              <c:idx val="0"/>
              <c:layout>
                <c:manualLayout>
                  <c:x val="0.20670023065298662"/>
                  <c:y val="9.3538985592902621E-2"/>
                </c:manualLayout>
              </c:layout>
              <c:spPr>
                <a:solidFill>
                  <a:srgbClr val="F79646">
                    <a:lumMod val="40000"/>
                    <a:lumOff val="60000"/>
                  </a:srgbClr>
                </a:solidFill>
              </c:spPr>
              <c:txPr>
                <a:bodyPr/>
                <a:lstStyle/>
                <a:p>
                  <a:pPr>
                    <a:defRPr sz="1200" b="1">
                      <a:latin typeface="Book Antiqua" panose="02040602050305030304" pitchFamily="18" charset="0"/>
                    </a:defRPr>
                  </a:pPr>
                  <a:endParaRPr lang="pl-PL"/>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9F4-445E-8704-FB8E1924DD1C}"/>
                </c:ext>
              </c:extLst>
            </c:dLbl>
            <c:dLbl>
              <c:idx val="1"/>
              <c:layout>
                <c:manualLayout>
                  <c:x val="-0.20561887767198672"/>
                  <c:y val="-0.1014991050646971"/>
                </c:manualLayout>
              </c:layout>
              <c:spPr>
                <a:solidFill>
                  <a:srgbClr val="F79646">
                    <a:lumMod val="40000"/>
                    <a:lumOff val="60000"/>
                  </a:srgbClr>
                </a:solidFill>
              </c:spPr>
              <c:txPr>
                <a:bodyPr/>
                <a:lstStyle/>
                <a:p>
                  <a:pPr>
                    <a:defRPr sz="1200" b="1">
                      <a:latin typeface="Book Antiqua" panose="02040602050305030304" pitchFamily="18" charset="0"/>
                    </a:defRPr>
                  </a:pPr>
                  <a:endParaRPr lang="pl-PL"/>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9F4-445E-8704-FB8E1924DD1C}"/>
                </c:ext>
              </c:extLst>
            </c:dLbl>
            <c:dLbl>
              <c:idx val="2"/>
              <c:layout>
                <c:manualLayout>
                  <c:x val="7.4977053156454242E-3"/>
                  <c:y val="-4.4352564481190335E-2"/>
                </c:manualLayout>
              </c:layout>
              <c:spPr>
                <a:solidFill>
                  <a:srgbClr val="F79646">
                    <a:lumMod val="40000"/>
                    <a:lumOff val="60000"/>
                  </a:srgbClr>
                </a:solidFill>
              </c:spPr>
              <c:txPr>
                <a:bodyPr/>
                <a:lstStyle/>
                <a:p>
                  <a:pPr>
                    <a:defRPr sz="1200" b="1">
                      <a:latin typeface="Book Antiqua" panose="02040602050305030304" pitchFamily="18" charset="0"/>
                    </a:defRPr>
                  </a:pPr>
                  <a:endParaRPr lang="pl-PL"/>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2-19F4-445E-8704-FB8E1924DD1C}"/>
                </c:ext>
              </c:extLst>
            </c:dLbl>
            <c:dLbl>
              <c:idx val="3"/>
              <c:layout>
                <c:manualLayout>
                  <c:x val="3.3854988334629486E-2"/>
                  <c:y val="-6.6746549787206177E-2"/>
                </c:manualLayout>
              </c:layout>
              <c:spPr>
                <a:solidFill>
                  <a:srgbClr val="F79646">
                    <a:lumMod val="40000"/>
                    <a:lumOff val="60000"/>
                  </a:srgbClr>
                </a:solidFill>
              </c:spPr>
              <c:txPr>
                <a:bodyPr/>
                <a:lstStyle/>
                <a:p>
                  <a:pPr>
                    <a:defRPr sz="1200" b="1">
                      <a:latin typeface="Book Antiqua" panose="02040602050305030304" pitchFamily="18" charset="0"/>
                    </a:defRPr>
                  </a:pPr>
                  <a:endParaRPr lang="pl-PL"/>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9F4-445E-8704-FB8E1924DD1C}"/>
                </c:ext>
              </c:extLst>
            </c:dLbl>
            <c:dLbl>
              <c:idx val="4"/>
              <c:delete val="1"/>
              <c:extLst>
                <c:ext xmlns:c15="http://schemas.microsoft.com/office/drawing/2012/chart" uri="{CE6537A1-D6FC-4f65-9D91-7224C49458BB}"/>
                <c:ext xmlns:c16="http://schemas.microsoft.com/office/drawing/2014/chart" uri="{C3380CC4-5D6E-409C-BE32-E72D297353CC}">
                  <c16:uniqueId val="{00000004-19F4-445E-8704-FB8E1924DD1C}"/>
                </c:ext>
              </c:extLst>
            </c:dLbl>
            <c:dLbl>
              <c:idx val="5"/>
              <c:layout>
                <c:manualLayout>
                  <c:x val="-0.12538665822070016"/>
                  <c:y val="-2.3093860876946939E-2"/>
                </c:manualLayout>
              </c:layout>
              <c:tx>
                <c:rich>
                  <a:bodyPr/>
                  <a:lstStyle/>
                  <a:p>
                    <a:pPr>
                      <a:defRPr sz="1200" b="1">
                        <a:latin typeface="Book Antiqua" panose="02040602050305030304" pitchFamily="18" charset="0"/>
                      </a:defRPr>
                    </a:pPr>
                    <a:r>
                      <a:rPr lang="pl-PL" sz="1200" b="1" dirty="0">
                        <a:latin typeface="Book Antiqua" panose="02040602050305030304" pitchFamily="18" charset="0"/>
                      </a:rPr>
                      <a:t>Prace</a:t>
                    </a:r>
                    <a:r>
                      <a:rPr lang="pl-PL" sz="1200" b="1" baseline="0" dirty="0">
                        <a:latin typeface="Book Antiqua" panose="02040602050305030304" pitchFamily="18" charset="0"/>
                      </a:rPr>
                      <a:t> </a:t>
                    </a:r>
                    <a:r>
                      <a:rPr lang="pl-PL" sz="1200" b="1" dirty="0">
                        <a:latin typeface="Book Antiqua" panose="02040602050305030304" pitchFamily="18" charset="0"/>
                      </a:rPr>
                      <a:t>społ. </a:t>
                    </a:r>
                    <a:r>
                      <a:rPr lang="pl-PL" sz="1200" b="1" dirty="0" err="1">
                        <a:latin typeface="Book Antiqua" panose="02040602050305030304" pitchFamily="18" charset="0"/>
                      </a:rPr>
                      <a:t>użyt</a:t>
                    </a:r>
                    <a:r>
                      <a:rPr lang="pl-PL" sz="1200" b="1" dirty="0">
                        <a:latin typeface="Book Antiqua" panose="02040602050305030304" pitchFamily="18" charset="0"/>
                      </a:rPr>
                      <a:t>. +PAI; 1%</a:t>
                    </a:r>
                  </a:p>
                </c:rich>
              </c:tx>
              <c:spPr>
                <a:solidFill>
                  <a:srgbClr val="F79646">
                    <a:lumMod val="40000"/>
                    <a:lumOff val="60000"/>
                  </a:srgbClr>
                </a:solidFill>
              </c:spPr>
              <c:dLblPos val="bestFit"/>
              <c:showLegendKey val="0"/>
              <c:showVal val="0"/>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19F4-445E-8704-FB8E1924DD1C}"/>
                </c:ext>
              </c:extLst>
            </c:dLbl>
            <c:dLbl>
              <c:idx val="6"/>
              <c:layout>
                <c:manualLayout>
                  <c:x val="-0.14783274080657705"/>
                  <c:y val="-0.11219341692018796"/>
                </c:manualLayout>
              </c:layout>
              <c:tx>
                <c:rich>
                  <a:bodyPr/>
                  <a:lstStyle/>
                  <a:p>
                    <a:pPr>
                      <a:defRPr sz="1200" b="1">
                        <a:latin typeface="Book Antiqua" panose="02040602050305030304" pitchFamily="18" charset="0"/>
                      </a:defRPr>
                    </a:pPr>
                    <a:r>
                      <a:rPr lang="en-US" sz="1200" b="1" dirty="0">
                        <a:latin typeface="Book Antiqua" panose="02040602050305030304" pitchFamily="18" charset="0"/>
                      </a:rPr>
                      <a:t>Bon </a:t>
                    </a:r>
                  </a:p>
                  <a:p>
                    <a:pPr>
                      <a:defRPr sz="1200" b="1">
                        <a:latin typeface="Book Antiqua" panose="02040602050305030304" pitchFamily="18" charset="0"/>
                      </a:defRPr>
                    </a:pPr>
                    <a:r>
                      <a:rPr lang="en-US" sz="1200" b="1" dirty="0" err="1">
                        <a:latin typeface="Book Antiqua" panose="02040602050305030304" pitchFamily="18" charset="0"/>
                      </a:rPr>
                      <a:t>zasiedleniowy</a:t>
                    </a:r>
                    <a:r>
                      <a:rPr lang="en-US" sz="1200" b="1" dirty="0">
                        <a:latin typeface="Book Antiqua" panose="02040602050305030304" pitchFamily="18" charset="0"/>
                      </a:rPr>
                      <a:t> </a:t>
                    </a:r>
                  </a:p>
                  <a:p>
                    <a:pPr>
                      <a:defRPr sz="1200" b="1">
                        <a:latin typeface="Book Antiqua" panose="02040602050305030304" pitchFamily="18" charset="0"/>
                      </a:defRPr>
                    </a:pPr>
                    <a:r>
                      <a:rPr lang="en-US" sz="1200" b="1" dirty="0">
                        <a:latin typeface="Book Antiqua" panose="02040602050305030304" pitchFamily="18" charset="0"/>
                      </a:rPr>
                      <a:t>1%</a:t>
                    </a:r>
                  </a:p>
                </c:rich>
              </c:tx>
              <c:spPr>
                <a:solidFill>
                  <a:srgbClr val="F79646">
                    <a:lumMod val="40000"/>
                    <a:lumOff val="60000"/>
                  </a:srgbClr>
                </a:solidFill>
              </c:spPr>
              <c:dLblPos val="bestFit"/>
              <c:showLegendKey val="0"/>
              <c:showVal val="0"/>
              <c:showCatName val="0"/>
              <c:showSerName val="0"/>
              <c:showPercent val="0"/>
              <c:showBubbleSize val="0"/>
              <c:extLst>
                <c:ext xmlns:c15="http://schemas.microsoft.com/office/drawing/2012/chart" uri="{CE6537A1-D6FC-4f65-9D91-7224C49458BB}">
                  <c15:layout>
                    <c:manualLayout>
                      <c:w val="0.15046953116320408"/>
                      <c:h val="0.13901651510057483"/>
                    </c:manualLayout>
                  </c15:layout>
                  <c15:showDataLabelsRange val="0"/>
                </c:ext>
                <c:ext xmlns:c16="http://schemas.microsoft.com/office/drawing/2014/chart" uri="{C3380CC4-5D6E-409C-BE32-E72D297353CC}">
                  <c16:uniqueId val="{00000006-19F4-445E-8704-FB8E1924DD1C}"/>
                </c:ext>
              </c:extLst>
            </c:dLbl>
            <c:dLbl>
              <c:idx val="7"/>
              <c:layout>
                <c:manualLayout>
                  <c:x val="9.2535397831711927E-3"/>
                  <c:y val="-3.7453369176310619E-2"/>
                </c:manualLayout>
              </c:layout>
              <c:tx>
                <c:rich>
                  <a:bodyPr/>
                  <a:lstStyle/>
                  <a:p>
                    <a:pPr>
                      <a:defRPr sz="1200" b="1">
                        <a:latin typeface="Book Antiqua" panose="02040602050305030304" pitchFamily="18" charset="0"/>
                      </a:defRPr>
                    </a:pPr>
                    <a:r>
                      <a:rPr lang="en-US" sz="1200" b="1" dirty="0" err="1">
                        <a:latin typeface="Book Antiqua" panose="02040602050305030304" pitchFamily="18" charset="0"/>
                      </a:rPr>
                      <a:t>Doposażenie</a:t>
                    </a:r>
                    <a:r>
                      <a:rPr lang="en-US" sz="1200" b="1" dirty="0">
                        <a:latin typeface="Book Antiqua" panose="02040602050305030304" pitchFamily="18" charset="0"/>
                      </a:rPr>
                      <a:t> </a:t>
                    </a:r>
                    <a:r>
                      <a:rPr lang="en-US" sz="1200" b="1" dirty="0" err="1">
                        <a:latin typeface="Book Antiqua" panose="02040602050305030304" pitchFamily="18" charset="0"/>
                      </a:rPr>
                      <a:t>stanowiska</a:t>
                    </a:r>
                    <a:r>
                      <a:rPr lang="en-US" sz="1200" b="1" dirty="0">
                        <a:latin typeface="Book Antiqua" panose="02040602050305030304" pitchFamily="18" charset="0"/>
                      </a:rPr>
                      <a:t> </a:t>
                    </a:r>
                    <a:r>
                      <a:rPr lang="en-US" sz="1200" b="1" dirty="0" err="1">
                        <a:latin typeface="Book Antiqua" panose="02040602050305030304" pitchFamily="18" charset="0"/>
                      </a:rPr>
                      <a:t>pracy</a:t>
                    </a:r>
                    <a:endParaRPr lang="en-US" sz="1200" b="1" dirty="0">
                      <a:latin typeface="Book Antiqua" panose="02040602050305030304" pitchFamily="18" charset="0"/>
                    </a:endParaRPr>
                  </a:p>
                  <a:p>
                    <a:pPr>
                      <a:defRPr sz="1200" b="1">
                        <a:latin typeface="Book Antiqua" panose="02040602050305030304" pitchFamily="18" charset="0"/>
                      </a:defRPr>
                    </a:pPr>
                    <a:r>
                      <a:rPr lang="en-US" sz="1200" b="1" dirty="0">
                        <a:latin typeface="Book Antiqua" panose="02040602050305030304" pitchFamily="18" charset="0"/>
                      </a:rPr>
                      <a:t>1%</a:t>
                    </a:r>
                  </a:p>
                </c:rich>
              </c:tx>
              <c:spPr>
                <a:solidFill>
                  <a:srgbClr val="F79646">
                    <a:lumMod val="40000"/>
                    <a:lumOff val="60000"/>
                  </a:srgbClr>
                </a:solidFill>
              </c:spPr>
              <c:dLblPos val="bestFit"/>
              <c:showLegendKey val="0"/>
              <c:showVal val="0"/>
              <c:showCatName val="0"/>
              <c:showSerName val="0"/>
              <c:showPercent val="0"/>
              <c:showBubbleSize val="0"/>
              <c:extLst>
                <c:ext xmlns:c15="http://schemas.microsoft.com/office/drawing/2012/chart" uri="{CE6537A1-D6FC-4f65-9D91-7224C49458BB}">
                  <c15:layout>
                    <c:manualLayout>
                      <c:w val="0.19985293300744361"/>
                      <c:h val="0.12079168340863801"/>
                    </c:manualLayout>
                  </c15:layout>
                  <c15:showDataLabelsRange val="0"/>
                </c:ext>
                <c:ext xmlns:c16="http://schemas.microsoft.com/office/drawing/2014/chart" uri="{C3380CC4-5D6E-409C-BE32-E72D297353CC}">
                  <c16:uniqueId val="{00000007-19F4-445E-8704-FB8E1924DD1C}"/>
                </c:ext>
              </c:extLst>
            </c:dLbl>
            <c:dLbl>
              <c:idx val="8"/>
              <c:delete val="1"/>
              <c:extLst>
                <c:ext xmlns:c15="http://schemas.microsoft.com/office/drawing/2012/chart" uri="{CE6537A1-D6FC-4f65-9D91-7224C49458BB}"/>
                <c:ext xmlns:c16="http://schemas.microsoft.com/office/drawing/2014/chart" uri="{C3380CC4-5D6E-409C-BE32-E72D297353CC}">
                  <c16:uniqueId val="{00000008-19F4-445E-8704-FB8E1924DD1C}"/>
                </c:ext>
              </c:extLst>
            </c:dLbl>
            <c:dLbl>
              <c:idx val="9"/>
              <c:delete val="1"/>
              <c:extLst>
                <c:ext xmlns:c15="http://schemas.microsoft.com/office/drawing/2012/chart" uri="{CE6537A1-D6FC-4f65-9D91-7224C49458BB}"/>
                <c:ext xmlns:c16="http://schemas.microsoft.com/office/drawing/2014/chart" uri="{C3380CC4-5D6E-409C-BE32-E72D297353CC}">
                  <c16:uniqueId val="{00000009-19F4-445E-8704-FB8E1924DD1C}"/>
                </c:ext>
              </c:extLst>
            </c:dLbl>
            <c:dLbl>
              <c:idx val="10"/>
              <c:layout>
                <c:manualLayout>
                  <c:x val="0.19886690780567851"/>
                  <c:y val="-6.8928581295759087E-2"/>
                </c:manualLayout>
              </c:layout>
              <c:spPr>
                <a:solidFill>
                  <a:srgbClr val="F79646">
                    <a:lumMod val="40000"/>
                    <a:lumOff val="60000"/>
                  </a:srgbClr>
                </a:solidFill>
              </c:spPr>
              <c:txPr>
                <a:bodyPr/>
                <a:lstStyle/>
                <a:p>
                  <a:pPr>
                    <a:defRPr sz="1200" b="1">
                      <a:latin typeface="Book Antiqua" panose="02040602050305030304" pitchFamily="18" charset="0"/>
                    </a:defRPr>
                  </a:pPr>
                  <a:endParaRPr lang="pl-PL"/>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A-19F4-445E-8704-FB8E1924DD1C}"/>
                </c:ext>
              </c:extLst>
            </c:dLbl>
            <c:spPr>
              <a:solidFill>
                <a:srgbClr val="F79646">
                  <a:lumMod val="40000"/>
                  <a:lumOff val="60000"/>
                </a:srgbClr>
              </a:solidFill>
            </c:spPr>
            <c:txPr>
              <a:bodyPr wrap="square" lIns="38100" tIns="19050" rIns="38100" bIns="19050" anchor="ctr">
                <a:spAutoFit/>
              </a:bodyPr>
              <a:lstStyle/>
              <a:p>
                <a:pPr>
                  <a:defRPr sz="1200" b="1">
                    <a:latin typeface="Book Antiqua" panose="02040602050305030304" pitchFamily="18" charset="0"/>
                  </a:defRPr>
                </a:pPr>
                <a:endParaRPr lang="pl-PL"/>
              </a:p>
            </c:txPr>
            <c:showLegendKey val="0"/>
            <c:showVal val="1"/>
            <c:showCatName val="1"/>
            <c:showSerName val="0"/>
            <c:showPercent val="0"/>
            <c:showBubbleSize val="0"/>
            <c:showLeaderLines val="1"/>
            <c:extLst>
              <c:ext xmlns:c15="http://schemas.microsoft.com/office/drawing/2012/chart" uri="{CE6537A1-D6FC-4f65-9D91-7224C49458BB}"/>
            </c:extLst>
          </c:dLbls>
          <c:cat>
            <c:strRef>
              <c:f>Arkusz1!$O$13:$O$22</c:f>
              <c:strCache>
                <c:ptCount val="8"/>
                <c:pt idx="0">
                  <c:v>Prace interwencyjne</c:v>
                </c:pt>
                <c:pt idx="1">
                  <c:v>Staże (w tym bony)</c:v>
                </c:pt>
                <c:pt idx="2">
                  <c:v>Szkolenia (w tym bony)</c:v>
                </c:pt>
                <c:pt idx="3">
                  <c:v>Dotacje-bezrobotni</c:v>
                </c:pt>
                <c:pt idx="5">
                  <c:v>Prace społ. użyt. +PAI</c:v>
                </c:pt>
                <c:pt idx="6">
                  <c:v>Bon zasiedleniowy</c:v>
                </c:pt>
                <c:pt idx="7">
                  <c:v>doposażenie</c:v>
                </c:pt>
              </c:strCache>
            </c:strRef>
          </c:cat>
          <c:val>
            <c:numRef>
              <c:f>Arkusz1!$P$13:$P$22</c:f>
              <c:numCache>
                <c:formatCode>0%</c:formatCode>
                <c:ptCount val="10"/>
                <c:pt idx="0">
                  <c:v>0.12000000000000001</c:v>
                </c:pt>
                <c:pt idx="1">
                  <c:v>0.53</c:v>
                </c:pt>
                <c:pt idx="2">
                  <c:v>3.0000000000000002E-2</c:v>
                </c:pt>
                <c:pt idx="3">
                  <c:v>0.29000000000000004</c:v>
                </c:pt>
                <c:pt idx="5">
                  <c:v>1.0000000000000002E-2</c:v>
                </c:pt>
                <c:pt idx="6">
                  <c:v>1.0000000000000002E-2</c:v>
                </c:pt>
                <c:pt idx="7">
                  <c:v>1.0000000000000002E-2</c:v>
                </c:pt>
              </c:numCache>
            </c:numRef>
          </c:val>
          <c:extLst>
            <c:ext xmlns:c16="http://schemas.microsoft.com/office/drawing/2014/chart" uri="{C3380CC4-5D6E-409C-BE32-E72D297353CC}">
              <c16:uniqueId val="{0000000B-19F4-445E-8704-FB8E1924DD1C}"/>
            </c:ext>
          </c:extLst>
        </c:ser>
        <c:dLbls>
          <c:showLegendKey val="0"/>
          <c:showVal val="0"/>
          <c:showCatName val="0"/>
          <c:showSerName val="0"/>
          <c:showPercent val="0"/>
          <c:showBubbleSize val="0"/>
          <c:showLeaderLines val="1"/>
        </c:dLbls>
      </c:pie3DChart>
      <c:spPr>
        <a:noFill/>
        <a:ln w="25460">
          <a:noFill/>
        </a:ln>
      </c:spPr>
    </c:plotArea>
    <c:plotVisOnly val="1"/>
    <c:dispBlanksAs val="zero"/>
    <c:showDLblsOverMax val="0"/>
  </c:chart>
  <c:spPr>
    <a:ln>
      <a:noFill/>
    </a:ln>
  </c:spPr>
  <c:externalData r:id="rId2">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30"/>
      <c:rotY val="0"/>
      <c:rAngAx val="0"/>
    </c:view3D>
    <c:floor>
      <c:thickness val="0"/>
    </c:floor>
    <c:sideWall>
      <c:thickness val="0"/>
    </c:sideWall>
    <c:backWall>
      <c:thickness val="0"/>
    </c:backWall>
    <c:plotArea>
      <c:layout>
        <c:manualLayout>
          <c:layoutTarget val="inner"/>
          <c:xMode val="edge"/>
          <c:yMode val="edge"/>
          <c:x val="0.24881495433025638"/>
          <c:y val="0.16314521741202542"/>
          <c:w val="0.65377240969122885"/>
          <c:h val="0.83527465316835425"/>
        </c:manualLayout>
      </c:layout>
      <c:pie3DChart>
        <c:varyColors val="1"/>
        <c:ser>
          <c:idx val="0"/>
          <c:order val="0"/>
          <c:tx>
            <c:strRef>
              <c:f>Arkusz1!$B$1</c:f>
              <c:strCache>
                <c:ptCount val="1"/>
                <c:pt idx="0">
                  <c:v>Kolumna1</c:v>
                </c:pt>
              </c:strCache>
            </c:strRef>
          </c:tx>
          <c:spPr>
            <a:effectLst>
              <a:outerShdw blurRad="63500" sx="102000" sy="102000" algn="ctr" rotWithShape="0">
                <a:prstClr val="black">
                  <a:alpha val="40000"/>
                </a:prstClr>
              </a:outerShdw>
            </a:effectLst>
            <a:scene3d>
              <a:camera prst="orthographicFront"/>
              <a:lightRig rig="threePt" dir="t"/>
            </a:scene3d>
            <a:sp3d>
              <a:bevelT/>
            </a:sp3d>
          </c:spPr>
          <c:dPt>
            <c:idx val="0"/>
            <c:bubble3D val="0"/>
            <c:spPr>
              <a:solidFill>
                <a:srgbClr val="F79646">
                  <a:lumMod val="75000"/>
                </a:srgbClr>
              </a:solidFill>
              <a:effectLst>
                <a:outerShdw blurRad="63500" sx="102000" sy="102000" algn="ctr" rotWithShape="0">
                  <a:prstClr val="black">
                    <a:alpha val="40000"/>
                  </a:prstClr>
                </a:outerShdw>
              </a:effectLst>
              <a:scene3d>
                <a:camera prst="orthographicFront"/>
                <a:lightRig rig="threePt" dir="t"/>
              </a:scene3d>
              <a:sp3d>
                <a:bevelT/>
              </a:sp3d>
            </c:spPr>
            <c:extLst>
              <c:ext xmlns:c16="http://schemas.microsoft.com/office/drawing/2014/chart" uri="{C3380CC4-5D6E-409C-BE32-E72D297353CC}">
                <c16:uniqueId val="{00000001-DD1D-48E8-AC8E-E8084DA67AC8}"/>
              </c:ext>
            </c:extLst>
          </c:dPt>
          <c:dPt>
            <c:idx val="1"/>
            <c:bubble3D val="0"/>
            <c:spPr>
              <a:solidFill>
                <a:srgbClr val="FFFF00"/>
              </a:solidFill>
              <a:effectLst>
                <a:outerShdw blurRad="63500" sx="102000" sy="102000" algn="ctr" rotWithShape="0">
                  <a:prstClr val="black">
                    <a:alpha val="40000"/>
                  </a:prstClr>
                </a:outerShdw>
              </a:effectLst>
              <a:scene3d>
                <a:camera prst="orthographicFront"/>
                <a:lightRig rig="threePt" dir="t"/>
              </a:scene3d>
              <a:sp3d>
                <a:bevelT/>
              </a:sp3d>
            </c:spPr>
            <c:extLst>
              <c:ext xmlns:c16="http://schemas.microsoft.com/office/drawing/2014/chart" uri="{C3380CC4-5D6E-409C-BE32-E72D297353CC}">
                <c16:uniqueId val="{00000003-DD1D-48E8-AC8E-E8084DA67AC8}"/>
              </c:ext>
            </c:extLst>
          </c:dPt>
          <c:dPt>
            <c:idx val="2"/>
            <c:bubble3D val="0"/>
            <c:spPr>
              <a:solidFill>
                <a:srgbClr val="FF0000"/>
              </a:solidFill>
              <a:effectLst>
                <a:outerShdw blurRad="63500" sx="102000" sy="102000" algn="ctr" rotWithShape="0">
                  <a:prstClr val="black">
                    <a:alpha val="40000"/>
                  </a:prstClr>
                </a:outerShdw>
              </a:effectLst>
              <a:scene3d>
                <a:camera prst="orthographicFront"/>
                <a:lightRig rig="threePt" dir="t"/>
              </a:scene3d>
              <a:sp3d>
                <a:bevelT/>
              </a:sp3d>
            </c:spPr>
            <c:extLst>
              <c:ext xmlns:c16="http://schemas.microsoft.com/office/drawing/2014/chart" uri="{C3380CC4-5D6E-409C-BE32-E72D297353CC}">
                <c16:uniqueId val="{00000005-DD1D-48E8-AC8E-E8084DA67AC8}"/>
              </c:ext>
            </c:extLst>
          </c:dPt>
          <c:dPt>
            <c:idx val="3"/>
            <c:bubble3D val="0"/>
            <c:spPr>
              <a:solidFill>
                <a:srgbClr val="1F497D">
                  <a:lumMod val="60000"/>
                  <a:lumOff val="40000"/>
                </a:srgbClr>
              </a:solidFill>
              <a:effectLst>
                <a:outerShdw blurRad="63500" sx="102000" sy="102000" algn="ctr" rotWithShape="0">
                  <a:prstClr val="black">
                    <a:alpha val="40000"/>
                  </a:prstClr>
                </a:outerShdw>
              </a:effectLst>
              <a:scene3d>
                <a:camera prst="orthographicFront"/>
                <a:lightRig rig="threePt" dir="t"/>
              </a:scene3d>
              <a:sp3d>
                <a:bevelT/>
              </a:sp3d>
            </c:spPr>
            <c:extLst>
              <c:ext xmlns:c16="http://schemas.microsoft.com/office/drawing/2014/chart" uri="{C3380CC4-5D6E-409C-BE32-E72D297353CC}">
                <c16:uniqueId val="{00000007-DD1D-48E8-AC8E-E8084DA67AC8}"/>
              </c:ext>
            </c:extLst>
          </c:dPt>
          <c:dLbls>
            <c:dLbl>
              <c:idx val="0"/>
              <c:layout>
                <c:manualLayout>
                  <c:x val="4.5553996082815934E-2"/>
                  <c:y val="-6.0386167741116964E-2"/>
                </c:manualLayout>
              </c:layout>
              <c:tx>
                <c:rich>
                  <a:bodyPr/>
                  <a:lstStyle/>
                  <a:p>
                    <a:pPr>
                      <a:defRPr sz="1200" b="1" i="0" u="none" strike="noStrike" baseline="0">
                        <a:solidFill>
                          <a:srgbClr val="000000"/>
                        </a:solidFill>
                        <a:latin typeface="Book Antiqua" panose="02040602050305030304" pitchFamily="18" charset="0"/>
                        <a:ea typeface="Calibri"/>
                        <a:cs typeface="Calibri"/>
                      </a:defRPr>
                    </a:pPr>
                    <a:r>
                      <a:rPr lang="en-US" sz="1200" dirty="0">
                        <a:latin typeface="Book Antiqua" panose="02040602050305030304" pitchFamily="18" charset="0"/>
                      </a:rPr>
                      <a:t>20%</a:t>
                    </a:r>
                  </a:p>
                </c:rich>
              </c:tx>
              <c:spPr>
                <a:gradFill flip="none" rotWithShape="1">
                  <a:gsLst>
                    <a:gs pos="0">
                      <a:srgbClr val="F79646">
                        <a:lumMod val="75000"/>
                        <a:tint val="66000"/>
                        <a:satMod val="160000"/>
                      </a:srgbClr>
                    </a:gs>
                    <a:gs pos="50000">
                      <a:srgbClr val="F79646">
                        <a:lumMod val="75000"/>
                        <a:tint val="44500"/>
                        <a:satMod val="160000"/>
                      </a:srgbClr>
                    </a:gs>
                    <a:gs pos="100000">
                      <a:srgbClr val="F79646">
                        <a:lumMod val="75000"/>
                        <a:tint val="23500"/>
                        <a:satMod val="160000"/>
                      </a:srgbClr>
                    </a:gs>
                  </a:gsLst>
                  <a:lin ang="5400000" scaled="1"/>
                  <a:tileRect/>
                </a:gradFill>
              </c:spPr>
              <c:dLblPos val="bestFit"/>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DD1D-48E8-AC8E-E8084DA67AC8}"/>
                </c:ext>
              </c:extLst>
            </c:dLbl>
            <c:dLbl>
              <c:idx val="1"/>
              <c:layout>
                <c:manualLayout>
                  <c:x val="6.3905657626130083E-2"/>
                  <c:y val="5.8997312835895523E-2"/>
                </c:manualLayout>
              </c:layout>
              <c:spPr>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5400000" scaled="1"/>
                  <a:tileRect/>
                </a:gradFill>
              </c:spPr>
              <c:txPr>
                <a:bodyPr/>
                <a:lstStyle/>
                <a:p>
                  <a:pPr>
                    <a:defRPr sz="1200" b="1" i="0" u="none" strike="noStrike" baseline="0">
                      <a:solidFill>
                        <a:srgbClr val="000000"/>
                      </a:solidFill>
                      <a:latin typeface="Book Antiqua" panose="02040602050305030304" pitchFamily="18" charset="0"/>
                      <a:ea typeface="Calibri"/>
                      <a:cs typeface="Calibri"/>
                    </a:defRPr>
                  </a:pPr>
                  <a:endParaRPr lang="pl-PL"/>
                </a:p>
              </c:txPr>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D1D-48E8-AC8E-E8084DA67AC8}"/>
                </c:ext>
              </c:extLst>
            </c:dLbl>
            <c:dLbl>
              <c:idx val="2"/>
              <c:layout>
                <c:manualLayout>
                  <c:x val="-2.5452165427935446E-2"/>
                  <c:y val="5.1419197600299955E-2"/>
                </c:manualLayout>
              </c:layout>
              <c:spPr>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5400000" scaled="1"/>
                  <a:tileRect/>
                </a:gradFill>
              </c:spPr>
              <c:txPr>
                <a:bodyPr/>
                <a:lstStyle/>
                <a:p>
                  <a:pPr>
                    <a:defRPr sz="1200" b="1" i="0" u="none" strike="noStrike" baseline="0">
                      <a:solidFill>
                        <a:srgbClr val="000000"/>
                      </a:solidFill>
                      <a:latin typeface="Book Antiqua" panose="02040602050305030304" pitchFamily="18" charset="0"/>
                      <a:ea typeface="Calibri"/>
                      <a:cs typeface="Calibri"/>
                    </a:defRPr>
                  </a:pPr>
                  <a:endParaRPr lang="pl-PL"/>
                </a:p>
              </c:txPr>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D1D-48E8-AC8E-E8084DA67AC8}"/>
                </c:ext>
              </c:extLst>
            </c:dLbl>
            <c:dLbl>
              <c:idx val="3"/>
              <c:layout>
                <c:manualLayout>
                  <c:x val="2.7315301599384674E-2"/>
                  <c:y val="0.22034905757626225"/>
                </c:manualLayout>
              </c:layout>
              <c:spPr>
                <a:gradFill flip="none" rotWithShape="1">
                  <a:gsLst>
                    <a:gs pos="0">
                      <a:srgbClr val="1F497D">
                        <a:lumMod val="60000"/>
                        <a:lumOff val="40000"/>
                        <a:tint val="66000"/>
                        <a:satMod val="160000"/>
                      </a:srgbClr>
                    </a:gs>
                    <a:gs pos="50000">
                      <a:srgbClr val="1F497D">
                        <a:lumMod val="60000"/>
                        <a:lumOff val="40000"/>
                        <a:tint val="44500"/>
                        <a:satMod val="160000"/>
                      </a:srgbClr>
                    </a:gs>
                    <a:gs pos="100000">
                      <a:srgbClr val="1F497D">
                        <a:lumMod val="60000"/>
                        <a:lumOff val="40000"/>
                        <a:tint val="23500"/>
                        <a:satMod val="160000"/>
                      </a:srgbClr>
                    </a:gs>
                  </a:gsLst>
                  <a:lin ang="5400000" scaled="1"/>
                  <a:tileRect/>
                </a:gradFill>
              </c:spPr>
              <c:txPr>
                <a:bodyPr/>
                <a:lstStyle/>
                <a:p>
                  <a:pPr>
                    <a:defRPr sz="1200" b="1" i="0" u="none" strike="noStrike" baseline="0">
                      <a:solidFill>
                        <a:srgbClr val="000000"/>
                      </a:solidFill>
                      <a:latin typeface="Book Antiqua" panose="02040602050305030304" pitchFamily="18" charset="0"/>
                      <a:ea typeface="Calibri"/>
                      <a:cs typeface="Calibri"/>
                    </a:defRPr>
                  </a:pPr>
                  <a:endParaRPr lang="pl-PL"/>
                </a:p>
              </c:txPr>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DD1D-48E8-AC8E-E8084DA67AC8}"/>
                </c:ext>
              </c:extLst>
            </c:dLbl>
            <c:dLbl>
              <c:idx val="4"/>
              <c:layout>
                <c:manualLayout>
                  <c:x val="-1.0181904345290179E-2"/>
                  <c:y val="-5.2354705661792282E-2"/>
                </c:manualLayout>
              </c:layout>
              <c:spPr>
                <a:gradFill flip="none" rotWithShape="1">
                  <a:gsLst>
                    <a:gs pos="0">
                      <a:srgbClr val="00B050"/>
                    </a:gs>
                    <a:gs pos="57000">
                      <a:schemeClr val="accent5">
                        <a:lumMod val="75000"/>
                        <a:tint val="44500"/>
                        <a:satMod val="160000"/>
                      </a:schemeClr>
                    </a:gs>
                    <a:gs pos="100000">
                      <a:schemeClr val="bg1"/>
                    </a:gs>
                  </a:gsLst>
                  <a:lin ang="5400000" scaled="1"/>
                  <a:tileRect/>
                </a:gradFill>
              </c:spPr>
              <c:txPr>
                <a:bodyPr/>
                <a:lstStyle/>
                <a:p>
                  <a:pPr>
                    <a:defRPr sz="1200" b="1" i="0" u="none" strike="noStrike" baseline="0">
                      <a:solidFill>
                        <a:srgbClr val="000000"/>
                      </a:solidFill>
                      <a:latin typeface="Book Antiqua" panose="02040602050305030304" pitchFamily="18" charset="0"/>
                      <a:ea typeface="Calibri"/>
                      <a:cs typeface="Calibri"/>
                    </a:defRPr>
                  </a:pPr>
                  <a:endParaRPr lang="pl-PL"/>
                </a:p>
              </c:txPr>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DD1D-48E8-AC8E-E8084DA67AC8}"/>
                </c:ext>
              </c:extLst>
            </c:dLbl>
            <c:dLbl>
              <c:idx val="5"/>
              <c:delete val="1"/>
              <c:extLst>
                <c:ext xmlns:c15="http://schemas.microsoft.com/office/drawing/2012/chart" uri="{CE6537A1-D6FC-4f65-9D91-7224C49458BB}"/>
                <c:ext xmlns:c16="http://schemas.microsoft.com/office/drawing/2014/chart" uri="{C3380CC4-5D6E-409C-BE32-E72D297353CC}">
                  <c16:uniqueId val="{00000009-DD1D-48E8-AC8E-E8084DA67AC8}"/>
                </c:ext>
              </c:extLst>
            </c:dLbl>
            <c:spPr>
              <a:noFill/>
              <a:ln w="25424">
                <a:noFill/>
              </a:ln>
            </c:spPr>
            <c:txPr>
              <a:bodyPr/>
              <a:lstStyle/>
              <a:p>
                <a:pPr>
                  <a:defRPr sz="1200" b="1" i="0" u="none" strike="noStrike" baseline="0">
                    <a:solidFill>
                      <a:srgbClr val="000000"/>
                    </a:solidFill>
                    <a:latin typeface="Book Antiqua" panose="02040602050305030304" pitchFamily="18" charset="0"/>
                    <a:ea typeface="Calibri"/>
                    <a:cs typeface="Calibri"/>
                  </a:defRPr>
                </a:pPr>
                <a:endParaRPr lang="pl-PL"/>
              </a:p>
            </c:txPr>
            <c:dLblPos val="bestFit"/>
            <c:showLegendKey val="0"/>
            <c:showVal val="1"/>
            <c:showCatName val="0"/>
            <c:showSerName val="0"/>
            <c:showPercent val="0"/>
            <c:showBubbleSize val="0"/>
            <c:showLeaderLines val="1"/>
            <c:extLst>
              <c:ext xmlns:c15="http://schemas.microsoft.com/office/drawing/2012/chart" uri="{CE6537A1-D6FC-4f65-9D91-7224C49458BB}"/>
            </c:extLst>
          </c:dLbls>
          <c:cat>
            <c:strRef>
              <c:f>Arkusz1!$A$2:$A$5</c:f>
              <c:strCache>
                <c:ptCount val="4"/>
                <c:pt idx="0">
                  <c:v>Zasiłki + składki ZUS</c:v>
                </c:pt>
                <c:pt idx="1">
                  <c:v>Pozostałe wydatki</c:v>
                </c:pt>
                <c:pt idx="2">
                  <c:v>swiadczenia integracyjne</c:v>
                </c:pt>
                <c:pt idx="3">
                  <c:v>Programy rynku pracy, KFS w tym COVID</c:v>
                </c:pt>
              </c:strCache>
            </c:strRef>
          </c:cat>
          <c:val>
            <c:numRef>
              <c:f>Arkusz1!$B$2:$B$5</c:f>
              <c:numCache>
                <c:formatCode>0%</c:formatCode>
                <c:ptCount val="4"/>
                <c:pt idx="0">
                  <c:v>0.2</c:v>
                </c:pt>
                <c:pt idx="1">
                  <c:v>3.0000000000000002E-2</c:v>
                </c:pt>
                <c:pt idx="2">
                  <c:v>0.1</c:v>
                </c:pt>
                <c:pt idx="3">
                  <c:v>0.67000000000000015</c:v>
                </c:pt>
              </c:numCache>
            </c:numRef>
          </c:val>
          <c:extLst>
            <c:ext xmlns:c16="http://schemas.microsoft.com/office/drawing/2014/chart" uri="{C3380CC4-5D6E-409C-BE32-E72D297353CC}">
              <c16:uniqueId val="{0000000A-DD1D-48E8-AC8E-E8084DA67AC8}"/>
            </c:ext>
          </c:extLst>
        </c:ser>
        <c:dLbls>
          <c:showLegendKey val="0"/>
          <c:showVal val="0"/>
          <c:showCatName val="0"/>
          <c:showSerName val="0"/>
          <c:showPercent val="0"/>
          <c:showBubbleSize val="0"/>
          <c:showLeaderLines val="1"/>
        </c:dLbls>
      </c:pie3DChart>
      <c:spPr>
        <a:noFill/>
        <a:ln w="25424">
          <a:noFill/>
        </a:ln>
      </c:spPr>
    </c:plotArea>
    <c:legend>
      <c:legendPos val="r"/>
      <c:layout>
        <c:manualLayout>
          <c:xMode val="edge"/>
          <c:yMode val="edge"/>
          <c:x val="2.5730450027969604E-2"/>
          <c:y val="0.10121930896567048"/>
          <c:w val="0.20072002233669942"/>
          <c:h val="0.79068436840351075"/>
        </c:manualLayout>
      </c:layout>
      <c:overlay val="0"/>
      <c:txPr>
        <a:bodyPr/>
        <a:lstStyle/>
        <a:p>
          <a:pPr>
            <a:defRPr sz="1100" b="1" i="0" u="none" strike="noStrike" baseline="0">
              <a:solidFill>
                <a:srgbClr val="000000"/>
              </a:solidFill>
              <a:latin typeface="Book Antiqua" panose="02040602050305030304" pitchFamily="18" charset="0"/>
              <a:ea typeface="Calibri"/>
              <a:cs typeface="Calibri"/>
            </a:defRPr>
          </a:pPr>
          <a:endParaRPr lang="pl-PL"/>
        </a:p>
      </c:txPr>
    </c:legend>
    <c:plotVisOnly val="1"/>
    <c:dispBlanksAs val="zero"/>
    <c:showDLblsOverMax val="0"/>
  </c:chart>
  <c:spPr>
    <a:ln>
      <a:noFill/>
    </a:ln>
  </c:spPr>
  <c:txPr>
    <a:bodyPr/>
    <a:lstStyle/>
    <a:p>
      <a:pPr>
        <a:defRPr sz="1001" b="0" i="0" u="none" strike="noStrike" baseline="0">
          <a:solidFill>
            <a:srgbClr val="000000"/>
          </a:solidFill>
          <a:latin typeface="Calibri"/>
          <a:ea typeface="Calibri"/>
          <a:cs typeface="Calibri"/>
        </a:defRPr>
      </a:pPr>
      <a:endParaRPr lang="pl-PL"/>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9.983"/>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40.160"/>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6.465"/>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6.872"/>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7.040"/>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8.209"/>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8.376"/>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37.177"/>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37.913"/>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0,'0'0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38.489"/>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40.249"/>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0,'0'0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41.185"/>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0,'12'0,"26"0,32 0,41 0,45 0,51 0,54 0,49 0,37 0,22 0,12 0,-4 0,-6 0,-12 0,-15 0,-25 0,-32 0,-23 0,-14 0,-6 0,5 0,11 0,9 0,12 0,19 0,5 0,1 0,-18 0,-11 0,-10 0,-17 0,-21 0,-37 0,-42 0,-39 0,-38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41.714"/>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1,'4'0,"2"0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42.048"/>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0,'0'4,"0"2</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42.264"/>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0,'4'5,"1"5,1 9,-2 24,-1 3</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42.714"/>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15,'0'-4,"4"-2,2 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43.057"/>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15,'5'-4,"5"-1,1-1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43.233"/>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1,'4'0,"6"0,1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45.177"/>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1,'0'0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46.041"/>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1,'0'0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46.217"/>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1,'0'0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46.641"/>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1,'0'0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49.401"/>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50"/>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0,'0'0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53.984"/>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0,'4'0,"18"0,6 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54.552"/>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8:57.893"/>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0,'0'0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02.257"/>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1,'0'0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15.890"/>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0,'0'0</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19.065"/>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1,'0'0</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19.688"/>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0,'0'0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20.393"/>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0,'0'0</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3.617"/>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48.115"/>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vl1pPr>
          </a:lstStyle>
          <a:p>
            <a:fld id="{F430DA02-747E-45FE-804C-A944502E32DC}" type="datetimeFigureOut">
              <a:rPr lang="pl-PL" smtClean="0"/>
              <a:pPr/>
              <a:t>13.01.2023</a:t>
            </a:fld>
            <a:endParaRPr lang="pl-PL"/>
          </a:p>
        </p:txBody>
      </p:sp>
      <p:sp>
        <p:nvSpPr>
          <p:cNvPr id="4" name="Symbol zastępczy obrazu slajdu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79450" y="4778375"/>
            <a:ext cx="5438775" cy="3908425"/>
          </a:xfrm>
          <a:prstGeom prst="rect">
            <a:avLst/>
          </a:prstGeom>
        </p:spPr>
        <p:txBody>
          <a:bodyPr vert="horz" lIns="91440" tIns="45720" rIns="91440" bIns="45720" rtlCol="0"/>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9429750"/>
            <a:ext cx="2946400" cy="498475"/>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49688" y="9429750"/>
            <a:ext cx="2946400" cy="498475"/>
          </a:xfrm>
          <a:prstGeom prst="rect">
            <a:avLst/>
          </a:prstGeom>
        </p:spPr>
        <p:txBody>
          <a:bodyPr vert="horz" lIns="91440" tIns="45720" rIns="91440" bIns="45720" rtlCol="0" anchor="b"/>
          <a:lstStyle>
            <a:lvl1pPr algn="r">
              <a:defRPr sz="1200"/>
            </a:lvl1pPr>
          </a:lstStyle>
          <a:p>
            <a:fld id="{EF5A619D-1F75-4530-8F83-E763008CFA55}" type="slidenum">
              <a:rPr lang="pl-PL" smtClean="0"/>
              <a:pPr/>
              <a:t>‹#›</a:t>
            </a:fld>
            <a:endParaRPr lang="pl-PL"/>
          </a:p>
        </p:txBody>
      </p:sp>
    </p:spTree>
    <p:extLst>
      <p:ext uri="{BB962C8B-B14F-4D97-AF65-F5344CB8AC3E}">
        <p14:creationId xmlns:p14="http://schemas.microsoft.com/office/powerpoint/2010/main" val="35461915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3</a:t>
            </a:fld>
            <a:endParaRPr lang="pl-PL"/>
          </a:p>
        </p:txBody>
      </p:sp>
    </p:spTree>
    <p:extLst>
      <p:ext uri="{BB962C8B-B14F-4D97-AF65-F5344CB8AC3E}">
        <p14:creationId xmlns:p14="http://schemas.microsoft.com/office/powerpoint/2010/main" val="33524186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19</a:t>
            </a:fld>
            <a:endParaRPr lang="pl-PL"/>
          </a:p>
        </p:txBody>
      </p:sp>
    </p:spTree>
    <p:extLst>
      <p:ext uri="{BB962C8B-B14F-4D97-AF65-F5344CB8AC3E}">
        <p14:creationId xmlns:p14="http://schemas.microsoft.com/office/powerpoint/2010/main" val="35686178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25</a:t>
            </a:fld>
            <a:endParaRPr lang="pl-PL"/>
          </a:p>
        </p:txBody>
      </p:sp>
    </p:spTree>
    <p:extLst>
      <p:ext uri="{BB962C8B-B14F-4D97-AF65-F5344CB8AC3E}">
        <p14:creationId xmlns:p14="http://schemas.microsoft.com/office/powerpoint/2010/main" val="40955757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a:t>Kliknij, aby edytować styl</a:t>
            </a:r>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a:t>Kliknij, aby edytować styl wzorca podtytułu</a:t>
            </a:r>
          </a:p>
        </p:txBody>
      </p:sp>
      <p:sp>
        <p:nvSpPr>
          <p:cNvPr id="4" name="Symbol zastępczy daty 3"/>
          <p:cNvSpPr>
            <a:spLocks noGrp="1"/>
          </p:cNvSpPr>
          <p:nvPr>
            <p:ph type="dt" sz="half" idx="10"/>
          </p:nvPr>
        </p:nvSpPr>
        <p:spPr/>
        <p:txBody>
          <a:bodyPr/>
          <a:lstStyle/>
          <a:p>
            <a:fld id="{FD17FA3B-C404-4317-B0BC-953931111309}" type="datetimeFigureOut">
              <a:rPr lang="pl-PL" smtClean="0"/>
              <a:pPr/>
              <a:t>13.01.2023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p>
            <a:fld id="{FD17FA3B-C404-4317-B0BC-953931111309}" type="datetimeFigureOut">
              <a:rPr lang="pl-PL" smtClean="0"/>
              <a:pPr/>
              <a:t>13.01.2023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a:t>Kliknij, aby edytować styl</a:t>
            </a:r>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Symbol zastępczy daty 3"/>
          <p:cNvSpPr>
            <a:spLocks noGrp="1"/>
          </p:cNvSpPr>
          <p:nvPr>
            <p:ph type="dt" sz="half" idx="10"/>
          </p:nvPr>
        </p:nvSpPr>
        <p:spPr/>
        <p:txBody>
          <a:bodyPr/>
          <a:lstStyle/>
          <a:p>
            <a:fld id="{FD17FA3B-C404-4317-B0BC-953931111309}" type="datetimeFigureOut">
              <a:rPr lang="pl-PL" smtClean="0"/>
              <a:pPr/>
              <a:t>13.01.2023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daty 4"/>
          <p:cNvSpPr>
            <a:spLocks noGrp="1"/>
          </p:cNvSpPr>
          <p:nvPr>
            <p:ph type="dt" sz="half" idx="10"/>
          </p:nvPr>
        </p:nvSpPr>
        <p:spPr/>
        <p:txBody>
          <a:bodyPr/>
          <a:lstStyle/>
          <a:p>
            <a:fld id="{FD17FA3B-C404-4317-B0BC-953931111309}" type="datetimeFigureOut">
              <a:rPr lang="pl-PL" smtClean="0"/>
              <a:pPr/>
              <a:t>13.01.2023</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a:t>Kliknij, aby edytować styl</a:t>
            </a:r>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7" name="Symbol zastępczy daty 6"/>
          <p:cNvSpPr>
            <a:spLocks noGrp="1"/>
          </p:cNvSpPr>
          <p:nvPr>
            <p:ph type="dt" sz="half" idx="10"/>
          </p:nvPr>
        </p:nvSpPr>
        <p:spPr/>
        <p:txBody>
          <a:bodyPr/>
          <a:lstStyle/>
          <a:p>
            <a:fld id="{FD17FA3B-C404-4317-B0BC-953931111309}" type="datetimeFigureOut">
              <a:rPr lang="pl-PL" smtClean="0"/>
              <a:pPr/>
              <a:t>13.01.2023</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daty 2"/>
          <p:cNvSpPr>
            <a:spLocks noGrp="1"/>
          </p:cNvSpPr>
          <p:nvPr>
            <p:ph type="dt" sz="half" idx="10"/>
          </p:nvPr>
        </p:nvSpPr>
        <p:spPr/>
        <p:txBody>
          <a:bodyPr/>
          <a:lstStyle/>
          <a:p>
            <a:fld id="{FD17FA3B-C404-4317-B0BC-953931111309}" type="datetimeFigureOut">
              <a:rPr lang="pl-PL" smtClean="0"/>
              <a:pPr/>
              <a:t>13.01.2023</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FD17FA3B-C404-4317-B0BC-953931111309}" type="datetimeFigureOut">
              <a:rPr lang="pl-PL" smtClean="0"/>
              <a:pPr/>
              <a:t>13.01.2023</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a:t>Kliknij, aby edytować styl</a:t>
            </a:r>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FD17FA3B-C404-4317-B0BC-953931111309}" type="datetimeFigureOut">
              <a:rPr lang="pl-PL" smtClean="0"/>
              <a:pPr/>
              <a:t>13.01.2023</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a:t>Kliknij, aby edytować styl</a:t>
            </a:r>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FD17FA3B-C404-4317-B0BC-953931111309}" type="datetimeFigureOut">
              <a:rPr lang="pl-PL" smtClean="0"/>
              <a:pPr/>
              <a:t>13.01.2023</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tytułu pionowego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p>
            <a:fld id="{FD17FA3B-C404-4317-B0BC-953931111309}" type="datetimeFigureOut">
              <a:rPr lang="pl-PL" smtClean="0"/>
              <a:pPr/>
              <a:t>13.01.2023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a:t>Kliknij, aby edytować styl</a:t>
            </a:r>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p>
            <a:fld id="{FD17FA3B-C404-4317-B0BC-953931111309}" type="datetimeFigureOut">
              <a:rPr lang="pl-PL" smtClean="0"/>
              <a:pPr/>
              <a:t>13.01.2023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a:t>Kliknij, aby edytować styl</a:t>
            </a:r>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17FA3B-C404-4317-B0BC-953931111309}" type="datetimeFigureOut">
              <a:rPr lang="pl-PL" smtClean="0"/>
              <a:pPr/>
              <a:t>13.01.2023</a:t>
            </a:fld>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31897F-8F23-433E-A660-EFF8D3EDA506}"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chart" Target="../charts/chart13.xml"/><Relationship Id="rId1" Type="http://schemas.openxmlformats.org/officeDocument/2006/relationships/slideLayout" Target="../slideLayouts/slideLayout2.xml"/><Relationship Id="rId5" Type="http://schemas.openxmlformats.org/officeDocument/2006/relationships/customXml" Target="../ink/ink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8" Type="http://schemas.openxmlformats.org/officeDocument/2006/relationships/customXml" Target="../ink/ink6.xml"/><Relationship Id="rId3" Type="http://schemas.openxmlformats.org/officeDocument/2006/relationships/customXml" Target="../ink/ink3.xml"/><Relationship Id="rId7" Type="http://schemas.openxmlformats.org/officeDocument/2006/relationships/customXml" Target="../ink/ink5.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customXml" Target="../ink/ink4.xml"/><Relationship Id="rId10" Type="http://schemas.openxmlformats.org/officeDocument/2006/relationships/customXml" Target="../ink/ink7.xml"/><Relationship Id="rId4" Type="http://schemas.openxmlformats.org/officeDocument/2006/relationships/image" Target="../media/image4.png"/><Relationship Id="rId9"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3" Type="http://schemas.openxmlformats.org/officeDocument/2006/relationships/image" Target="../media/image12.png"/><Relationship Id="rId18" Type="http://schemas.openxmlformats.org/officeDocument/2006/relationships/customXml" Target="../ink/ink16.xml"/><Relationship Id="rId26" Type="http://schemas.openxmlformats.org/officeDocument/2006/relationships/customXml" Target="../ink/ink20.xml"/><Relationship Id="rId39" Type="http://schemas.openxmlformats.org/officeDocument/2006/relationships/customXml" Target="../ink/ink27.xml"/><Relationship Id="rId21" Type="http://schemas.openxmlformats.org/officeDocument/2006/relationships/image" Target="../media/image16.png"/><Relationship Id="rId34" Type="http://schemas.openxmlformats.org/officeDocument/2006/relationships/image" Target="../media/image22.png"/><Relationship Id="rId42" Type="http://schemas.openxmlformats.org/officeDocument/2006/relationships/image" Target="../media/image26.png"/><Relationship Id="rId47" Type="http://schemas.openxmlformats.org/officeDocument/2006/relationships/customXml" Target="../ink/ink31.xml"/><Relationship Id="rId50" Type="http://schemas.openxmlformats.org/officeDocument/2006/relationships/image" Target="../media/image30.png"/><Relationship Id="rId7" Type="http://schemas.openxmlformats.org/officeDocument/2006/relationships/image" Target="../media/image9.png"/><Relationship Id="rId2" Type="http://schemas.openxmlformats.org/officeDocument/2006/relationships/customXml" Target="../ink/ink8.xml"/><Relationship Id="rId16" Type="http://schemas.openxmlformats.org/officeDocument/2006/relationships/customXml" Target="../ink/ink15.xml"/><Relationship Id="rId29" Type="http://schemas.openxmlformats.org/officeDocument/2006/relationships/image" Target="../media/image20.png"/><Relationship Id="rId11" Type="http://schemas.openxmlformats.org/officeDocument/2006/relationships/image" Target="../media/image11.png"/><Relationship Id="rId24" Type="http://schemas.openxmlformats.org/officeDocument/2006/relationships/customXml" Target="../ink/ink19.xml"/><Relationship Id="rId32" Type="http://schemas.openxmlformats.org/officeDocument/2006/relationships/image" Target="../media/image21.png"/><Relationship Id="rId37" Type="http://schemas.openxmlformats.org/officeDocument/2006/relationships/customXml" Target="../ink/ink26.xml"/><Relationship Id="rId40" Type="http://schemas.openxmlformats.org/officeDocument/2006/relationships/image" Target="../media/image25.png"/><Relationship Id="rId45" Type="http://schemas.openxmlformats.org/officeDocument/2006/relationships/customXml" Target="../ink/ink30.xml"/><Relationship Id="rId53" Type="http://schemas.openxmlformats.org/officeDocument/2006/relationships/customXml" Target="../ink/ink34.xml"/><Relationship Id="rId5" Type="http://schemas.openxmlformats.org/officeDocument/2006/relationships/image" Target="../media/image8.png"/><Relationship Id="rId10" Type="http://schemas.openxmlformats.org/officeDocument/2006/relationships/customXml" Target="../ink/ink12.xml"/><Relationship Id="rId19" Type="http://schemas.openxmlformats.org/officeDocument/2006/relationships/image" Target="../media/image15.png"/><Relationship Id="rId31" Type="http://schemas.openxmlformats.org/officeDocument/2006/relationships/customXml" Target="../ink/ink23.xml"/><Relationship Id="rId44" Type="http://schemas.openxmlformats.org/officeDocument/2006/relationships/image" Target="../media/image27.png"/><Relationship Id="rId52" Type="http://schemas.openxmlformats.org/officeDocument/2006/relationships/image" Target="../media/image31.png"/><Relationship Id="rId4" Type="http://schemas.openxmlformats.org/officeDocument/2006/relationships/customXml" Target="../ink/ink9.xml"/><Relationship Id="rId9" Type="http://schemas.openxmlformats.org/officeDocument/2006/relationships/image" Target="../media/image10.png"/><Relationship Id="rId14" Type="http://schemas.openxmlformats.org/officeDocument/2006/relationships/customXml" Target="../ink/ink14.xml"/><Relationship Id="rId22" Type="http://schemas.openxmlformats.org/officeDocument/2006/relationships/customXml" Target="../ink/ink18.xml"/><Relationship Id="rId27" Type="http://schemas.openxmlformats.org/officeDocument/2006/relationships/image" Target="../media/image19.png"/><Relationship Id="rId30" Type="http://schemas.openxmlformats.org/officeDocument/2006/relationships/customXml" Target="../ink/ink22.xml"/><Relationship Id="rId35" Type="http://schemas.openxmlformats.org/officeDocument/2006/relationships/customXml" Target="../ink/ink25.xml"/><Relationship Id="rId43" Type="http://schemas.openxmlformats.org/officeDocument/2006/relationships/customXml" Target="../ink/ink29.xml"/><Relationship Id="rId48" Type="http://schemas.openxmlformats.org/officeDocument/2006/relationships/image" Target="../media/image29.png"/><Relationship Id="rId8" Type="http://schemas.openxmlformats.org/officeDocument/2006/relationships/customXml" Target="../ink/ink11.xml"/><Relationship Id="rId51" Type="http://schemas.openxmlformats.org/officeDocument/2006/relationships/customXml" Target="../ink/ink33.xml"/><Relationship Id="rId3" Type="http://schemas.openxmlformats.org/officeDocument/2006/relationships/image" Target="../media/image7.png"/><Relationship Id="rId12" Type="http://schemas.openxmlformats.org/officeDocument/2006/relationships/customXml" Target="../ink/ink13.xml"/><Relationship Id="rId17" Type="http://schemas.openxmlformats.org/officeDocument/2006/relationships/image" Target="../media/image14.png"/><Relationship Id="rId25" Type="http://schemas.openxmlformats.org/officeDocument/2006/relationships/image" Target="../media/image18.png"/><Relationship Id="rId33" Type="http://schemas.openxmlformats.org/officeDocument/2006/relationships/customXml" Target="../ink/ink24.xml"/><Relationship Id="rId38" Type="http://schemas.openxmlformats.org/officeDocument/2006/relationships/image" Target="../media/image24.png"/><Relationship Id="rId46" Type="http://schemas.openxmlformats.org/officeDocument/2006/relationships/image" Target="../media/image28.png"/><Relationship Id="rId20" Type="http://schemas.openxmlformats.org/officeDocument/2006/relationships/customXml" Target="../ink/ink17.xml"/><Relationship Id="rId41" Type="http://schemas.openxmlformats.org/officeDocument/2006/relationships/customXml" Target="../ink/ink28.xml"/><Relationship Id="rId54"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customXml" Target="../ink/ink10.xml"/><Relationship Id="rId15" Type="http://schemas.openxmlformats.org/officeDocument/2006/relationships/image" Target="../media/image13.png"/><Relationship Id="rId23" Type="http://schemas.openxmlformats.org/officeDocument/2006/relationships/image" Target="../media/image17.png"/><Relationship Id="rId28" Type="http://schemas.openxmlformats.org/officeDocument/2006/relationships/customXml" Target="../ink/ink21.xml"/><Relationship Id="rId36" Type="http://schemas.openxmlformats.org/officeDocument/2006/relationships/image" Target="../media/image23.png"/><Relationship Id="rId49" Type="http://schemas.openxmlformats.org/officeDocument/2006/relationships/customXml" Target="../ink/ink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DA960B6-6D59-41D6-9C89-80ECB393DACB}"/>
              </a:ext>
            </a:extLst>
          </p:cNvPr>
          <p:cNvSpPr>
            <a:spLocks noGrp="1"/>
          </p:cNvSpPr>
          <p:nvPr>
            <p:ph type="ctrTitle"/>
          </p:nvPr>
        </p:nvSpPr>
        <p:spPr>
          <a:xfrm>
            <a:off x="395536" y="260648"/>
            <a:ext cx="8352928" cy="5040560"/>
          </a:xfrm>
        </p:spPr>
        <p:txBody>
          <a:bodyPr>
            <a:normAutofit/>
          </a:bodyPr>
          <a:lstStyle/>
          <a:p>
            <a:pPr algn="l" defTabSz="540000"/>
            <a:r>
              <a:rPr lang="pl-PL" sz="1600" b="1" dirty="0">
                <a:latin typeface="Book Antiqua" panose="02040602050305030304" pitchFamily="18" charset="0"/>
              </a:rPr>
              <a:t>SPRAWOZDANIE Z DZIAŁALNOŚCI</a:t>
            </a:r>
            <a:br>
              <a:rPr lang="pl-PL" sz="1600" b="1" dirty="0">
                <a:latin typeface="Book Antiqua" panose="02040602050305030304" pitchFamily="18" charset="0"/>
              </a:rPr>
            </a:br>
            <a:r>
              <a:rPr lang="pl-PL" sz="1600" b="1" dirty="0">
                <a:latin typeface="Book Antiqua" panose="02040602050305030304" pitchFamily="18" charset="0"/>
              </a:rPr>
              <a:t>POWIATOWEGO URZĘDU PRACY W MIĘDZYCHODZIE W 2021 r.</a:t>
            </a:r>
            <a:br>
              <a:rPr lang="pl-PL" sz="1600" b="1" dirty="0">
                <a:latin typeface="Book Antiqua" panose="02040602050305030304" pitchFamily="18" charset="0"/>
              </a:rPr>
            </a:br>
            <a:br>
              <a:rPr lang="pl-PL" sz="1600" b="1" dirty="0">
                <a:latin typeface="Book Antiqua" panose="02040602050305030304" pitchFamily="18" charset="0"/>
              </a:rPr>
            </a:br>
            <a:br>
              <a:rPr lang="pl-PL" sz="1600" b="1" dirty="0">
                <a:latin typeface="Book Antiqua" panose="02040602050305030304" pitchFamily="18" charset="0"/>
              </a:rPr>
            </a:br>
            <a:r>
              <a:rPr lang="pl-PL" sz="1600" dirty="0">
                <a:effectLst/>
                <a:latin typeface="Book Antiqua" panose="02040602050305030304" pitchFamily="18" charset="0"/>
              </a:rPr>
              <a:t>Powiatowy Urząd Pracy w Międzychodzie realizuje zadania państwa w zakresie promocji zatrudnienia, łagodzenia skutków bezrobocia oraz aktywizacji zawodowej na podstawie : ustawy z dnia 20 kwietnia 2004 r. o promocji zatrudnienia i instytucjach rynku pracy (Dz. U. z 2021 r. poz. 1100 z </a:t>
            </a:r>
            <a:r>
              <a:rPr lang="pl-PL" sz="1600" dirty="0" err="1">
                <a:effectLst/>
                <a:latin typeface="Book Antiqua" panose="02040602050305030304" pitchFamily="18" charset="0"/>
              </a:rPr>
              <a:t>późn</a:t>
            </a:r>
            <a:r>
              <a:rPr lang="pl-PL" sz="1600" dirty="0">
                <a:effectLst/>
                <a:latin typeface="Book Antiqua" panose="02040602050305030304" pitchFamily="18" charset="0"/>
              </a:rPr>
              <a:t>. zm.) oraz aktów wykonawczych do ww. ustawy, a także innych aktów prawnych, odnoszących się zarówno do rynku pracy, jak i do kompetencji i obowiązków jednostek administracji samorządowej i państwowej.</a:t>
            </a:r>
            <a:br>
              <a:rPr lang="pl-PL" sz="1600" dirty="0">
                <a:effectLst/>
                <a:latin typeface="Book Antiqua" panose="02040602050305030304" pitchFamily="18" charset="0"/>
              </a:rPr>
            </a:br>
            <a:r>
              <a:rPr lang="pl-PL" sz="1600" dirty="0">
                <a:latin typeface="Book Antiqua" panose="02040602050305030304" pitchFamily="18" charset="0"/>
              </a:rPr>
              <a:t>Analizując dane z poszczególnych miesięcy dla Polski ,Wielkopolski oraz Powiatu Międzychodzkiego, w 2021r nastąpiła powolna stabilizacja sytuacji, powodując zmniejszenie stopy bezrobocia. </a:t>
            </a:r>
            <a:br>
              <a:rPr lang="pl-PL" sz="1600" dirty="0">
                <a:latin typeface="Book Antiqua" panose="02040602050305030304" pitchFamily="18" charset="0"/>
              </a:rPr>
            </a:br>
            <a:br>
              <a:rPr lang="pl-PL" sz="1400" dirty="0">
                <a:latin typeface="Book Antiqua" panose="02040602050305030304" pitchFamily="18" charset="0"/>
              </a:rPr>
            </a:br>
            <a:endParaRPr lang="pl-PL" sz="1400" dirty="0">
              <a:latin typeface="Book Antiqua" panose="02040602050305030304" pitchFamily="18" charset="0"/>
            </a:endParaRPr>
          </a:p>
        </p:txBody>
      </p:sp>
    </p:spTree>
    <p:extLst>
      <p:ext uri="{BB962C8B-B14F-4D97-AF65-F5344CB8AC3E}">
        <p14:creationId xmlns:p14="http://schemas.microsoft.com/office/powerpoint/2010/main" val="12180579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a:extLst>
              <a:ext uri="{FF2B5EF4-FFF2-40B4-BE49-F238E27FC236}">
                <a16:creationId xmlns:a16="http://schemas.microsoft.com/office/drawing/2014/main" id="{53586B95-D29D-4ED4-BA81-4295117A0C93}"/>
              </a:ext>
            </a:extLst>
          </p:cNvPr>
          <p:cNvGrpSpPr>
            <a:grpSpLocks noChangeAspect="1"/>
          </p:cNvGrpSpPr>
          <p:nvPr/>
        </p:nvGrpSpPr>
        <p:grpSpPr bwMode="auto">
          <a:xfrm>
            <a:off x="611560" y="548680"/>
            <a:ext cx="8640961" cy="6769067"/>
            <a:chOff x="295" y="163"/>
            <a:chExt cx="5361" cy="4039"/>
          </a:xfrm>
        </p:grpSpPr>
        <p:sp>
          <p:nvSpPr>
            <p:cNvPr id="3" name="AutoShape 3">
              <a:extLst>
                <a:ext uri="{FF2B5EF4-FFF2-40B4-BE49-F238E27FC236}">
                  <a16:creationId xmlns:a16="http://schemas.microsoft.com/office/drawing/2014/main" id="{B027FE21-DDCE-465E-9B8B-392C8BD6DC02}"/>
                </a:ext>
              </a:extLst>
            </p:cNvPr>
            <p:cNvSpPr>
              <a:spLocks noChangeAspect="1" noChangeArrowheads="1" noTextEdit="1"/>
            </p:cNvSpPr>
            <p:nvPr/>
          </p:nvSpPr>
          <p:spPr bwMode="auto">
            <a:xfrm>
              <a:off x="305" y="250"/>
              <a:ext cx="5261" cy="3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dirty="0"/>
            </a:p>
          </p:txBody>
        </p:sp>
        <p:sp>
          <p:nvSpPr>
            <p:cNvPr id="4" name="Rectangle 5">
              <a:extLst>
                <a:ext uri="{FF2B5EF4-FFF2-40B4-BE49-F238E27FC236}">
                  <a16:creationId xmlns:a16="http://schemas.microsoft.com/office/drawing/2014/main" id="{A4BBB630-0D61-4F05-832F-1E17B90734CF}"/>
                </a:ext>
              </a:extLst>
            </p:cNvPr>
            <p:cNvSpPr>
              <a:spLocks noChangeArrowheads="1"/>
            </p:cNvSpPr>
            <p:nvPr/>
          </p:nvSpPr>
          <p:spPr bwMode="auto">
            <a:xfrm>
              <a:off x="1915" y="163"/>
              <a:ext cx="2156"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0000"/>
                  </a:solidFill>
                  <a:effectLst/>
                  <a:latin typeface="Arial" panose="020B0604020202020204" pitchFamily="34" charset="0"/>
                </a:rPr>
                <a:t>POZIOM  BEZROBOCIA  WEDŁUG GMIN</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 name="Rectangle 6">
              <a:extLst>
                <a:ext uri="{FF2B5EF4-FFF2-40B4-BE49-F238E27FC236}">
                  <a16:creationId xmlns:a16="http://schemas.microsoft.com/office/drawing/2014/main" id="{50C72ACB-7663-4F1E-9663-CC2FB20CEB60}"/>
                </a:ext>
              </a:extLst>
            </p:cNvPr>
            <p:cNvSpPr>
              <a:spLocks noChangeArrowheads="1"/>
            </p:cNvSpPr>
            <p:nvPr/>
          </p:nvSpPr>
          <p:spPr bwMode="auto">
            <a:xfrm>
              <a:off x="3319" y="16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6" name="Rectangle 7">
              <a:extLst>
                <a:ext uri="{FF2B5EF4-FFF2-40B4-BE49-F238E27FC236}">
                  <a16:creationId xmlns:a16="http://schemas.microsoft.com/office/drawing/2014/main" id="{1491E4BA-5F24-4560-950A-DA8CEB44BD2C}"/>
                </a:ext>
              </a:extLst>
            </p:cNvPr>
            <p:cNvSpPr>
              <a:spLocks noChangeArrowheads="1"/>
            </p:cNvSpPr>
            <p:nvPr/>
          </p:nvSpPr>
          <p:spPr bwMode="auto">
            <a:xfrm>
              <a:off x="3874" y="163"/>
              <a:ext cx="31"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7" name="Rectangle 8">
              <a:extLst>
                <a:ext uri="{FF2B5EF4-FFF2-40B4-BE49-F238E27FC236}">
                  <a16:creationId xmlns:a16="http://schemas.microsoft.com/office/drawing/2014/main" id="{B051C0DE-7991-462C-A369-4F0A002C31DE}"/>
                </a:ext>
              </a:extLst>
            </p:cNvPr>
            <p:cNvSpPr>
              <a:spLocks noChangeArrowheads="1"/>
            </p:cNvSpPr>
            <p:nvPr/>
          </p:nvSpPr>
          <p:spPr bwMode="auto">
            <a:xfrm>
              <a:off x="3977" y="163"/>
              <a:ext cx="8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8" name="Rectangle 9">
              <a:extLst>
                <a:ext uri="{FF2B5EF4-FFF2-40B4-BE49-F238E27FC236}">
                  <a16:creationId xmlns:a16="http://schemas.microsoft.com/office/drawing/2014/main" id="{ED8F98AB-7E40-43D4-BFEA-51A3EAA7EB18}"/>
                </a:ext>
              </a:extLst>
            </p:cNvPr>
            <p:cNvSpPr>
              <a:spLocks noChangeArrowheads="1"/>
            </p:cNvSpPr>
            <p:nvPr/>
          </p:nvSpPr>
          <p:spPr bwMode="auto">
            <a:xfrm>
              <a:off x="2387" y="287"/>
              <a:ext cx="1562" cy="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0000"/>
                  </a:solidFill>
                  <a:effectLst/>
                  <a:latin typeface="Arial" panose="020B0604020202020204" pitchFamily="34" charset="0"/>
                </a:rPr>
                <a:t>(dane na dzień 31.12.2021 r.)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9" name="Rectangle 10">
              <a:extLst>
                <a:ext uri="{FF2B5EF4-FFF2-40B4-BE49-F238E27FC236}">
                  <a16:creationId xmlns:a16="http://schemas.microsoft.com/office/drawing/2014/main" id="{A55DB8AC-38D9-4455-B544-EED58B12F893}"/>
                </a:ext>
              </a:extLst>
            </p:cNvPr>
            <p:cNvSpPr>
              <a:spLocks noChangeArrowheads="1"/>
            </p:cNvSpPr>
            <p:nvPr/>
          </p:nvSpPr>
          <p:spPr bwMode="auto">
            <a:xfrm>
              <a:off x="3313" y="287"/>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 name="Rectangle 11">
              <a:extLst>
                <a:ext uri="{FF2B5EF4-FFF2-40B4-BE49-F238E27FC236}">
                  <a16:creationId xmlns:a16="http://schemas.microsoft.com/office/drawing/2014/main" id="{0712E613-9B21-4951-B0B4-9EE9D4C3C84B}"/>
                </a:ext>
              </a:extLst>
            </p:cNvPr>
            <p:cNvSpPr>
              <a:spLocks noChangeArrowheads="1"/>
            </p:cNvSpPr>
            <p:nvPr/>
          </p:nvSpPr>
          <p:spPr bwMode="auto">
            <a:xfrm>
              <a:off x="3371" y="287"/>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 name="Rectangle 12">
              <a:extLst>
                <a:ext uri="{FF2B5EF4-FFF2-40B4-BE49-F238E27FC236}">
                  <a16:creationId xmlns:a16="http://schemas.microsoft.com/office/drawing/2014/main" id="{E4C195F9-579B-4278-AC3B-3ACC946D8181}"/>
                </a:ext>
              </a:extLst>
            </p:cNvPr>
            <p:cNvSpPr>
              <a:spLocks noChangeArrowheads="1"/>
            </p:cNvSpPr>
            <p:nvPr/>
          </p:nvSpPr>
          <p:spPr bwMode="auto">
            <a:xfrm>
              <a:off x="3476" y="287"/>
              <a:ext cx="8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2" name="Rectangle 13">
              <a:extLst>
                <a:ext uri="{FF2B5EF4-FFF2-40B4-BE49-F238E27FC236}">
                  <a16:creationId xmlns:a16="http://schemas.microsoft.com/office/drawing/2014/main" id="{25E7D85E-E060-4F54-996F-1799214B50D1}"/>
                </a:ext>
              </a:extLst>
            </p:cNvPr>
            <p:cNvSpPr>
              <a:spLocks noChangeArrowheads="1"/>
            </p:cNvSpPr>
            <p:nvPr/>
          </p:nvSpPr>
          <p:spPr bwMode="auto">
            <a:xfrm>
              <a:off x="4191" y="3293"/>
              <a:ext cx="115"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1" i="0" u="none" strike="noStrike" cap="none" normalizeH="0" baseline="0">
                  <a:ln>
                    <a:noFill/>
                  </a:ln>
                  <a:solidFill>
                    <a:srgbClr val="000000"/>
                  </a:solidFill>
                  <a:effectLst/>
                  <a:latin typeface="Bookman Old Style" panose="020506040505050202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3" name="Rectangle 14">
              <a:extLst>
                <a:ext uri="{FF2B5EF4-FFF2-40B4-BE49-F238E27FC236}">
                  <a16:creationId xmlns:a16="http://schemas.microsoft.com/office/drawing/2014/main" id="{00790FD3-DDDC-44B2-89B5-809EBA547FE4}"/>
                </a:ext>
              </a:extLst>
            </p:cNvPr>
            <p:cNvSpPr>
              <a:spLocks noChangeArrowheads="1"/>
            </p:cNvSpPr>
            <p:nvPr/>
          </p:nvSpPr>
          <p:spPr bwMode="auto">
            <a:xfrm>
              <a:off x="295" y="341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4" name="Rectangle 15">
              <a:extLst>
                <a:ext uri="{FF2B5EF4-FFF2-40B4-BE49-F238E27FC236}">
                  <a16:creationId xmlns:a16="http://schemas.microsoft.com/office/drawing/2014/main" id="{18419486-76FD-4AFC-818D-D19CED26BCD0}"/>
                </a:ext>
              </a:extLst>
            </p:cNvPr>
            <p:cNvSpPr>
              <a:spLocks noChangeArrowheads="1"/>
            </p:cNvSpPr>
            <p:nvPr/>
          </p:nvSpPr>
          <p:spPr bwMode="auto">
            <a:xfrm>
              <a:off x="295"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5" name="Rectangle 16">
              <a:extLst>
                <a:ext uri="{FF2B5EF4-FFF2-40B4-BE49-F238E27FC236}">
                  <a16:creationId xmlns:a16="http://schemas.microsoft.com/office/drawing/2014/main" id="{BEC5EFAB-3B5E-4B06-B38B-8F61D9E9ED22}"/>
                </a:ext>
              </a:extLst>
            </p:cNvPr>
            <p:cNvSpPr>
              <a:spLocks noChangeArrowheads="1"/>
            </p:cNvSpPr>
            <p:nvPr/>
          </p:nvSpPr>
          <p:spPr bwMode="auto">
            <a:xfrm>
              <a:off x="415" y="356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6" name="Rectangle 17">
              <a:extLst>
                <a:ext uri="{FF2B5EF4-FFF2-40B4-BE49-F238E27FC236}">
                  <a16:creationId xmlns:a16="http://schemas.microsoft.com/office/drawing/2014/main" id="{321E6EAF-8377-42C6-B1D9-CB7A69A06870}"/>
                </a:ext>
              </a:extLst>
            </p:cNvPr>
            <p:cNvSpPr>
              <a:spLocks noChangeArrowheads="1"/>
            </p:cNvSpPr>
            <p:nvPr/>
          </p:nvSpPr>
          <p:spPr bwMode="auto">
            <a:xfrm>
              <a:off x="981" y="3637"/>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7" name="Rectangle 18">
              <a:extLst>
                <a:ext uri="{FF2B5EF4-FFF2-40B4-BE49-F238E27FC236}">
                  <a16:creationId xmlns:a16="http://schemas.microsoft.com/office/drawing/2014/main" id="{6CA70ADD-8206-421A-B035-38D9851251F7}"/>
                </a:ext>
              </a:extLst>
            </p:cNvPr>
            <p:cNvSpPr>
              <a:spLocks noChangeArrowheads="1"/>
            </p:cNvSpPr>
            <p:nvPr/>
          </p:nvSpPr>
          <p:spPr bwMode="auto">
            <a:xfrm>
              <a:off x="641"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8" name="Rectangle 19">
              <a:extLst>
                <a:ext uri="{FF2B5EF4-FFF2-40B4-BE49-F238E27FC236}">
                  <a16:creationId xmlns:a16="http://schemas.microsoft.com/office/drawing/2014/main" id="{7C755C0C-F49A-4151-9818-4AF0A2B485FD}"/>
                </a:ext>
              </a:extLst>
            </p:cNvPr>
            <p:cNvSpPr>
              <a:spLocks noChangeArrowheads="1"/>
            </p:cNvSpPr>
            <p:nvPr/>
          </p:nvSpPr>
          <p:spPr bwMode="auto">
            <a:xfrm>
              <a:off x="704"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9" name="Rectangle 20">
              <a:extLst>
                <a:ext uri="{FF2B5EF4-FFF2-40B4-BE49-F238E27FC236}">
                  <a16:creationId xmlns:a16="http://schemas.microsoft.com/office/drawing/2014/main" id="{D61EC3E3-5C61-43AA-9EF1-99D2C17EF9AF}"/>
                </a:ext>
              </a:extLst>
            </p:cNvPr>
            <p:cNvSpPr>
              <a:spLocks noChangeArrowheads="1"/>
            </p:cNvSpPr>
            <p:nvPr/>
          </p:nvSpPr>
          <p:spPr bwMode="auto">
            <a:xfrm>
              <a:off x="742" y="3565"/>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1" name="Rectangle 22">
              <a:extLst>
                <a:ext uri="{FF2B5EF4-FFF2-40B4-BE49-F238E27FC236}">
                  <a16:creationId xmlns:a16="http://schemas.microsoft.com/office/drawing/2014/main" id="{B7EDE79F-62A5-4F70-8889-66A03F9D7D21}"/>
                </a:ext>
              </a:extLst>
            </p:cNvPr>
            <p:cNvSpPr>
              <a:spLocks noChangeArrowheads="1"/>
            </p:cNvSpPr>
            <p:nvPr/>
          </p:nvSpPr>
          <p:spPr bwMode="auto">
            <a:xfrm>
              <a:off x="1856"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2" name="Rectangle 23">
              <a:extLst>
                <a:ext uri="{FF2B5EF4-FFF2-40B4-BE49-F238E27FC236}">
                  <a16:creationId xmlns:a16="http://schemas.microsoft.com/office/drawing/2014/main" id="{40B08750-9676-4BCD-89E2-9ED101F1AF29}"/>
                </a:ext>
              </a:extLst>
            </p:cNvPr>
            <p:cNvSpPr>
              <a:spLocks noChangeArrowheads="1"/>
            </p:cNvSpPr>
            <p:nvPr/>
          </p:nvSpPr>
          <p:spPr bwMode="auto">
            <a:xfrm>
              <a:off x="3299" y="356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3" name="Rectangle 24">
              <a:extLst>
                <a:ext uri="{FF2B5EF4-FFF2-40B4-BE49-F238E27FC236}">
                  <a16:creationId xmlns:a16="http://schemas.microsoft.com/office/drawing/2014/main" id="{C4FBDE65-1113-40B5-A2E0-F2D5435DEA25}"/>
                </a:ext>
              </a:extLst>
            </p:cNvPr>
            <p:cNvSpPr>
              <a:spLocks noChangeArrowheads="1"/>
            </p:cNvSpPr>
            <p:nvPr/>
          </p:nvSpPr>
          <p:spPr bwMode="auto">
            <a:xfrm>
              <a:off x="3337"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4" name="Rectangle 25">
              <a:extLst>
                <a:ext uri="{FF2B5EF4-FFF2-40B4-BE49-F238E27FC236}">
                  <a16:creationId xmlns:a16="http://schemas.microsoft.com/office/drawing/2014/main" id="{F128A4A0-346B-4534-9E89-9FFBB5328B06}"/>
                </a:ext>
              </a:extLst>
            </p:cNvPr>
            <p:cNvSpPr>
              <a:spLocks noChangeArrowheads="1"/>
            </p:cNvSpPr>
            <p:nvPr/>
          </p:nvSpPr>
          <p:spPr bwMode="auto">
            <a:xfrm>
              <a:off x="3495"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5" name="Rectangle 26">
              <a:extLst>
                <a:ext uri="{FF2B5EF4-FFF2-40B4-BE49-F238E27FC236}">
                  <a16:creationId xmlns:a16="http://schemas.microsoft.com/office/drawing/2014/main" id="{D127FEBB-9793-4490-86D8-AFB5F0ADDE8A}"/>
                </a:ext>
              </a:extLst>
            </p:cNvPr>
            <p:cNvSpPr>
              <a:spLocks noChangeArrowheads="1"/>
            </p:cNvSpPr>
            <p:nvPr/>
          </p:nvSpPr>
          <p:spPr bwMode="auto">
            <a:xfrm>
              <a:off x="5026"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6" name="Rectangle 27">
              <a:extLst>
                <a:ext uri="{FF2B5EF4-FFF2-40B4-BE49-F238E27FC236}">
                  <a16:creationId xmlns:a16="http://schemas.microsoft.com/office/drawing/2014/main" id="{91DB1227-FC05-444E-A7F4-CAC6280B7BF3}"/>
                </a:ext>
              </a:extLst>
            </p:cNvPr>
            <p:cNvSpPr>
              <a:spLocks noChangeArrowheads="1"/>
            </p:cNvSpPr>
            <p:nvPr/>
          </p:nvSpPr>
          <p:spPr bwMode="auto">
            <a:xfrm>
              <a:off x="5089" y="3565"/>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7" name="Rectangle 28">
              <a:extLst>
                <a:ext uri="{FF2B5EF4-FFF2-40B4-BE49-F238E27FC236}">
                  <a16:creationId xmlns:a16="http://schemas.microsoft.com/office/drawing/2014/main" id="{44E6D03B-72A6-456E-81AE-734B25375B19}"/>
                </a:ext>
              </a:extLst>
            </p:cNvPr>
            <p:cNvSpPr>
              <a:spLocks noChangeArrowheads="1"/>
            </p:cNvSpPr>
            <p:nvPr/>
          </p:nvSpPr>
          <p:spPr bwMode="auto">
            <a:xfrm>
              <a:off x="5168" y="356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28" name="Rectangle 29">
              <a:extLst>
                <a:ext uri="{FF2B5EF4-FFF2-40B4-BE49-F238E27FC236}">
                  <a16:creationId xmlns:a16="http://schemas.microsoft.com/office/drawing/2014/main" id="{EEE2FCCD-E4C0-4F6D-8CE4-B18F29F5AF26}"/>
                </a:ext>
              </a:extLst>
            </p:cNvPr>
            <p:cNvSpPr>
              <a:spLocks noChangeArrowheads="1"/>
            </p:cNvSpPr>
            <p:nvPr/>
          </p:nvSpPr>
          <p:spPr bwMode="auto">
            <a:xfrm>
              <a:off x="5206"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9" name="Rectangle 30">
              <a:extLst>
                <a:ext uri="{FF2B5EF4-FFF2-40B4-BE49-F238E27FC236}">
                  <a16:creationId xmlns:a16="http://schemas.microsoft.com/office/drawing/2014/main" id="{2DE60A6C-0B8B-44D2-8AAF-0F8D80950273}"/>
                </a:ext>
              </a:extLst>
            </p:cNvPr>
            <p:cNvSpPr>
              <a:spLocks noChangeArrowheads="1"/>
            </p:cNvSpPr>
            <p:nvPr/>
          </p:nvSpPr>
          <p:spPr bwMode="auto">
            <a:xfrm>
              <a:off x="5249" y="356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30" name="Rectangle 31">
              <a:extLst>
                <a:ext uri="{FF2B5EF4-FFF2-40B4-BE49-F238E27FC236}">
                  <a16:creationId xmlns:a16="http://schemas.microsoft.com/office/drawing/2014/main" id="{3816A0EE-2A2A-4955-9A14-99FA1F9FF8FA}"/>
                </a:ext>
              </a:extLst>
            </p:cNvPr>
            <p:cNvSpPr>
              <a:spLocks noChangeArrowheads="1"/>
            </p:cNvSpPr>
            <p:nvPr/>
          </p:nvSpPr>
          <p:spPr bwMode="auto">
            <a:xfrm>
              <a:off x="5287"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1" name="Rectangle 32">
              <a:extLst>
                <a:ext uri="{FF2B5EF4-FFF2-40B4-BE49-F238E27FC236}">
                  <a16:creationId xmlns:a16="http://schemas.microsoft.com/office/drawing/2014/main" id="{EC2C7A4A-77AD-4359-A99C-E60D2DF9F6DA}"/>
                </a:ext>
              </a:extLst>
            </p:cNvPr>
            <p:cNvSpPr>
              <a:spLocks noChangeArrowheads="1"/>
            </p:cNvSpPr>
            <p:nvPr/>
          </p:nvSpPr>
          <p:spPr bwMode="auto">
            <a:xfrm>
              <a:off x="5381"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2" name="Rectangle 33">
              <a:extLst>
                <a:ext uri="{FF2B5EF4-FFF2-40B4-BE49-F238E27FC236}">
                  <a16:creationId xmlns:a16="http://schemas.microsoft.com/office/drawing/2014/main" id="{F22524A7-9238-4BF5-B040-494909C4B115}"/>
                </a:ext>
              </a:extLst>
            </p:cNvPr>
            <p:cNvSpPr>
              <a:spLocks noChangeArrowheads="1"/>
            </p:cNvSpPr>
            <p:nvPr/>
          </p:nvSpPr>
          <p:spPr bwMode="auto">
            <a:xfrm>
              <a:off x="5507" y="3565"/>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3" name="Rectangle 34">
              <a:extLst>
                <a:ext uri="{FF2B5EF4-FFF2-40B4-BE49-F238E27FC236}">
                  <a16:creationId xmlns:a16="http://schemas.microsoft.com/office/drawing/2014/main" id="{E9308826-4DE5-41D8-B598-5FCE5AA6456C}"/>
                </a:ext>
              </a:extLst>
            </p:cNvPr>
            <p:cNvSpPr>
              <a:spLocks noChangeArrowheads="1"/>
            </p:cNvSpPr>
            <p:nvPr/>
          </p:nvSpPr>
          <p:spPr bwMode="auto">
            <a:xfrm>
              <a:off x="295"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4" name="Rectangle 35">
              <a:extLst>
                <a:ext uri="{FF2B5EF4-FFF2-40B4-BE49-F238E27FC236}">
                  <a16:creationId xmlns:a16="http://schemas.microsoft.com/office/drawing/2014/main" id="{3F4B131C-F4BA-4B7F-ACCC-BE3C641E05EB}"/>
                </a:ext>
              </a:extLst>
            </p:cNvPr>
            <p:cNvSpPr>
              <a:spLocks noChangeArrowheads="1"/>
            </p:cNvSpPr>
            <p:nvPr/>
          </p:nvSpPr>
          <p:spPr bwMode="auto">
            <a:xfrm>
              <a:off x="583"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5" name="Rectangle 36">
              <a:extLst>
                <a:ext uri="{FF2B5EF4-FFF2-40B4-BE49-F238E27FC236}">
                  <a16:creationId xmlns:a16="http://schemas.microsoft.com/office/drawing/2014/main" id="{218CBAD9-06A9-4108-ACB7-D3D92D5703EF}"/>
                </a:ext>
              </a:extLst>
            </p:cNvPr>
            <p:cNvSpPr>
              <a:spLocks noChangeArrowheads="1"/>
            </p:cNvSpPr>
            <p:nvPr/>
          </p:nvSpPr>
          <p:spPr bwMode="auto">
            <a:xfrm>
              <a:off x="1535"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36" name="Rectangle 37">
              <a:extLst>
                <a:ext uri="{FF2B5EF4-FFF2-40B4-BE49-F238E27FC236}">
                  <a16:creationId xmlns:a16="http://schemas.microsoft.com/office/drawing/2014/main" id="{A9EFDBA5-1E73-47E5-ADFF-994D351771B0}"/>
                </a:ext>
              </a:extLst>
            </p:cNvPr>
            <p:cNvSpPr>
              <a:spLocks noChangeArrowheads="1"/>
            </p:cNvSpPr>
            <p:nvPr/>
          </p:nvSpPr>
          <p:spPr bwMode="auto">
            <a:xfrm>
              <a:off x="1573" y="3714"/>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7" name="Rectangle 38">
              <a:extLst>
                <a:ext uri="{FF2B5EF4-FFF2-40B4-BE49-F238E27FC236}">
                  <a16:creationId xmlns:a16="http://schemas.microsoft.com/office/drawing/2014/main" id="{7A16B96D-7716-4EBA-B558-2A45B16493C0}"/>
                </a:ext>
              </a:extLst>
            </p:cNvPr>
            <p:cNvSpPr>
              <a:spLocks noChangeArrowheads="1"/>
            </p:cNvSpPr>
            <p:nvPr/>
          </p:nvSpPr>
          <p:spPr bwMode="auto">
            <a:xfrm>
              <a:off x="1969"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38" name="Rectangle 39">
              <a:extLst>
                <a:ext uri="{FF2B5EF4-FFF2-40B4-BE49-F238E27FC236}">
                  <a16:creationId xmlns:a16="http://schemas.microsoft.com/office/drawing/2014/main" id="{78E028A9-FA00-49EC-83D2-06CD0EFD15BA}"/>
                </a:ext>
              </a:extLst>
            </p:cNvPr>
            <p:cNvSpPr>
              <a:spLocks noChangeArrowheads="1"/>
            </p:cNvSpPr>
            <p:nvPr/>
          </p:nvSpPr>
          <p:spPr bwMode="auto">
            <a:xfrm>
              <a:off x="2006"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9" name="Rectangle 40">
              <a:extLst>
                <a:ext uri="{FF2B5EF4-FFF2-40B4-BE49-F238E27FC236}">
                  <a16:creationId xmlns:a16="http://schemas.microsoft.com/office/drawing/2014/main" id="{30289128-A7B7-445A-BF10-9149BBB0F128}"/>
                </a:ext>
              </a:extLst>
            </p:cNvPr>
            <p:cNvSpPr>
              <a:spLocks noChangeArrowheads="1"/>
            </p:cNvSpPr>
            <p:nvPr/>
          </p:nvSpPr>
          <p:spPr bwMode="auto">
            <a:xfrm>
              <a:off x="2257"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0" name="Rectangle 41">
              <a:extLst>
                <a:ext uri="{FF2B5EF4-FFF2-40B4-BE49-F238E27FC236}">
                  <a16:creationId xmlns:a16="http://schemas.microsoft.com/office/drawing/2014/main" id="{7FE55B6E-8F33-444A-8476-84989D4F1163}"/>
                </a:ext>
              </a:extLst>
            </p:cNvPr>
            <p:cNvSpPr>
              <a:spLocks noChangeArrowheads="1"/>
            </p:cNvSpPr>
            <p:nvPr/>
          </p:nvSpPr>
          <p:spPr bwMode="auto">
            <a:xfrm>
              <a:off x="2376"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41" name="Rectangle 42">
              <a:extLst>
                <a:ext uri="{FF2B5EF4-FFF2-40B4-BE49-F238E27FC236}">
                  <a16:creationId xmlns:a16="http://schemas.microsoft.com/office/drawing/2014/main" id="{F4D63A00-B6B6-4806-ACC3-D93685DD3D0C}"/>
                </a:ext>
              </a:extLst>
            </p:cNvPr>
            <p:cNvSpPr>
              <a:spLocks noChangeArrowheads="1"/>
            </p:cNvSpPr>
            <p:nvPr/>
          </p:nvSpPr>
          <p:spPr bwMode="auto">
            <a:xfrm>
              <a:off x="2412"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2" name="Rectangle 43">
              <a:extLst>
                <a:ext uri="{FF2B5EF4-FFF2-40B4-BE49-F238E27FC236}">
                  <a16:creationId xmlns:a16="http://schemas.microsoft.com/office/drawing/2014/main" id="{2FF1CD3C-842A-402A-AE80-AFC90FAB545D}"/>
                </a:ext>
              </a:extLst>
            </p:cNvPr>
            <p:cNvSpPr>
              <a:spLocks noChangeArrowheads="1"/>
            </p:cNvSpPr>
            <p:nvPr/>
          </p:nvSpPr>
          <p:spPr bwMode="auto">
            <a:xfrm>
              <a:off x="2854"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43" name="Rectangle 44">
              <a:extLst>
                <a:ext uri="{FF2B5EF4-FFF2-40B4-BE49-F238E27FC236}">
                  <a16:creationId xmlns:a16="http://schemas.microsoft.com/office/drawing/2014/main" id="{3ECB4A6D-C590-4AF0-9263-021000C13E04}"/>
                </a:ext>
              </a:extLst>
            </p:cNvPr>
            <p:cNvSpPr>
              <a:spLocks noChangeArrowheads="1"/>
            </p:cNvSpPr>
            <p:nvPr/>
          </p:nvSpPr>
          <p:spPr bwMode="auto">
            <a:xfrm>
              <a:off x="2890"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4" name="Rectangle 45">
              <a:extLst>
                <a:ext uri="{FF2B5EF4-FFF2-40B4-BE49-F238E27FC236}">
                  <a16:creationId xmlns:a16="http://schemas.microsoft.com/office/drawing/2014/main" id="{4732C1F0-003F-4E54-A3A6-CC8A541A41A8}"/>
                </a:ext>
              </a:extLst>
            </p:cNvPr>
            <p:cNvSpPr>
              <a:spLocks noChangeArrowheads="1"/>
            </p:cNvSpPr>
            <p:nvPr/>
          </p:nvSpPr>
          <p:spPr bwMode="auto">
            <a:xfrm>
              <a:off x="3478"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5" name="Rectangle 46">
              <a:extLst>
                <a:ext uri="{FF2B5EF4-FFF2-40B4-BE49-F238E27FC236}">
                  <a16:creationId xmlns:a16="http://schemas.microsoft.com/office/drawing/2014/main" id="{281F6E6A-CD0E-4EAF-979E-817C3AFB94A5}"/>
                </a:ext>
              </a:extLst>
            </p:cNvPr>
            <p:cNvSpPr>
              <a:spLocks noChangeArrowheads="1"/>
            </p:cNvSpPr>
            <p:nvPr/>
          </p:nvSpPr>
          <p:spPr bwMode="auto">
            <a:xfrm>
              <a:off x="4580"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6" name="Rectangle 47">
              <a:extLst>
                <a:ext uri="{FF2B5EF4-FFF2-40B4-BE49-F238E27FC236}">
                  <a16:creationId xmlns:a16="http://schemas.microsoft.com/office/drawing/2014/main" id="{E5F6632B-4195-44D8-90C4-E3D839CF4D05}"/>
                </a:ext>
              </a:extLst>
            </p:cNvPr>
            <p:cNvSpPr>
              <a:spLocks noChangeArrowheads="1"/>
            </p:cNvSpPr>
            <p:nvPr/>
          </p:nvSpPr>
          <p:spPr bwMode="auto">
            <a:xfrm>
              <a:off x="5093"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7" name="Rectangle 48">
              <a:extLst>
                <a:ext uri="{FF2B5EF4-FFF2-40B4-BE49-F238E27FC236}">
                  <a16:creationId xmlns:a16="http://schemas.microsoft.com/office/drawing/2014/main" id="{E339529B-3813-42B9-9038-17D364216162}"/>
                </a:ext>
              </a:extLst>
            </p:cNvPr>
            <p:cNvSpPr>
              <a:spLocks noChangeArrowheads="1"/>
            </p:cNvSpPr>
            <p:nvPr/>
          </p:nvSpPr>
          <p:spPr bwMode="auto">
            <a:xfrm>
              <a:off x="5570"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48" name="Rectangle 49">
              <a:extLst>
                <a:ext uri="{FF2B5EF4-FFF2-40B4-BE49-F238E27FC236}">
                  <a16:creationId xmlns:a16="http://schemas.microsoft.com/office/drawing/2014/main" id="{BE759E35-03D8-451C-A8E1-78E0485EA37D}"/>
                </a:ext>
              </a:extLst>
            </p:cNvPr>
            <p:cNvSpPr>
              <a:spLocks noChangeArrowheads="1"/>
            </p:cNvSpPr>
            <p:nvPr/>
          </p:nvSpPr>
          <p:spPr bwMode="auto">
            <a:xfrm>
              <a:off x="295"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0" name="Rectangle 51">
              <a:extLst>
                <a:ext uri="{FF2B5EF4-FFF2-40B4-BE49-F238E27FC236}">
                  <a16:creationId xmlns:a16="http://schemas.microsoft.com/office/drawing/2014/main" id="{1AAA6D50-A77F-42FB-B292-27AA2D716F42}"/>
                </a:ext>
              </a:extLst>
            </p:cNvPr>
            <p:cNvSpPr>
              <a:spLocks noChangeArrowheads="1"/>
            </p:cNvSpPr>
            <p:nvPr/>
          </p:nvSpPr>
          <p:spPr bwMode="auto">
            <a:xfrm>
              <a:off x="378"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1" name="Rectangle 52">
              <a:extLst>
                <a:ext uri="{FF2B5EF4-FFF2-40B4-BE49-F238E27FC236}">
                  <a16:creationId xmlns:a16="http://schemas.microsoft.com/office/drawing/2014/main" id="{CB9C418C-6261-430B-802E-B47DF5F28ED7}"/>
                </a:ext>
              </a:extLst>
            </p:cNvPr>
            <p:cNvSpPr>
              <a:spLocks noChangeArrowheads="1"/>
            </p:cNvSpPr>
            <p:nvPr/>
          </p:nvSpPr>
          <p:spPr bwMode="auto">
            <a:xfrm>
              <a:off x="786" y="386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53" name="Rectangle 54">
              <a:extLst>
                <a:ext uri="{FF2B5EF4-FFF2-40B4-BE49-F238E27FC236}">
                  <a16:creationId xmlns:a16="http://schemas.microsoft.com/office/drawing/2014/main" id="{91F3ABEE-A95E-4E82-AC50-ED900DDB7629}"/>
                </a:ext>
              </a:extLst>
            </p:cNvPr>
            <p:cNvSpPr>
              <a:spLocks noChangeArrowheads="1"/>
            </p:cNvSpPr>
            <p:nvPr/>
          </p:nvSpPr>
          <p:spPr bwMode="auto">
            <a:xfrm>
              <a:off x="1444"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4" name="Rectangle 55">
              <a:extLst>
                <a:ext uri="{FF2B5EF4-FFF2-40B4-BE49-F238E27FC236}">
                  <a16:creationId xmlns:a16="http://schemas.microsoft.com/office/drawing/2014/main" id="{312FA221-B9E0-4598-B8CF-D8518A1039CE}"/>
                </a:ext>
              </a:extLst>
            </p:cNvPr>
            <p:cNvSpPr>
              <a:spLocks noChangeArrowheads="1"/>
            </p:cNvSpPr>
            <p:nvPr/>
          </p:nvSpPr>
          <p:spPr bwMode="auto">
            <a:xfrm>
              <a:off x="1485"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5" name="Rectangle 56">
              <a:extLst>
                <a:ext uri="{FF2B5EF4-FFF2-40B4-BE49-F238E27FC236}">
                  <a16:creationId xmlns:a16="http://schemas.microsoft.com/office/drawing/2014/main" id="{CA60EF7F-C4D3-4790-A1CE-5FF71BBEEAF6}"/>
                </a:ext>
              </a:extLst>
            </p:cNvPr>
            <p:cNvSpPr>
              <a:spLocks noChangeArrowheads="1"/>
            </p:cNvSpPr>
            <p:nvPr/>
          </p:nvSpPr>
          <p:spPr bwMode="auto">
            <a:xfrm>
              <a:off x="1893"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6" name="Rectangle 57">
              <a:extLst>
                <a:ext uri="{FF2B5EF4-FFF2-40B4-BE49-F238E27FC236}">
                  <a16:creationId xmlns:a16="http://schemas.microsoft.com/office/drawing/2014/main" id="{84032B40-2A4D-4DF6-BF3D-BB2872A87135}"/>
                </a:ext>
              </a:extLst>
            </p:cNvPr>
            <p:cNvSpPr>
              <a:spLocks noChangeArrowheads="1"/>
            </p:cNvSpPr>
            <p:nvPr/>
          </p:nvSpPr>
          <p:spPr bwMode="auto">
            <a:xfrm>
              <a:off x="1934"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7" name="Rectangle 58">
              <a:extLst>
                <a:ext uri="{FF2B5EF4-FFF2-40B4-BE49-F238E27FC236}">
                  <a16:creationId xmlns:a16="http://schemas.microsoft.com/office/drawing/2014/main" id="{C6F5C317-7D60-455B-8DCA-96CC0E5A2AF6}"/>
                </a:ext>
              </a:extLst>
            </p:cNvPr>
            <p:cNvSpPr>
              <a:spLocks noChangeArrowheads="1"/>
            </p:cNvSpPr>
            <p:nvPr/>
          </p:nvSpPr>
          <p:spPr bwMode="auto">
            <a:xfrm>
              <a:off x="3552" y="386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58" name="Rectangle 59">
              <a:extLst>
                <a:ext uri="{FF2B5EF4-FFF2-40B4-BE49-F238E27FC236}">
                  <a16:creationId xmlns:a16="http://schemas.microsoft.com/office/drawing/2014/main" id="{5588AD68-4014-41EB-AAC6-0C4E95B27526}"/>
                </a:ext>
              </a:extLst>
            </p:cNvPr>
            <p:cNvSpPr>
              <a:spLocks noChangeArrowheads="1"/>
            </p:cNvSpPr>
            <p:nvPr/>
          </p:nvSpPr>
          <p:spPr bwMode="auto">
            <a:xfrm>
              <a:off x="3596" y="3864"/>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9" name="Rectangle 60">
              <a:extLst>
                <a:ext uri="{FF2B5EF4-FFF2-40B4-BE49-F238E27FC236}">
                  <a16:creationId xmlns:a16="http://schemas.microsoft.com/office/drawing/2014/main" id="{696A3B46-EFCD-4E60-B2AE-675F6262737F}"/>
                </a:ext>
              </a:extLst>
            </p:cNvPr>
            <p:cNvSpPr>
              <a:spLocks noChangeArrowheads="1"/>
            </p:cNvSpPr>
            <p:nvPr/>
          </p:nvSpPr>
          <p:spPr bwMode="auto">
            <a:xfrm>
              <a:off x="4129"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60" name="Rectangle 61">
              <a:extLst>
                <a:ext uri="{FF2B5EF4-FFF2-40B4-BE49-F238E27FC236}">
                  <a16:creationId xmlns:a16="http://schemas.microsoft.com/office/drawing/2014/main" id="{8B3B8739-EC9A-434D-9DA8-2E4A84D41CB9}"/>
                </a:ext>
              </a:extLst>
            </p:cNvPr>
            <p:cNvSpPr>
              <a:spLocks noChangeArrowheads="1"/>
            </p:cNvSpPr>
            <p:nvPr/>
          </p:nvSpPr>
          <p:spPr bwMode="auto">
            <a:xfrm>
              <a:off x="4656"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61" name="Rectangle 62">
              <a:extLst>
                <a:ext uri="{FF2B5EF4-FFF2-40B4-BE49-F238E27FC236}">
                  <a16:creationId xmlns:a16="http://schemas.microsoft.com/office/drawing/2014/main" id="{0CCF611D-0394-4835-81B1-7EACE3687DE5}"/>
                </a:ext>
              </a:extLst>
            </p:cNvPr>
            <p:cNvSpPr>
              <a:spLocks noChangeArrowheads="1"/>
            </p:cNvSpPr>
            <p:nvPr/>
          </p:nvSpPr>
          <p:spPr bwMode="auto">
            <a:xfrm>
              <a:off x="5285" y="386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62" name="Rectangle 63">
              <a:extLst>
                <a:ext uri="{FF2B5EF4-FFF2-40B4-BE49-F238E27FC236}">
                  <a16:creationId xmlns:a16="http://schemas.microsoft.com/office/drawing/2014/main" id="{5C5D98DD-C5DC-4E5D-9B72-A655442D2E30}"/>
                </a:ext>
              </a:extLst>
            </p:cNvPr>
            <p:cNvSpPr>
              <a:spLocks noChangeArrowheads="1"/>
            </p:cNvSpPr>
            <p:nvPr/>
          </p:nvSpPr>
          <p:spPr bwMode="auto">
            <a:xfrm>
              <a:off x="5329"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63" name="Rectangle 64">
              <a:extLst>
                <a:ext uri="{FF2B5EF4-FFF2-40B4-BE49-F238E27FC236}">
                  <a16:creationId xmlns:a16="http://schemas.microsoft.com/office/drawing/2014/main" id="{CE8E7F74-B3EC-489B-8D0D-ECBE52EE7E15}"/>
                </a:ext>
              </a:extLst>
            </p:cNvPr>
            <p:cNvSpPr>
              <a:spLocks noChangeArrowheads="1"/>
            </p:cNvSpPr>
            <p:nvPr/>
          </p:nvSpPr>
          <p:spPr bwMode="auto">
            <a:xfrm>
              <a:off x="5372" y="3864"/>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24" name="Rectangle 65">
              <a:extLst>
                <a:ext uri="{FF2B5EF4-FFF2-40B4-BE49-F238E27FC236}">
                  <a16:creationId xmlns:a16="http://schemas.microsoft.com/office/drawing/2014/main" id="{AFE499B1-1CFE-4D44-8164-2159E6261043}"/>
                </a:ext>
              </a:extLst>
            </p:cNvPr>
            <p:cNvSpPr>
              <a:spLocks noChangeArrowheads="1"/>
            </p:cNvSpPr>
            <p:nvPr/>
          </p:nvSpPr>
          <p:spPr bwMode="auto">
            <a:xfrm>
              <a:off x="295" y="401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25" name="Rectangle 66">
              <a:extLst>
                <a:ext uri="{FF2B5EF4-FFF2-40B4-BE49-F238E27FC236}">
                  <a16:creationId xmlns:a16="http://schemas.microsoft.com/office/drawing/2014/main" id="{CF2405C0-3FA5-4F36-BC81-3B2B8B41EADF}"/>
                </a:ext>
              </a:extLst>
            </p:cNvPr>
            <p:cNvSpPr>
              <a:spLocks noChangeArrowheads="1"/>
            </p:cNvSpPr>
            <p:nvPr/>
          </p:nvSpPr>
          <p:spPr bwMode="auto">
            <a:xfrm>
              <a:off x="574" y="4013"/>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26" name="Rectangle 67">
              <a:extLst>
                <a:ext uri="{FF2B5EF4-FFF2-40B4-BE49-F238E27FC236}">
                  <a16:creationId xmlns:a16="http://schemas.microsoft.com/office/drawing/2014/main" id="{3B7DD1D1-C7A9-4B58-B8A6-E6F71865CADD}"/>
                </a:ext>
              </a:extLst>
            </p:cNvPr>
            <p:cNvSpPr>
              <a:spLocks noChangeArrowheads="1"/>
            </p:cNvSpPr>
            <p:nvPr/>
          </p:nvSpPr>
          <p:spPr bwMode="auto">
            <a:xfrm>
              <a:off x="606" y="401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28" name="Rectangle 68">
              <a:extLst>
                <a:ext uri="{FF2B5EF4-FFF2-40B4-BE49-F238E27FC236}">
                  <a16:creationId xmlns:a16="http://schemas.microsoft.com/office/drawing/2014/main" id="{9EEA703D-963D-47C7-A18C-19AB505D7DB6}"/>
                </a:ext>
              </a:extLst>
            </p:cNvPr>
            <p:cNvSpPr>
              <a:spLocks noChangeArrowheads="1"/>
            </p:cNvSpPr>
            <p:nvPr/>
          </p:nvSpPr>
          <p:spPr bwMode="auto">
            <a:xfrm>
              <a:off x="1647" y="4013"/>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29" name="Rectangle 69">
              <a:extLst>
                <a:ext uri="{FF2B5EF4-FFF2-40B4-BE49-F238E27FC236}">
                  <a16:creationId xmlns:a16="http://schemas.microsoft.com/office/drawing/2014/main" id="{EE5B6DDC-0707-446D-BC7A-24021B115E41}"/>
                </a:ext>
              </a:extLst>
            </p:cNvPr>
            <p:cNvSpPr>
              <a:spLocks noChangeArrowheads="1"/>
            </p:cNvSpPr>
            <p:nvPr/>
          </p:nvSpPr>
          <p:spPr bwMode="auto">
            <a:xfrm>
              <a:off x="1679" y="401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0" name="Rectangle 70">
              <a:extLst>
                <a:ext uri="{FF2B5EF4-FFF2-40B4-BE49-F238E27FC236}">
                  <a16:creationId xmlns:a16="http://schemas.microsoft.com/office/drawing/2014/main" id="{0A3AD6C7-D98A-45FC-9B36-D5C23945D182}"/>
                </a:ext>
              </a:extLst>
            </p:cNvPr>
            <p:cNvSpPr>
              <a:spLocks noChangeArrowheads="1"/>
            </p:cNvSpPr>
            <p:nvPr/>
          </p:nvSpPr>
          <p:spPr bwMode="auto">
            <a:xfrm>
              <a:off x="1720" y="401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1" name="Rectangle 71">
              <a:extLst>
                <a:ext uri="{FF2B5EF4-FFF2-40B4-BE49-F238E27FC236}">
                  <a16:creationId xmlns:a16="http://schemas.microsoft.com/office/drawing/2014/main" id="{8A6B4A00-DED2-407D-8CE5-C2F24FF83EC4}"/>
                </a:ext>
              </a:extLst>
            </p:cNvPr>
            <p:cNvSpPr>
              <a:spLocks noChangeArrowheads="1"/>
            </p:cNvSpPr>
            <p:nvPr/>
          </p:nvSpPr>
          <p:spPr bwMode="auto">
            <a:xfrm>
              <a:off x="2254" y="4013"/>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pic>
          <p:nvPicPr>
            <p:cNvPr id="1096" name="Picture 72">
              <a:extLst>
                <a:ext uri="{FF2B5EF4-FFF2-40B4-BE49-F238E27FC236}">
                  <a16:creationId xmlns:a16="http://schemas.microsoft.com/office/drawing/2014/main" id="{BAE2A86E-B8D9-4A8D-9C76-A502711BE22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1" y="588"/>
              <a:ext cx="3800" cy="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Rectangle 73">
              <a:extLst>
                <a:ext uri="{FF2B5EF4-FFF2-40B4-BE49-F238E27FC236}">
                  <a16:creationId xmlns:a16="http://schemas.microsoft.com/office/drawing/2014/main" id="{B8CFF9E1-6AE9-4277-B2F4-8F0E8C18A690}"/>
                </a:ext>
              </a:extLst>
            </p:cNvPr>
            <p:cNvSpPr>
              <a:spLocks noChangeArrowheads="1"/>
            </p:cNvSpPr>
            <p:nvPr/>
          </p:nvSpPr>
          <p:spPr bwMode="auto">
            <a:xfrm>
              <a:off x="981" y="1356"/>
              <a:ext cx="87"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900" b="0"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33" name="Rectangle 74">
              <a:extLst>
                <a:ext uri="{FF2B5EF4-FFF2-40B4-BE49-F238E27FC236}">
                  <a16:creationId xmlns:a16="http://schemas.microsoft.com/office/drawing/2014/main" id="{5F05A739-647A-4C1B-9DE0-CEA84DB3CCAF}"/>
                </a:ext>
              </a:extLst>
            </p:cNvPr>
            <p:cNvSpPr>
              <a:spLocks noChangeArrowheads="1"/>
            </p:cNvSpPr>
            <p:nvPr/>
          </p:nvSpPr>
          <p:spPr bwMode="auto">
            <a:xfrm>
              <a:off x="1037" y="1337"/>
              <a:ext cx="527"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Międzychód</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4" name="Rectangle 75">
              <a:extLst>
                <a:ext uri="{FF2B5EF4-FFF2-40B4-BE49-F238E27FC236}">
                  <a16:creationId xmlns:a16="http://schemas.microsoft.com/office/drawing/2014/main" id="{00654334-FB29-44D3-827D-5E16FD09046B}"/>
                </a:ext>
              </a:extLst>
            </p:cNvPr>
            <p:cNvSpPr>
              <a:spLocks noChangeArrowheads="1"/>
            </p:cNvSpPr>
            <p:nvPr/>
          </p:nvSpPr>
          <p:spPr bwMode="auto">
            <a:xfrm>
              <a:off x="1518" y="1337"/>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35" name="Rectangle 76">
              <a:extLst>
                <a:ext uri="{FF2B5EF4-FFF2-40B4-BE49-F238E27FC236}">
                  <a16:creationId xmlns:a16="http://schemas.microsoft.com/office/drawing/2014/main" id="{72A3FFA1-F343-4CD4-BECD-2225728AA81E}"/>
                </a:ext>
              </a:extLst>
            </p:cNvPr>
            <p:cNvSpPr>
              <a:spLocks noChangeArrowheads="1"/>
            </p:cNvSpPr>
            <p:nvPr/>
          </p:nvSpPr>
          <p:spPr bwMode="auto">
            <a:xfrm>
              <a:off x="1037" y="1427"/>
              <a:ext cx="481" cy="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36" name="Rectangle 77">
              <a:extLst>
                <a:ext uri="{FF2B5EF4-FFF2-40B4-BE49-F238E27FC236}">
                  <a16:creationId xmlns:a16="http://schemas.microsoft.com/office/drawing/2014/main" id="{AE2FA5F4-02F3-4182-99AE-AD27873D7CD0}"/>
                </a:ext>
              </a:extLst>
            </p:cNvPr>
            <p:cNvSpPr>
              <a:spLocks noChangeArrowheads="1"/>
            </p:cNvSpPr>
            <p:nvPr/>
          </p:nvSpPr>
          <p:spPr bwMode="auto">
            <a:xfrm>
              <a:off x="981" y="1437"/>
              <a:ext cx="160"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37" name="Rectangle 78">
              <a:extLst>
                <a:ext uri="{FF2B5EF4-FFF2-40B4-BE49-F238E27FC236}">
                  <a16:creationId xmlns:a16="http://schemas.microsoft.com/office/drawing/2014/main" id="{71982909-F122-432A-AEA5-73CC30F15F7F}"/>
                </a:ext>
              </a:extLst>
            </p:cNvPr>
            <p:cNvSpPr>
              <a:spLocks noChangeArrowheads="1"/>
            </p:cNvSpPr>
            <p:nvPr/>
          </p:nvSpPr>
          <p:spPr bwMode="auto">
            <a:xfrm>
              <a:off x="1099" y="1437"/>
              <a:ext cx="146"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325</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8" name="Rectangle 79">
              <a:extLst>
                <a:ext uri="{FF2B5EF4-FFF2-40B4-BE49-F238E27FC236}">
                  <a16:creationId xmlns:a16="http://schemas.microsoft.com/office/drawing/2014/main" id="{87D687DC-6D58-40F0-AFA9-F0C4B812FFDB}"/>
                </a:ext>
              </a:extLst>
            </p:cNvPr>
            <p:cNvSpPr>
              <a:spLocks noChangeArrowheads="1"/>
            </p:cNvSpPr>
            <p:nvPr/>
          </p:nvSpPr>
          <p:spPr bwMode="auto">
            <a:xfrm>
              <a:off x="1145" y="1437"/>
              <a:ext cx="0" cy="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9" name="Rectangle 80">
              <a:extLst>
                <a:ext uri="{FF2B5EF4-FFF2-40B4-BE49-F238E27FC236}">
                  <a16:creationId xmlns:a16="http://schemas.microsoft.com/office/drawing/2014/main" id="{8A743318-20A0-48F1-B6EE-FF4C3EF322B0}"/>
                </a:ext>
              </a:extLst>
            </p:cNvPr>
            <p:cNvSpPr>
              <a:spLocks noChangeArrowheads="1"/>
            </p:cNvSpPr>
            <p:nvPr/>
          </p:nvSpPr>
          <p:spPr bwMode="auto">
            <a:xfrm>
              <a:off x="1237" y="1437"/>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0" name="Rectangle 81">
              <a:extLst>
                <a:ext uri="{FF2B5EF4-FFF2-40B4-BE49-F238E27FC236}">
                  <a16:creationId xmlns:a16="http://schemas.microsoft.com/office/drawing/2014/main" id="{CB8B16C0-54EE-4B94-A34E-F7FF2C0570F9}"/>
                </a:ext>
              </a:extLst>
            </p:cNvPr>
            <p:cNvSpPr>
              <a:spLocks noChangeArrowheads="1"/>
            </p:cNvSpPr>
            <p:nvPr/>
          </p:nvSpPr>
          <p:spPr bwMode="auto">
            <a:xfrm>
              <a:off x="1261" y="1437"/>
              <a:ext cx="216" cy="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osób</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1" name="Rectangle 82">
              <a:extLst>
                <a:ext uri="{FF2B5EF4-FFF2-40B4-BE49-F238E27FC236}">
                  <a16:creationId xmlns:a16="http://schemas.microsoft.com/office/drawing/2014/main" id="{7AF4EDA2-B2E3-4994-AD7B-34EDC6DAA68A}"/>
                </a:ext>
              </a:extLst>
            </p:cNvPr>
            <p:cNvSpPr>
              <a:spLocks noChangeArrowheads="1"/>
            </p:cNvSpPr>
            <p:nvPr/>
          </p:nvSpPr>
          <p:spPr bwMode="auto">
            <a:xfrm>
              <a:off x="1508" y="1437"/>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42" name="Rectangle 83">
              <a:extLst>
                <a:ext uri="{FF2B5EF4-FFF2-40B4-BE49-F238E27FC236}">
                  <a16:creationId xmlns:a16="http://schemas.microsoft.com/office/drawing/2014/main" id="{FA7510B2-5337-4A2E-967B-2877B0D2D1F0}"/>
                </a:ext>
              </a:extLst>
            </p:cNvPr>
            <p:cNvSpPr>
              <a:spLocks noChangeArrowheads="1"/>
            </p:cNvSpPr>
            <p:nvPr/>
          </p:nvSpPr>
          <p:spPr bwMode="auto">
            <a:xfrm>
              <a:off x="981" y="1538"/>
              <a:ext cx="196" cy="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3" name="Rectangle 84">
              <a:extLst>
                <a:ext uri="{FF2B5EF4-FFF2-40B4-BE49-F238E27FC236}">
                  <a16:creationId xmlns:a16="http://schemas.microsoft.com/office/drawing/2014/main" id="{299F23C1-BC17-452E-9DB9-ED8164273A40}"/>
                </a:ext>
              </a:extLst>
            </p:cNvPr>
            <p:cNvSpPr>
              <a:spLocks noChangeArrowheads="1"/>
            </p:cNvSpPr>
            <p:nvPr/>
          </p:nvSpPr>
          <p:spPr bwMode="auto">
            <a:xfrm>
              <a:off x="1192" y="1538"/>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4" name="Rectangle 85">
              <a:extLst>
                <a:ext uri="{FF2B5EF4-FFF2-40B4-BE49-F238E27FC236}">
                  <a16:creationId xmlns:a16="http://schemas.microsoft.com/office/drawing/2014/main" id="{28234296-99CA-4E3A-8CE9-30EBB11C6264}"/>
                </a:ext>
              </a:extLst>
            </p:cNvPr>
            <p:cNvSpPr>
              <a:spLocks noChangeArrowheads="1"/>
            </p:cNvSpPr>
            <p:nvPr/>
          </p:nvSpPr>
          <p:spPr bwMode="auto">
            <a:xfrm>
              <a:off x="1362" y="1538"/>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5" name="Rectangle 86">
              <a:extLst>
                <a:ext uri="{FF2B5EF4-FFF2-40B4-BE49-F238E27FC236}">
                  <a16:creationId xmlns:a16="http://schemas.microsoft.com/office/drawing/2014/main" id="{68E548EB-098C-45D2-BD7F-A5FD9333C751}"/>
                </a:ext>
              </a:extLst>
            </p:cNvPr>
            <p:cNvSpPr>
              <a:spLocks noChangeArrowheads="1"/>
            </p:cNvSpPr>
            <p:nvPr/>
          </p:nvSpPr>
          <p:spPr bwMode="auto">
            <a:xfrm>
              <a:off x="1388" y="1538"/>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6" name="Rectangle 87">
              <a:extLst>
                <a:ext uri="{FF2B5EF4-FFF2-40B4-BE49-F238E27FC236}">
                  <a16:creationId xmlns:a16="http://schemas.microsoft.com/office/drawing/2014/main" id="{08737CA4-496A-4FF8-9934-3011C0BE5E85}"/>
                </a:ext>
              </a:extLst>
            </p:cNvPr>
            <p:cNvSpPr>
              <a:spLocks noChangeArrowheads="1"/>
            </p:cNvSpPr>
            <p:nvPr/>
          </p:nvSpPr>
          <p:spPr bwMode="auto">
            <a:xfrm>
              <a:off x="2124" y="839"/>
              <a:ext cx="41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Sieraków</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47" name="Rectangle 88">
              <a:extLst>
                <a:ext uri="{FF2B5EF4-FFF2-40B4-BE49-F238E27FC236}">
                  <a16:creationId xmlns:a16="http://schemas.microsoft.com/office/drawing/2014/main" id="{707B4CBA-208C-465E-8F89-9B381CE67A33}"/>
                </a:ext>
              </a:extLst>
            </p:cNvPr>
            <p:cNvSpPr>
              <a:spLocks noChangeArrowheads="1"/>
            </p:cNvSpPr>
            <p:nvPr/>
          </p:nvSpPr>
          <p:spPr bwMode="auto">
            <a:xfrm>
              <a:off x="2493" y="8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48" name="Rectangle 89">
              <a:extLst>
                <a:ext uri="{FF2B5EF4-FFF2-40B4-BE49-F238E27FC236}">
                  <a16:creationId xmlns:a16="http://schemas.microsoft.com/office/drawing/2014/main" id="{39F20F9A-0002-413E-9AFD-174E537A38C7}"/>
                </a:ext>
              </a:extLst>
            </p:cNvPr>
            <p:cNvSpPr>
              <a:spLocks noChangeArrowheads="1"/>
            </p:cNvSpPr>
            <p:nvPr/>
          </p:nvSpPr>
          <p:spPr bwMode="auto">
            <a:xfrm>
              <a:off x="2124" y="929"/>
              <a:ext cx="369" cy="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49" name="Rectangle 90">
              <a:extLst>
                <a:ext uri="{FF2B5EF4-FFF2-40B4-BE49-F238E27FC236}">
                  <a16:creationId xmlns:a16="http://schemas.microsoft.com/office/drawing/2014/main" id="{D92109A6-01F4-4BF4-A468-5DC7E88952B9}"/>
                </a:ext>
              </a:extLst>
            </p:cNvPr>
            <p:cNvSpPr>
              <a:spLocks noChangeArrowheads="1"/>
            </p:cNvSpPr>
            <p:nvPr/>
          </p:nvSpPr>
          <p:spPr bwMode="auto">
            <a:xfrm>
              <a:off x="2114" y="9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50" name="Rectangle 91">
              <a:extLst>
                <a:ext uri="{FF2B5EF4-FFF2-40B4-BE49-F238E27FC236}">
                  <a16:creationId xmlns:a16="http://schemas.microsoft.com/office/drawing/2014/main" id="{5E212009-102C-48B7-B73B-E249A533ECB8}"/>
                </a:ext>
              </a:extLst>
            </p:cNvPr>
            <p:cNvSpPr>
              <a:spLocks noChangeArrowheads="1"/>
            </p:cNvSpPr>
            <p:nvPr/>
          </p:nvSpPr>
          <p:spPr bwMode="auto">
            <a:xfrm>
              <a:off x="2138" y="939"/>
              <a:ext cx="146"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pl-PL" altLang="pl-PL" sz="1100" b="1" dirty="0">
                  <a:solidFill>
                    <a:srgbClr val="000000"/>
                  </a:solidFill>
                </a:rPr>
                <a:t>178</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1" name="Rectangle 92">
              <a:extLst>
                <a:ext uri="{FF2B5EF4-FFF2-40B4-BE49-F238E27FC236}">
                  <a16:creationId xmlns:a16="http://schemas.microsoft.com/office/drawing/2014/main" id="{734AB5AC-DE63-4A4E-B542-8442B684ED06}"/>
                </a:ext>
              </a:extLst>
            </p:cNvPr>
            <p:cNvSpPr>
              <a:spLocks noChangeArrowheads="1"/>
            </p:cNvSpPr>
            <p:nvPr/>
          </p:nvSpPr>
          <p:spPr bwMode="auto">
            <a:xfrm>
              <a:off x="2278" y="9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2" name="Rectangle 93">
              <a:extLst>
                <a:ext uri="{FF2B5EF4-FFF2-40B4-BE49-F238E27FC236}">
                  <a16:creationId xmlns:a16="http://schemas.microsoft.com/office/drawing/2014/main" id="{1EE20A36-F204-4A3A-872D-C49544FA9D90}"/>
                </a:ext>
              </a:extLst>
            </p:cNvPr>
            <p:cNvSpPr>
              <a:spLocks noChangeArrowheads="1"/>
            </p:cNvSpPr>
            <p:nvPr/>
          </p:nvSpPr>
          <p:spPr bwMode="auto">
            <a:xfrm>
              <a:off x="2301" y="939"/>
              <a:ext cx="243"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osób</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3" name="Rectangle 94">
              <a:extLst>
                <a:ext uri="{FF2B5EF4-FFF2-40B4-BE49-F238E27FC236}">
                  <a16:creationId xmlns:a16="http://schemas.microsoft.com/office/drawing/2014/main" id="{889FBC25-9F3A-40DE-842E-3A26E61776FC}"/>
                </a:ext>
              </a:extLst>
            </p:cNvPr>
            <p:cNvSpPr>
              <a:spLocks noChangeArrowheads="1"/>
            </p:cNvSpPr>
            <p:nvPr/>
          </p:nvSpPr>
          <p:spPr bwMode="auto">
            <a:xfrm>
              <a:off x="2501" y="9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54" name="Rectangle 95">
              <a:extLst>
                <a:ext uri="{FF2B5EF4-FFF2-40B4-BE49-F238E27FC236}">
                  <a16:creationId xmlns:a16="http://schemas.microsoft.com/office/drawing/2014/main" id="{F32B8BFE-A51D-4C42-849D-9B968D3C7FAB}"/>
                </a:ext>
              </a:extLst>
            </p:cNvPr>
            <p:cNvSpPr>
              <a:spLocks noChangeArrowheads="1"/>
            </p:cNvSpPr>
            <p:nvPr/>
          </p:nvSpPr>
          <p:spPr bwMode="auto">
            <a:xfrm>
              <a:off x="2220" y="103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5" name="Rectangle 96">
              <a:extLst>
                <a:ext uri="{FF2B5EF4-FFF2-40B4-BE49-F238E27FC236}">
                  <a16:creationId xmlns:a16="http://schemas.microsoft.com/office/drawing/2014/main" id="{77D6174D-DA60-4E73-A024-DFA5EF3F4CC2}"/>
                </a:ext>
              </a:extLst>
            </p:cNvPr>
            <p:cNvSpPr>
              <a:spLocks noChangeArrowheads="1"/>
            </p:cNvSpPr>
            <p:nvPr/>
          </p:nvSpPr>
          <p:spPr bwMode="auto">
            <a:xfrm>
              <a:off x="2247" y="103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6" name="Rectangle 97">
              <a:extLst>
                <a:ext uri="{FF2B5EF4-FFF2-40B4-BE49-F238E27FC236}">
                  <a16:creationId xmlns:a16="http://schemas.microsoft.com/office/drawing/2014/main" id="{0524EDFB-4DBF-42EC-809C-1F55904EF0E4}"/>
                </a:ext>
              </a:extLst>
            </p:cNvPr>
            <p:cNvSpPr>
              <a:spLocks noChangeArrowheads="1"/>
            </p:cNvSpPr>
            <p:nvPr/>
          </p:nvSpPr>
          <p:spPr bwMode="auto">
            <a:xfrm>
              <a:off x="2275" y="103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7" name="Rectangle 98">
              <a:extLst>
                <a:ext uri="{FF2B5EF4-FFF2-40B4-BE49-F238E27FC236}">
                  <a16:creationId xmlns:a16="http://schemas.microsoft.com/office/drawing/2014/main" id="{96C4331F-7811-4EDE-918A-9B0A71E1445A}"/>
                </a:ext>
              </a:extLst>
            </p:cNvPr>
            <p:cNvSpPr>
              <a:spLocks noChangeArrowheads="1"/>
            </p:cNvSpPr>
            <p:nvPr/>
          </p:nvSpPr>
          <p:spPr bwMode="auto">
            <a:xfrm>
              <a:off x="2368" y="103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8" name="Rectangle 99">
              <a:extLst>
                <a:ext uri="{FF2B5EF4-FFF2-40B4-BE49-F238E27FC236}">
                  <a16:creationId xmlns:a16="http://schemas.microsoft.com/office/drawing/2014/main" id="{792F4C52-2DD9-400D-8FCC-49BD27319703}"/>
                </a:ext>
              </a:extLst>
            </p:cNvPr>
            <p:cNvSpPr>
              <a:spLocks noChangeArrowheads="1"/>
            </p:cNvSpPr>
            <p:nvPr/>
          </p:nvSpPr>
          <p:spPr bwMode="auto">
            <a:xfrm>
              <a:off x="2397" y="10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59" name="Rectangle 100">
              <a:extLst>
                <a:ext uri="{FF2B5EF4-FFF2-40B4-BE49-F238E27FC236}">
                  <a16:creationId xmlns:a16="http://schemas.microsoft.com/office/drawing/2014/main" id="{F051EF3B-1441-4E7F-B122-F23C69913915}"/>
                </a:ext>
              </a:extLst>
            </p:cNvPr>
            <p:cNvSpPr>
              <a:spLocks noChangeArrowheads="1"/>
            </p:cNvSpPr>
            <p:nvPr/>
          </p:nvSpPr>
          <p:spPr bwMode="auto">
            <a:xfrm>
              <a:off x="2393" y="2196"/>
              <a:ext cx="306"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Kwilcz</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0" name="Rectangle 101">
              <a:extLst>
                <a:ext uri="{FF2B5EF4-FFF2-40B4-BE49-F238E27FC236}">
                  <a16:creationId xmlns:a16="http://schemas.microsoft.com/office/drawing/2014/main" id="{42198CC8-091E-451C-8644-62C9370E8BE4}"/>
                </a:ext>
              </a:extLst>
            </p:cNvPr>
            <p:cNvSpPr>
              <a:spLocks noChangeArrowheads="1"/>
            </p:cNvSpPr>
            <p:nvPr/>
          </p:nvSpPr>
          <p:spPr bwMode="auto">
            <a:xfrm>
              <a:off x="2654" y="2196"/>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61" name="Rectangle 102">
              <a:extLst>
                <a:ext uri="{FF2B5EF4-FFF2-40B4-BE49-F238E27FC236}">
                  <a16:creationId xmlns:a16="http://schemas.microsoft.com/office/drawing/2014/main" id="{882FCD1D-52CA-4A93-B3C8-DE58BFCDC16B}"/>
                </a:ext>
              </a:extLst>
            </p:cNvPr>
            <p:cNvSpPr>
              <a:spLocks noChangeArrowheads="1"/>
            </p:cNvSpPr>
            <p:nvPr/>
          </p:nvSpPr>
          <p:spPr bwMode="auto">
            <a:xfrm>
              <a:off x="2393" y="2286"/>
              <a:ext cx="261" cy="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62" name="Rectangle 103">
              <a:extLst>
                <a:ext uri="{FF2B5EF4-FFF2-40B4-BE49-F238E27FC236}">
                  <a16:creationId xmlns:a16="http://schemas.microsoft.com/office/drawing/2014/main" id="{DFF5C5C5-2E5B-4F36-9791-61A5DB2D5C66}"/>
                </a:ext>
              </a:extLst>
            </p:cNvPr>
            <p:cNvSpPr>
              <a:spLocks noChangeArrowheads="1"/>
            </p:cNvSpPr>
            <p:nvPr/>
          </p:nvSpPr>
          <p:spPr bwMode="auto">
            <a:xfrm>
              <a:off x="2342" y="2295"/>
              <a:ext cx="0" cy="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3" name="Rectangle 104">
              <a:extLst>
                <a:ext uri="{FF2B5EF4-FFF2-40B4-BE49-F238E27FC236}">
                  <a16:creationId xmlns:a16="http://schemas.microsoft.com/office/drawing/2014/main" id="{67E88C4A-6649-4B4A-9D08-5674671068BB}"/>
                </a:ext>
              </a:extLst>
            </p:cNvPr>
            <p:cNvSpPr>
              <a:spLocks noChangeArrowheads="1"/>
            </p:cNvSpPr>
            <p:nvPr/>
          </p:nvSpPr>
          <p:spPr bwMode="auto">
            <a:xfrm>
              <a:off x="2435" y="2295"/>
              <a:ext cx="0" cy="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4" name="Rectangle 105">
              <a:extLst>
                <a:ext uri="{FF2B5EF4-FFF2-40B4-BE49-F238E27FC236}">
                  <a16:creationId xmlns:a16="http://schemas.microsoft.com/office/drawing/2014/main" id="{4778D54F-8BAC-42BA-821C-1BEEAAA1C5C5}"/>
                </a:ext>
              </a:extLst>
            </p:cNvPr>
            <p:cNvSpPr>
              <a:spLocks noChangeArrowheads="1"/>
            </p:cNvSpPr>
            <p:nvPr/>
          </p:nvSpPr>
          <p:spPr bwMode="auto">
            <a:xfrm>
              <a:off x="2284" y="2295"/>
              <a:ext cx="261" cy="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r>
                <a:rPr lang="pl-PL" altLang="pl-PL" sz="1100" b="1" dirty="0">
                  <a:solidFill>
                    <a:srgbClr val="000000"/>
                  </a:solidFill>
                </a:rPr>
                <a:t>153</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5" name="Rectangle 106">
              <a:extLst>
                <a:ext uri="{FF2B5EF4-FFF2-40B4-BE49-F238E27FC236}">
                  <a16:creationId xmlns:a16="http://schemas.microsoft.com/office/drawing/2014/main" id="{26F5BC6E-2B94-405F-9971-62EC1AAD2A17}"/>
                </a:ext>
              </a:extLst>
            </p:cNvPr>
            <p:cNvSpPr>
              <a:spLocks noChangeArrowheads="1"/>
            </p:cNvSpPr>
            <p:nvPr/>
          </p:nvSpPr>
          <p:spPr bwMode="auto">
            <a:xfrm>
              <a:off x="2505" y="2295"/>
              <a:ext cx="243"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osób</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6" name="Rectangle 107">
              <a:extLst>
                <a:ext uri="{FF2B5EF4-FFF2-40B4-BE49-F238E27FC236}">
                  <a16:creationId xmlns:a16="http://schemas.microsoft.com/office/drawing/2014/main" id="{E32D1C7C-FCDD-4B2B-8DD7-B20B609507DA}"/>
                </a:ext>
              </a:extLst>
            </p:cNvPr>
            <p:cNvSpPr>
              <a:spLocks noChangeArrowheads="1"/>
            </p:cNvSpPr>
            <p:nvPr/>
          </p:nvSpPr>
          <p:spPr bwMode="auto">
            <a:xfrm>
              <a:off x="2705" y="2295"/>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67" name="Rectangle 108">
              <a:extLst>
                <a:ext uri="{FF2B5EF4-FFF2-40B4-BE49-F238E27FC236}">
                  <a16:creationId xmlns:a16="http://schemas.microsoft.com/office/drawing/2014/main" id="{DC5F85BD-C686-462F-82F6-F3B3C1867FA7}"/>
                </a:ext>
              </a:extLst>
            </p:cNvPr>
            <p:cNvSpPr>
              <a:spLocks noChangeArrowheads="1"/>
            </p:cNvSpPr>
            <p:nvPr/>
          </p:nvSpPr>
          <p:spPr bwMode="auto">
            <a:xfrm>
              <a:off x="2459" y="239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8" name="Rectangle 109">
              <a:extLst>
                <a:ext uri="{FF2B5EF4-FFF2-40B4-BE49-F238E27FC236}">
                  <a16:creationId xmlns:a16="http://schemas.microsoft.com/office/drawing/2014/main" id="{125B3207-FFA4-4893-820F-D4F2EC40F64C}"/>
                </a:ext>
              </a:extLst>
            </p:cNvPr>
            <p:cNvSpPr>
              <a:spLocks noChangeArrowheads="1"/>
            </p:cNvSpPr>
            <p:nvPr/>
          </p:nvSpPr>
          <p:spPr bwMode="auto">
            <a:xfrm>
              <a:off x="2486" y="239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9" name="Rectangle 110">
              <a:extLst>
                <a:ext uri="{FF2B5EF4-FFF2-40B4-BE49-F238E27FC236}">
                  <a16:creationId xmlns:a16="http://schemas.microsoft.com/office/drawing/2014/main" id="{573AE84D-E402-41FE-B58E-30AD34D9C3F2}"/>
                </a:ext>
              </a:extLst>
            </p:cNvPr>
            <p:cNvSpPr>
              <a:spLocks noChangeArrowheads="1"/>
            </p:cNvSpPr>
            <p:nvPr/>
          </p:nvSpPr>
          <p:spPr bwMode="auto">
            <a:xfrm>
              <a:off x="2514" y="239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72" name="Rectangle 113">
              <a:extLst>
                <a:ext uri="{FF2B5EF4-FFF2-40B4-BE49-F238E27FC236}">
                  <a16:creationId xmlns:a16="http://schemas.microsoft.com/office/drawing/2014/main" id="{DA45E6BB-68C9-45B2-B6DE-BD0FF41D327E}"/>
                </a:ext>
              </a:extLst>
            </p:cNvPr>
            <p:cNvSpPr>
              <a:spLocks noChangeArrowheads="1"/>
            </p:cNvSpPr>
            <p:nvPr/>
          </p:nvSpPr>
          <p:spPr bwMode="auto">
            <a:xfrm>
              <a:off x="2881" y="1450"/>
              <a:ext cx="791"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Chrzypsko Wielkie</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73" name="Rectangle 114">
              <a:extLst>
                <a:ext uri="{FF2B5EF4-FFF2-40B4-BE49-F238E27FC236}">
                  <a16:creationId xmlns:a16="http://schemas.microsoft.com/office/drawing/2014/main" id="{E705F5BA-BB01-48C9-B4FF-974483E853DE}"/>
                </a:ext>
              </a:extLst>
            </p:cNvPr>
            <p:cNvSpPr>
              <a:spLocks noChangeArrowheads="1"/>
            </p:cNvSpPr>
            <p:nvPr/>
          </p:nvSpPr>
          <p:spPr bwMode="auto">
            <a:xfrm>
              <a:off x="3622" y="1450"/>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74" name="Rectangle 115">
              <a:extLst>
                <a:ext uri="{FF2B5EF4-FFF2-40B4-BE49-F238E27FC236}">
                  <a16:creationId xmlns:a16="http://schemas.microsoft.com/office/drawing/2014/main" id="{2AEE799B-A1FF-405D-95E3-E7AE88D8F8F3}"/>
                </a:ext>
              </a:extLst>
            </p:cNvPr>
            <p:cNvSpPr>
              <a:spLocks noChangeArrowheads="1"/>
            </p:cNvSpPr>
            <p:nvPr/>
          </p:nvSpPr>
          <p:spPr bwMode="auto">
            <a:xfrm>
              <a:off x="2881" y="1540"/>
              <a:ext cx="741"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75" name="Rectangle 116">
              <a:extLst>
                <a:ext uri="{FF2B5EF4-FFF2-40B4-BE49-F238E27FC236}">
                  <a16:creationId xmlns:a16="http://schemas.microsoft.com/office/drawing/2014/main" id="{039FB9C1-456F-4D3A-B8D9-FAD877CE7C58}"/>
                </a:ext>
              </a:extLst>
            </p:cNvPr>
            <p:cNvSpPr>
              <a:spLocks noChangeArrowheads="1"/>
            </p:cNvSpPr>
            <p:nvPr/>
          </p:nvSpPr>
          <p:spPr bwMode="auto">
            <a:xfrm>
              <a:off x="3105" y="1551"/>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76" name="Rectangle 117">
              <a:extLst>
                <a:ext uri="{FF2B5EF4-FFF2-40B4-BE49-F238E27FC236}">
                  <a16:creationId xmlns:a16="http://schemas.microsoft.com/office/drawing/2014/main" id="{EE4D4DBA-FEC1-4AA9-A2F3-937F0C5D708B}"/>
                </a:ext>
              </a:extLst>
            </p:cNvPr>
            <p:cNvSpPr>
              <a:spLocks noChangeArrowheads="1"/>
            </p:cNvSpPr>
            <p:nvPr/>
          </p:nvSpPr>
          <p:spPr bwMode="auto">
            <a:xfrm>
              <a:off x="3152" y="1551"/>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77" name="Rectangle 118">
              <a:extLst>
                <a:ext uri="{FF2B5EF4-FFF2-40B4-BE49-F238E27FC236}">
                  <a16:creationId xmlns:a16="http://schemas.microsoft.com/office/drawing/2014/main" id="{DB1CEE8E-6500-425B-9F07-E54B7130A4CC}"/>
                </a:ext>
              </a:extLst>
            </p:cNvPr>
            <p:cNvSpPr>
              <a:spLocks noChangeArrowheads="1"/>
            </p:cNvSpPr>
            <p:nvPr/>
          </p:nvSpPr>
          <p:spPr bwMode="auto">
            <a:xfrm>
              <a:off x="3198" y="1551"/>
              <a:ext cx="331"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53 osób</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78" name="Rectangle 119">
              <a:extLst>
                <a:ext uri="{FF2B5EF4-FFF2-40B4-BE49-F238E27FC236}">
                  <a16:creationId xmlns:a16="http://schemas.microsoft.com/office/drawing/2014/main" id="{C2EC2FFA-2A80-4134-8DB4-229F299977CD}"/>
                </a:ext>
              </a:extLst>
            </p:cNvPr>
            <p:cNvSpPr>
              <a:spLocks noChangeArrowheads="1"/>
            </p:cNvSpPr>
            <p:nvPr/>
          </p:nvSpPr>
          <p:spPr bwMode="auto">
            <a:xfrm>
              <a:off x="3398" y="1551"/>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0" name="Rectangle 121">
              <a:extLst>
                <a:ext uri="{FF2B5EF4-FFF2-40B4-BE49-F238E27FC236}">
                  <a16:creationId xmlns:a16="http://schemas.microsoft.com/office/drawing/2014/main" id="{8DBEE845-D37C-4CE0-A7F7-CEE2A0088B9F}"/>
                </a:ext>
              </a:extLst>
            </p:cNvPr>
            <p:cNvSpPr>
              <a:spLocks noChangeArrowheads="1"/>
            </p:cNvSpPr>
            <p:nvPr/>
          </p:nvSpPr>
          <p:spPr bwMode="auto">
            <a:xfrm>
              <a:off x="3205" y="164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1" name="Rectangle 122">
              <a:extLst>
                <a:ext uri="{FF2B5EF4-FFF2-40B4-BE49-F238E27FC236}">
                  <a16:creationId xmlns:a16="http://schemas.microsoft.com/office/drawing/2014/main" id="{4373E66B-A4DC-4944-B4E1-BEAF9E339887}"/>
                </a:ext>
              </a:extLst>
            </p:cNvPr>
            <p:cNvSpPr>
              <a:spLocks noChangeArrowheads="1"/>
            </p:cNvSpPr>
            <p:nvPr/>
          </p:nvSpPr>
          <p:spPr bwMode="auto">
            <a:xfrm>
              <a:off x="3300" y="164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2" name="Rectangle 123">
              <a:extLst>
                <a:ext uri="{FF2B5EF4-FFF2-40B4-BE49-F238E27FC236}">
                  <a16:creationId xmlns:a16="http://schemas.microsoft.com/office/drawing/2014/main" id="{BCC94644-870F-478C-B6A6-A488528E5F41}"/>
                </a:ext>
              </a:extLst>
            </p:cNvPr>
            <p:cNvSpPr>
              <a:spLocks noChangeArrowheads="1"/>
            </p:cNvSpPr>
            <p:nvPr/>
          </p:nvSpPr>
          <p:spPr bwMode="auto">
            <a:xfrm>
              <a:off x="3328" y="164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83" name="Rectangle 124">
              <a:extLst>
                <a:ext uri="{FF2B5EF4-FFF2-40B4-BE49-F238E27FC236}">
                  <a16:creationId xmlns:a16="http://schemas.microsoft.com/office/drawing/2014/main" id="{7DBA41E1-1D4C-4976-9C24-1C34B84D57DB}"/>
                </a:ext>
              </a:extLst>
            </p:cNvPr>
            <p:cNvSpPr>
              <a:spLocks noChangeArrowheads="1"/>
            </p:cNvSpPr>
            <p:nvPr/>
          </p:nvSpPr>
          <p:spPr bwMode="auto">
            <a:xfrm>
              <a:off x="3157" y="2936"/>
              <a:ext cx="834" cy="101"/>
            </a:xfrm>
            <a:prstGeom prst="rect">
              <a:avLst/>
            </a:prstGeom>
            <a:solidFill>
              <a:srgbClr val="D1CA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dirty="0"/>
            </a:p>
          </p:txBody>
        </p:sp>
        <p:sp>
          <p:nvSpPr>
            <p:cNvPr id="1084" name="Rectangle 125">
              <a:extLst>
                <a:ext uri="{FF2B5EF4-FFF2-40B4-BE49-F238E27FC236}">
                  <a16:creationId xmlns:a16="http://schemas.microsoft.com/office/drawing/2014/main" id="{58D3F7D7-8F2B-403C-8310-CFB18BAA40A3}"/>
                </a:ext>
              </a:extLst>
            </p:cNvPr>
            <p:cNvSpPr>
              <a:spLocks noChangeArrowheads="1"/>
            </p:cNvSpPr>
            <p:nvPr/>
          </p:nvSpPr>
          <p:spPr bwMode="auto">
            <a:xfrm>
              <a:off x="3172" y="2934"/>
              <a:ext cx="289" cy="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sng" strike="noStrike" cap="none" normalizeH="0" baseline="0" dirty="0">
                  <a:ln>
                    <a:noFill/>
                  </a:ln>
                  <a:solidFill>
                    <a:srgbClr val="000000"/>
                  </a:solidFill>
                  <a:effectLst/>
                  <a:latin typeface="Arial" panose="020B0604020202020204" pitchFamily="34" charset="0"/>
                </a:rPr>
                <a:t>Powiat</a:t>
              </a:r>
              <a:endParaRPr kumimoji="0" lang="pl-PL" altLang="pl-PL" sz="1800" b="0" i="0" u="sng" strike="noStrike" cap="none" normalizeH="0" baseline="0" dirty="0">
                <a:ln>
                  <a:noFill/>
                </a:ln>
                <a:solidFill>
                  <a:schemeClr val="tx1"/>
                </a:solidFill>
                <a:effectLst/>
                <a:latin typeface="Arial" panose="020B0604020202020204" pitchFamily="34" charset="0"/>
              </a:endParaRPr>
            </a:p>
          </p:txBody>
        </p:sp>
        <p:sp>
          <p:nvSpPr>
            <p:cNvPr id="1085" name="Rectangle 126">
              <a:extLst>
                <a:ext uri="{FF2B5EF4-FFF2-40B4-BE49-F238E27FC236}">
                  <a16:creationId xmlns:a16="http://schemas.microsoft.com/office/drawing/2014/main" id="{4BF17C48-58F3-47B2-8A3B-197337557F29}"/>
                </a:ext>
              </a:extLst>
            </p:cNvPr>
            <p:cNvSpPr>
              <a:spLocks noChangeArrowheads="1"/>
            </p:cNvSpPr>
            <p:nvPr/>
          </p:nvSpPr>
          <p:spPr bwMode="auto">
            <a:xfrm>
              <a:off x="3442" y="2934"/>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6" name="Rectangle 127">
              <a:extLst>
                <a:ext uri="{FF2B5EF4-FFF2-40B4-BE49-F238E27FC236}">
                  <a16:creationId xmlns:a16="http://schemas.microsoft.com/office/drawing/2014/main" id="{031AFC1D-C4BA-420D-974F-75F91493801F}"/>
                </a:ext>
              </a:extLst>
            </p:cNvPr>
            <p:cNvSpPr>
              <a:spLocks noChangeArrowheads="1"/>
            </p:cNvSpPr>
            <p:nvPr/>
          </p:nvSpPr>
          <p:spPr bwMode="auto">
            <a:xfrm>
              <a:off x="3466" y="2934"/>
              <a:ext cx="0" cy="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7" name="Rectangle 128">
              <a:extLst>
                <a:ext uri="{FF2B5EF4-FFF2-40B4-BE49-F238E27FC236}">
                  <a16:creationId xmlns:a16="http://schemas.microsoft.com/office/drawing/2014/main" id="{C473E0EF-5B6E-4426-B1ED-AE291ED03DB9}"/>
                </a:ext>
              </a:extLst>
            </p:cNvPr>
            <p:cNvSpPr>
              <a:spLocks noChangeArrowheads="1"/>
            </p:cNvSpPr>
            <p:nvPr/>
          </p:nvSpPr>
          <p:spPr bwMode="auto">
            <a:xfrm>
              <a:off x="3513" y="2934"/>
              <a:ext cx="0"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8" name="Rectangle 129">
              <a:extLst>
                <a:ext uri="{FF2B5EF4-FFF2-40B4-BE49-F238E27FC236}">
                  <a16:creationId xmlns:a16="http://schemas.microsoft.com/office/drawing/2014/main" id="{64F812A8-3752-455F-B802-64581382300C}"/>
                </a:ext>
              </a:extLst>
            </p:cNvPr>
            <p:cNvSpPr>
              <a:spLocks noChangeArrowheads="1"/>
            </p:cNvSpPr>
            <p:nvPr/>
          </p:nvSpPr>
          <p:spPr bwMode="auto">
            <a:xfrm>
              <a:off x="3537" y="2934"/>
              <a:ext cx="146"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pl-PL" altLang="pl-PL" sz="1100" b="1">
                  <a:solidFill>
                    <a:srgbClr val="000000"/>
                  </a:solidFill>
                </a:rPr>
                <a:t>709</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9" name="Rectangle 130">
              <a:extLst>
                <a:ext uri="{FF2B5EF4-FFF2-40B4-BE49-F238E27FC236}">
                  <a16:creationId xmlns:a16="http://schemas.microsoft.com/office/drawing/2014/main" id="{08028901-98F0-4D39-BAA8-ECC271ECF984}"/>
                </a:ext>
              </a:extLst>
            </p:cNvPr>
            <p:cNvSpPr>
              <a:spLocks noChangeArrowheads="1"/>
            </p:cNvSpPr>
            <p:nvPr/>
          </p:nvSpPr>
          <p:spPr bwMode="auto">
            <a:xfrm>
              <a:off x="3630" y="29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0" name="Rectangle 131">
              <a:extLst>
                <a:ext uri="{FF2B5EF4-FFF2-40B4-BE49-F238E27FC236}">
                  <a16:creationId xmlns:a16="http://schemas.microsoft.com/office/drawing/2014/main" id="{FD49BE0B-D69E-4659-8BB8-8747C820724F}"/>
                </a:ext>
              </a:extLst>
            </p:cNvPr>
            <p:cNvSpPr>
              <a:spLocks noChangeArrowheads="1"/>
            </p:cNvSpPr>
            <p:nvPr/>
          </p:nvSpPr>
          <p:spPr bwMode="auto">
            <a:xfrm>
              <a:off x="3676" y="2934"/>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1" name="Rectangle 132">
              <a:extLst>
                <a:ext uri="{FF2B5EF4-FFF2-40B4-BE49-F238E27FC236}">
                  <a16:creationId xmlns:a16="http://schemas.microsoft.com/office/drawing/2014/main" id="{7D471E93-F89A-435A-8810-BA3A456434EA}"/>
                </a:ext>
              </a:extLst>
            </p:cNvPr>
            <p:cNvSpPr>
              <a:spLocks noChangeArrowheads="1"/>
            </p:cNvSpPr>
            <p:nvPr/>
          </p:nvSpPr>
          <p:spPr bwMode="auto">
            <a:xfrm>
              <a:off x="3699" y="2934"/>
              <a:ext cx="266" cy="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osoby</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2" name="Rectangle 133">
              <a:extLst>
                <a:ext uri="{FF2B5EF4-FFF2-40B4-BE49-F238E27FC236}">
                  <a16:creationId xmlns:a16="http://schemas.microsoft.com/office/drawing/2014/main" id="{EB561C85-D211-4300-AA72-E32866B448C4}"/>
                </a:ext>
              </a:extLst>
            </p:cNvPr>
            <p:cNvSpPr>
              <a:spLocks noChangeArrowheads="1"/>
            </p:cNvSpPr>
            <p:nvPr/>
          </p:nvSpPr>
          <p:spPr bwMode="auto">
            <a:xfrm>
              <a:off x="3797" y="29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3" name="Rectangle 134">
              <a:extLst>
                <a:ext uri="{FF2B5EF4-FFF2-40B4-BE49-F238E27FC236}">
                  <a16:creationId xmlns:a16="http://schemas.microsoft.com/office/drawing/2014/main" id="{D2688AE0-6F7F-4D1E-B14B-02FD63017E93}"/>
                </a:ext>
              </a:extLst>
            </p:cNvPr>
            <p:cNvSpPr>
              <a:spLocks noChangeArrowheads="1"/>
            </p:cNvSpPr>
            <p:nvPr/>
          </p:nvSpPr>
          <p:spPr bwMode="auto">
            <a:xfrm>
              <a:off x="3899" y="2934"/>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4" name="Rectangle 135">
              <a:extLst>
                <a:ext uri="{FF2B5EF4-FFF2-40B4-BE49-F238E27FC236}">
                  <a16:creationId xmlns:a16="http://schemas.microsoft.com/office/drawing/2014/main" id="{512C5990-B2A9-45C5-A60D-33C250F97C2E}"/>
                </a:ext>
              </a:extLst>
            </p:cNvPr>
            <p:cNvSpPr>
              <a:spLocks noChangeArrowheads="1"/>
            </p:cNvSpPr>
            <p:nvPr/>
          </p:nvSpPr>
          <p:spPr bwMode="auto">
            <a:xfrm>
              <a:off x="3172" y="3024"/>
              <a:ext cx="270" cy="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97" name="Rectangle 137">
              <a:extLst>
                <a:ext uri="{FF2B5EF4-FFF2-40B4-BE49-F238E27FC236}">
                  <a16:creationId xmlns:a16="http://schemas.microsoft.com/office/drawing/2014/main" id="{0E93A01D-7B78-4C7C-9C59-209B93E299CD}"/>
                </a:ext>
              </a:extLst>
            </p:cNvPr>
            <p:cNvSpPr>
              <a:spLocks noChangeArrowheads="1"/>
            </p:cNvSpPr>
            <p:nvPr/>
          </p:nvSpPr>
          <p:spPr bwMode="auto">
            <a:xfrm>
              <a:off x="3172" y="3034"/>
              <a:ext cx="88"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98" name="Rectangle 138">
              <a:extLst>
                <a:ext uri="{FF2B5EF4-FFF2-40B4-BE49-F238E27FC236}">
                  <a16:creationId xmlns:a16="http://schemas.microsoft.com/office/drawing/2014/main" id="{02121F12-C9AD-48A5-9B0C-2F7DA2448C0C}"/>
                </a:ext>
              </a:extLst>
            </p:cNvPr>
            <p:cNvSpPr>
              <a:spLocks noChangeArrowheads="1"/>
            </p:cNvSpPr>
            <p:nvPr/>
          </p:nvSpPr>
          <p:spPr bwMode="auto">
            <a:xfrm>
              <a:off x="3220" y="3034"/>
              <a:ext cx="209"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99" name="Rectangle 139">
              <a:extLst>
                <a:ext uri="{FF2B5EF4-FFF2-40B4-BE49-F238E27FC236}">
                  <a16:creationId xmlns:a16="http://schemas.microsoft.com/office/drawing/2014/main" id="{AB9A9A7A-7978-4814-8AA2-02A5AF03CF32}"/>
                </a:ext>
              </a:extLst>
            </p:cNvPr>
            <p:cNvSpPr>
              <a:spLocks noChangeArrowheads="1"/>
            </p:cNvSpPr>
            <p:nvPr/>
          </p:nvSpPr>
          <p:spPr bwMode="auto">
            <a:xfrm>
              <a:off x="3383" y="30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00" name="Rectangle 140">
              <a:extLst>
                <a:ext uri="{FF2B5EF4-FFF2-40B4-BE49-F238E27FC236}">
                  <a16:creationId xmlns:a16="http://schemas.microsoft.com/office/drawing/2014/main" id="{BEC5416F-0DF8-4250-97A7-A4A9FC25FCF4}"/>
                </a:ext>
              </a:extLst>
            </p:cNvPr>
            <p:cNvSpPr>
              <a:spLocks noChangeArrowheads="1"/>
            </p:cNvSpPr>
            <p:nvPr/>
          </p:nvSpPr>
          <p:spPr bwMode="auto">
            <a:xfrm>
              <a:off x="3411" y="30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01" name="Rectangle 141">
              <a:extLst>
                <a:ext uri="{FF2B5EF4-FFF2-40B4-BE49-F238E27FC236}">
                  <a16:creationId xmlns:a16="http://schemas.microsoft.com/office/drawing/2014/main" id="{8FD26BBD-0A52-43EB-8EBA-3C05EAF8B614}"/>
                </a:ext>
              </a:extLst>
            </p:cNvPr>
            <p:cNvSpPr>
              <a:spLocks noChangeArrowheads="1"/>
            </p:cNvSpPr>
            <p:nvPr/>
          </p:nvSpPr>
          <p:spPr bwMode="auto">
            <a:xfrm>
              <a:off x="3439" y="30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02" name="Rectangle 142">
              <a:extLst>
                <a:ext uri="{FF2B5EF4-FFF2-40B4-BE49-F238E27FC236}">
                  <a16:creationId xmlns:a16="http://schemas.microsoft.com/office/drawing/2014/main" id="{17CEE3E3-5C65-4D00-9754-600093876545}"/>
                </a:ext>
              </a:extLst>
            </p:cNvPr>
            <p:cNvSpPr>
              <a:spLocks noChangeArrowheads="1"/>
            </p:cNvSpPr>
            <p:nvPr/>
          </p:nvSpPr>
          <p:spPr bwMode="auto">
            <a:xfrm>
              <a:off x="3485" y="30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03" name="Rectangle 143">
              <a:extLst>
                <a:ext uri="{FF2B5EF4-FFF2-40B4-BE49-F238E27FC236}">
                  <a16:creationId xmlns:a16="http://schemas.microsoft.com/office/drawing/2014/main" id="{931B0075-7DDF-47FB-A24D-0DD86B240433}"/>
                </a:ext>
              </a:extLst>
            </p:cNvPr>
            <p:cNvSpPr>
              <a:spLocks noChangeArrowheads="1"/>
            </p:cNvSpPr>
            <p:nvPr/>
          </p:nvSpPr>
          <p:spPr bwMode="auto">
            <a:xfrm>
              <a:off x="3512" y="3034"/>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21524692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az 4">
            <a:extLst>
              <a:ext uri="{FF2B5EF4-FFF2-40B4-BE49-F238E27FC236}">
                <a16:creationId xmlns:a16="http://schemas.microsoft.com/office/drawing/2014/main" id="{B276FA34-DFE5-426E-92FE-9984DCA5E1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04664" y="0"/>
            <a:ext cx="11665296" cy="6858000"/>
          </a:xfrm>
          <a:prstGeom prst="rect">
            <a:avLst/>
          </a:prstGeom>
        </p:spPr>
      </p:pic>
    </p:spTree>
    <p:extLst>
      <p:ext uri="{BB962C8B-B14F-4D97-AF65-F5344CB8AC3E}">
        <p14:creationId xmlns:p14="http://schemas.microsoft.com/office/powerpoint/2010/main" val="28948378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le tekstowe 2">
            <a:extLst>
              <a:ext uri="{FF2B5EF4-FFF2-40B4-BE49-F238E27FC236}">
                <a16:creationId xmlns:a16="http://schemas.microsoft.com/office/drawing/2014/main" id="{C494D68F-221B-4730-868F-3860BF031D6A}"/>
              </a:ext>
            </a:extLst>
          </p:cNvPr>
          <p:cNvSpPr txBox="1"/>
          <p:nvPr/>
        </p:nvSpPr>
        <p:spPr>
          <a:xfrm>
            <a:off x="503548" y="1484784"/>
            <a:ext cx="8136904" cy="3108543"/>
          </a:xfrm>
          <a:prstGeom prst="rect">
            <a:avLst/>
          </a:prstGeom>
          <a:noFill/>
        </p:spPr>
        <p:txBody>
          <a:bodyPr wrap="square">
            <a:spAutoFit/>
          </a:bodyPr>
          <a:lstStyle/>
          <a:p>
            <a:pPr algn="just"/>
            <a:r>
              <a:rPr lang="pl-PL" sz="1600" dirty="0">
                <a:effectLst/>
                <a:latin typeface="Book Antiqua" panose="02040602050305030304" pitchFamily="18" charset="0"/>
              </a:rPr>
              <a:t>Pojawienie się nadzwyczajnej sytuacji, jaką jest trwająca nadal epidemia, spowodowało konieczność szybkiego dostosowania działań do zmian zachodzących na rynku pracy. </a:t>
            </a:r>
          </a:p>
          <a:p>
            <a:pPr algn="just"/>
            <a:r>
              <a:rPr lang="pl-PL" sz="1600" dirty="0">
                <a:effectLst/>
                <a:latin typeface="Book Antiqua" panose="02040602050305030304" pitchFamily="18" charset="0"/>
              </a:rPr>
              <a:t>Zamrożenie gospodarki w reakcji na pandemię skutkowało natychmiastowym wzrostem bezrobocia.</a:t>
            </a:r>
            <a:r>
              <a:rPr lang="pl-PL" sz="1600" dirty="0">
                <a:latin typeface="Book Antiqua" panose="02040602050305030304" pitchFamily="18" charset="0"/>
              </a:rPr>
              <a:t> Duża część przedsiębiorstw została zmuszona do ograniczenia swojej działalności. Tym samym liczba bezrobotnych osiągnęła taki poziom, jaki występował na początku 2017r.</a:t>
            </a:r>
            <a:r>
              <a:rPr lang="pl-PL" sz="1600" dirty="0">
                <a:effectLst/>
                <a:latin typeface="Book Antiqua" panose="02040602050305030304" pitchFamily="18" charset="0"/>
              </a:rPr>
              <a:t> </a:t>
            </a:r>
          </a:p>
          <a:p>
            <a:pPr algn="just"/>
            <a:endParaRPr lang="pl-PL" sz="1600" dirty="0">
              <a:effectLst/>
              <a:latin typeface="Book Antiqua" panose="02040602050305030304" pitchFamily="18" charset="0"/>
            </a:endParaRPr>
          </a:p>
          <a:p>
            <a:pPr algn="just"/>
            <a:r>
              <a:rPr lang="pl-PL" sz="1600" dirty="0">
                <a:effectLst/>
                <a:latin typeface="Book Antiqua" panose="02040602050305030304" pitchFamily="18" charset="0"/>
              </a:rPr>
              <a:t>Pomimo niepewnej sytuacji spowodowanej pandemią lokalni pracodawcy chętnie wnioskowali do tut. Urzędu o wsparcie zatrudnienia, korzystając z aktywnych form służących złagodzeniu skutków bezrobocia, aktywizacji zawodowej bezrobotnych.</a:t>
            </a:r>
          </a:p>
          <a:p>
            <a:pPr algn="just"/>
            <a:endParaRPr lang="pl-PL" dirty="0">
              <a:latin typeface="Book Antiqua" panose="02040602050305030304" pitchFamily="18" charset="0"/>
            </a:endParaRPr>
          </a:p>
          <a:p>
            <a:pPr algn="just"/>
            <a:r>
              <a:rPr lang="pl-PL" dirty="0">
                <a:effectLst/>
                <a:latin typeface="Book Antiqua" panose="02040602050305030304" pitchFamily="18" charset="0"/>
              </a:rPr>
              <a:t> </a:t>
            </a:r>
            <a:endParaRPr lang="pl-PL" sz="1400" dirty="0">
              <a:latin typeface="Book Antiqua" panose="02040602050305030304" pitchFamily="18" charset="0"/>
            </a:endParaRPr>
          </a:p>
        </p:txBody>
      </p:sp>
    </p:spTree>
    <p:extLst>
      <p:ext uri="{BB962C8B-B14F-4D97-AF65-F5344CB8AC3E}">
        <p14:creationId xmlns:p14="http://schemas.microsoft.com/office/powerpoint/2010/main" val="4011371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73" name="Wykres 6772">
            <a:extLst>
              <a:ext uri="{FF2B5EF4-FFF2-40B4-BE49-F238E27FC236}">
                <a16:creationId xmlns:a16="http://schemas.microsoft.com/office/drawing/2014/main" id="{6C506B83-1E06-4106-811E-AEA7ACAA9FFC}"/>
              </a:ext>
            </a:extLst>
          </p:cNvPr>
          <p:cNvGraphicFramePr/>
          <p:nvPr>
            <p:extLst>
              <p:ext uri="{D42A27DB-BD31-4B8C-83A1-F6EECF244321}">
                <p14:modId xmlns:p14="http://schemas.microsoft.com/office/powerpoint/2010/main" val="802277721"/>
              </p:ext>
            </p:extLst>
          </p:nvPr>
        </p:nvGraphicFramePr>
        <p:xfrm>
          <a:off x="1524000" y="404664"/>
          <a:ext cx="6096000" cy="4064000"/>
        </p:xfrm>
        <a:graphic>
          <a:graphicData uri="http://schemas.openxmlformats.org/drawingml/2006/chart">
            <c:chart xmlns:c="http://schemas.openxmlformats.org/drawingml/2006/chart" xmlns:r="http://schemas.openxmlformats.org/officeDocument/2006/relationships" r:id="rId2"/>
          </a:graphicData>
        </a:graphic>
      </p:graphicFrame>
      <p:sp>
        <p:nvSpPr>
          <p:cNvPr id="6775" name="pole tekstowe 6774">
            <a:extLst>
              <a:ext uri="{FF2B5EF4-FFF2-40B4-BE49-F238E27FC236}">
                <a16:creationId xmlns:a16="http://schemas.microsoft.com/office/drawing/2014/main" id="{072A2EEA-D88B-4EF4-B28A-B120B052D16B}"/>
              </a:ext>
            </a:extLst>
          </p:cNvPr>
          <p:cNvSpPr txBox="1"/>
          <p:nvPr/>
        </p:nvSpPr>
        <p:spPr>
          <a:xfrm>
            <a:off x="1115616" y="4797152"/>
            <a:ext cx="7272808" cy="1015663"/>
          </a:xfrm>
          <a:prstGeom prst="rect">
            <a:avLst/>
          </a:prstGeom>
          <a:noFill/>
        </p:spPr>
        <p:txBody>
          <a:bodyPr wrap="square" rtlCol="0">
            <a:spAutoFit/>
          </a:bodyPr>
          <a:lstStyle/>
          <a:p>
            <a:r>
              <a:rPr lang="pl-PL" sz="1400" dirty="0">
                <a:latin typeface="Book Antiqua" panose="02040602050305030304" pitchFamily="18" charset="0"/>
              </a:rPr>
              <a:t>W 2021 r. w statystykach Powiatowego Urzędu Pracy w Międzychodzie nie odnotowano znacznych zmian poziomu bezrobocia w stosunku do roku 2020 . W rejestrze osób bezrobotnych na koniec roku 2021 figurowało </a:t>
            </a:r>
            <a:r>
              <a:rPr lang="pl-PL" sz="1400" b="1" dirty="0">
                <a:solidFill>
                  <a:srgbClr val="0070C0"/>
                </a:solidFill>
                <a:latin typeface="Book Antiqua" panose="02040602050305030304" pitchFamily="18" charset="0"/>
              </a:rPr>
              <a:t>709 osób</a:t>
            </a:r>
            <a:r>
              <a:rPr lang="pl-PL" sz="1600" dirty="0">
                <a:latin typeface="Book Antiqua" panose="02040602050305030304" pitchFamily="18" charset="0"/>
              </a:rPr>
              <a:t>. </a:t>
            </a:r>
            <a:br>
              <a:rPr lang="pl-PL" sz="1600" dirty="0">
                <a:latin typeface="Book Antiqua" panose="02040602050305030304" pitchFamily="18" charset="0"/>
              </a:rPr>
            </a:br>
            <a:r>
              <a:rPr lang="pl-PL" sz="1600" dirty="0">
                <a:latin typeface="Book Antiqua" panose="02040602050305030304" pitchFamily="18" charset="0"/>
              </a:rPr>
              <a:t>. </a:t>
            </a:r>
          </a:p>
        </p:txBody>
      </p:sp>
    </p:spTree>
    <p:extLst>
      <p:ext uri="{BB962C8B-B14F-4D97-AF65-F5344CB8AC3E}">
        <p14:creationId xmlns:p14="http://schemas.microsoft.com/office/powerpoint/2010/main" val="4063696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073B939A-35E1-43A7-9C9D-C422B072F638}"/>
              </a:ext>
            </a:extLst>
          </p:cNvPr>
          <p:cNvGraphicFramePr/>
          <p:nvPr>
            <p:extLst>
              <p:ext uri="{D42A27DB-BD31-4B8C-83A1-F6EECF244321}">
                <p14:modId xmlns:p14="http://schemas.microsoft.com/office/powerpoint/2010/main" val="3290912467"/>
              </p:ext>
            </p:extLst>
          </p:nvPr>
        </p:nvGraphicFramePr>
        <p:xfrm>
          <a:off x="539552" y="836712"/>
          <a:ext cx="8064896" cy="5400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968150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Wykres 4">
            <a:extLst>
              <a:ext uri="{FF2B5EF4-FFF2-40B4-BE49-F238E27FC236}">
                <a16:creationId xmlns:a16="http://schemas.microsoft.com/office/drawing/2014/main" id="{8D9E9C41-9AAA-4AB0-902C-4DBD6F1A422A}"/>
              </a:ext>
            </a:extLst>
          </p:cNvPr>
          <p:cNvGraphicFramePr/>
          <p:nvPr>
            <p:extLst>
              <p:ext uri="{D42A27DB-BD31-4B8C-83A1-F6EECF244321}">
                <p14:modId xmlns:p14="http://schemas.microsoft.com/office/powerpoint/2010/main" val="3440050797"/>
              </p:ext>
            </p:extLst>
          </p:nvPr>
        </p:nvGraphicFramePr>
        <p:xfrm>
          <a:off x="971600" y="764704"/>
          <a:ext cx="7200800" cy="4752528"/>
        </p:xfrm>
        <a:graphic>
          <a:graphicData uri="http://schemas.openxmlformats.org/drawingml/2006/chart">
            <c:chart xmlns:c="http://schemas.openxmlformats.org/drawingml/2006/chart" xmlns:r="http://schemas.openxmlformats.org/officeDocument/2006/relationships" r:id="rId2"/>
          </a:graphicData>
        </a:graphic>
      </p:graphicFrame>
      <p:sp>
        <p:nvSpPr>
          <p:cNvPr id="6" name="pole tekstowe 5">
            <a:extLst>
              <a:ext uri="{FF2B5EF4-FFF2-40B4-BE49-F238E27FC236}">
                <a16:creationId xmlns:a16="http://schemas.microsoft.com/office/drawing/2014/main" id="{030ED3DE-FE87-4707-BF84-604154AFE4A8}"/>
              </a:ext>
            </a:extLst>
          </p:cNvPr>
          <p:cNvSpPr txBox="1"/>
          <p:nvPr/>
        </p:nvSpPr>
        <p:spPr>
          <a:xfrm>
            <a:off x="651986" y="5733256"/>
            <a:ext cx="8492014" cy="738664"/>
          </a:xfrm>
          <a:prstGeom prst="rect">
            <a:avLst/>
          </a:prstGeom>
          <a:noFill/>
        </p:spPr>
        <p:txBody>
          <a:bodyPr wrap="square" rtlCol="0">
            <a:spAutoFit/>
          </a:bodyPr>
          <a:lstStyle/>
          <a:p>
            <a:endParaRPr lang="pl-PL" sz="1400" dirty="0">
              <a:latin typeface="Book Antiqua" panose="02040602050305030304" pitchFamily="18" charset="0"/>
            </a:endParaRPr>
          </a:p>
          <a:p>
            <a:r>
              <a:rPr lang="pl-PL" sz="1400" dirty="0">
                <a:latin typeface="Book Antiqua" panose="02040602050305030304" pitchFamily="18" charset="0"/>
              </a:rPr>
              <a:t>W 2021r zostało wyłączonych z ewidencji bezrobotnych 1241 osób. Ponad połowa osób tj. 56%  wyrejestrowanych  utraciła status bezrobotnego z powodu podjęcia pracy.</a:t>
            </a:r>
          </a:p>
        </p:txBody>
      </p:sp>
    </p:spTree>
    <p:extLst>
      <p:ext uri="{BB962C8B-B14F-4D97-AF65-F5344CB8AC3E}">
        <p14:creationId xmlns:p14="http://schemas.microsoft.com/office/powerpoint/2010/main" val="41399818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BE164DA1-FAB7-456A-A31E-8302DB352090}"/>
              </a:ext>
            </a:extLst>
          </p:cNvPr>
          <p:cNvGraphicFramePr/>
          <p:nvPr>
            <p:extLst>
              <p:ext uri="{D42A27DB-BD31-4B8C-83A1-F6EECF244321}">
                <p14:modId xmlns:p14="http://schemas.microsoft.com/office/powerpoint/2010/main" val="4023661586"/>
              </p:ext>
            </p:extLst>
          </p:nvPr>
        </p:nvGraphicFramePr>
        <p:xfrm>
          <a:off x="1524000" y="620688"/>
          <a:ext cx="6096000" cy="4536504"/>
        </p:xfrm>
        <a:graphic>
          <a:graphicData uri="http://schemas.openxmlformats.org/drawingml/2006/chart">
            <c:chart xmlns:c="http://schemas.openxmlformats.org/drawingml/2006/chart" xmlns:r="http://schemas.openxmlformats.org/officeDocument/2006/relationships" r:id="rId2"/>
          </a:graphicData>
        </a:graphic>
      </p:graphicFrame>
      <p:sp>
        <p:nvSpPr>
          <p:cNvPr id="5" name="pole tekstowe 4">
            <a:extLst>
              <a:ext uri="{FF2B5EF4-FFF2-40B4-BE49-F238E27FC236}">
                <a16:creationId xmlns:a16="http://schemas.microsoft.com/office/drawing/2014/main" id="{B1207C59-A541-45E1-A56B-46486556313A}"/>
              </a:ext>
            </a:extLst>
          </p:cNvPr>
          <p:cNvSpPr txBox="1"/>
          <p:nvPr/>
        </p:nvSpPr>
        <p:spPr>
          <a:xfrm>
            <a:off x="467544" y="5528895"/>
            <a:ext cx="8568952" cy="523220"/>
          </a:xfrm>
          <a:prstGeom prst="rect">
            <a:avLst/>
          </a:prstGeom>
          <a:noFill/>
        </p:spPr>
        <p:txBody>
          <a:bodyPr wrap="square" rtlCol="0">
            <a:spAutoFit/>
          </a:bodyPr>
          <a:lstStyle/>
          <a:p>
            <a:r>
              <a:rPr lang="pl-PL" sz="1400" dirty="0">
                <a:effectLst/>
                <a:latin typeface="Book Antiqua" panose="02040602050305030304" pitchFamily="18" charset="0"/>
              </a:rPr>
              <a:t>W rejestrach urzędu pracy dominują kobiety (powyżej 60%), jednak w okresie trwającej epidemii wzrost bezrobocia dotyczył również mężczyzn.</a:t>
            </a:r>
            <a:endParaRPr lang="pl-PL" sz="1400" b="1" u="sng" dirty="0">
              <a:latin typeface="Book Antiqua" panose="02040602050305030304" pitchFamily="18" charset="0"/>
            </a:endParaRPr>
          </a:p>
        </p:txBody>
      </p:sp>
    </p:spTree>
    <p:extLst>
      <p:ext uri="{BB962C8B-B14F-4D97-AF65-F5344CB8AC3E}">
        <p14:creationId xmlns:p14="http://schemas.microsoft.com/office/powerpoint/2010/main" val="27579805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15" name="Wykres 14">
            <a:extLst>
              <a:ext uri="{FF2B5EF4-FFF2-40B4-BE49-F238E27FC236}">
                <a16:creationId xmlns:a16="http://schemas.microsoft.com/office/drawing/2014/main" id="{37A46952-3C5D-43CB-A6FF-AA241BE707F3}"/>
              </a:ext>
            </a:extLst>
          </p:cNvPr>
          <p:cNvGraphicFramePr/>
          <p:nvPr>
            <p:extLst>
              <p:ext uri="{D42A27DB-BD31-4B8C-83A1-F6EECF244321}">
                <p14:modId xmlns:p14="http://schemas.microsoft.com/office/powerpoint/2010/main" val="4271767841"/>
              </p:ext>
            </p:extLst>
          </p:nvPr>
        </p:nvGraphicFramePr>
        <p:xfrm>
          <a:off x="1524000" y="620688"/>
          <a:ext cx="6096000" cy="4320480"/>
        </p:xfrm>
        <a:graphic>
          <a:graphicData uri="http://schemas.openxmlformats.org/drawingml/2006/chart">
            <c:chart xmlns:c="http://schemas.openxmlformats.org/drawingml/2006/chart" xmlns:r="http://schemas.openxmlformats.org/officeDocument/2006/relationships" r:id="rId2"/>
          </a:graphicData>
        </a:graphic>
      </p:graphicFrame>
      <p:sp>
        <p:nvSpPr>
          <p:cNvPr id="16" name="pole tekstowe 15">
            <a:extLst>
              <a:ext uri="{FF2B5EF4-FFF2-40B4-BE49-F238E27FC236}">
                <a16:creationId xmlns:a16="http://schemas.microsoft.com/office/drawing/2014/main" id="{C7415B90-24A2-4D9A-AF3E-F4EE2483DE8D}"/>
              </a:ext>
            </a:extLst>
          </p:cNvPr>
          <p:cNvSpPr txBox="1"/>
          <p:nvPr/>
        </p:nvSpPr>
        <p:spPr>
          <a:xfrm>
            <a:off x="395537" y="5301208"/>
            <a:ext cx="8568952" cy="1169551"/>
          </a:xfrm>
          <a:prstGeom prst="rect">
            <a:avLst/>
          </a:prstGeom>
          <a:noFill/>
        </p:spPr>
        <p:txBody>
          <a:bodyPr wrap="square" rtlCol="0">
            <a:spAutoFit/>
          </a:bodyPr>
          <a:lstStyle/>
          <a:p>
            <a:r>
              <a:rPr lang="pl-PL" sz="1400" dirty="0">
                <a:latin typeface="Book Antiqua" panose="02040602050305030304" pitchFamily="18" charset="0"/>
              </a:rPr>
              <a:t>Znaczną część osób bezrobotnych  stanowiły osoby długotrwale bezrobotne oraz osoby bez kwalifikacji zawodowych–ich odsetek na koniec roku wynosił odpowiednio 47% i 33%.    </a:t>
            </a:r>
          </a:p>
          <a:p>
            <a:r>
              <a:rPr lang="pl-PL" sz="1400" dirty="0">
                <a:latin typeface="Book Antiqua" panose="02040602050305030304" pitchFamily="18" charset="0"/>
              </a:rPr>
              <a:t>Udział bezrobotnych należących do osób będących w szczególnej  sytuacji na rynku pracy, na koniec  grudnia 2021r. wynosił ogółem 83% i kształtował się na wyższym  o 2% poziomie w porównaniu do analogicznego okresu roku poprzedniego.</a:t>
            </a:r>
          </a:p>
        </p:txBody>
      </p:sp>
    </p:spTree>
    <p:extLst>
      <p:ext uri="{BB962C8B-B14F-4D97-AF65-F5344CB8AC3E}">
        <p14:creationId xmlns:p14="http://schemas.microsoft.com/office/powerpoint/2010/main" val="23237088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Wykres 6">
            <a:extLst>
              <a:ext uri="{FF2B5EF4-FFF2-40B4-BE49-F238E27FC236}">
                <a16:creationId xmlns:a16="http://schemas.microsoft.com/office/drawing/2014/main" id="{900F62FF-8DC2-40E3-B56C-248B29E9D79F}"/>
              </a:ext>
            </a:extLst>
          </p:cNvPr>
          <p:cNvGraphicFramePr/>
          <p:nvPr>
            <p:extLst>
              <p:ext uri="{D42A27DB-BD31-4B8C-83A1-F6EECF244321}">
                <p14:modId xmlns:p14="http://schemas.microsoft.com/office/powerpoint/2010/main" val="2999988886"/>
              </p:ext>
            </p:extLst>
          </p:nvPr>
        </p:nvGraphicFramePr>
        <p:xfrm>
          <a:off x="827584" y="587431"/>
          <a:ext cx="7632848" cy="4536504"/>
        </p:xfrm>
        <a:graphic>
          <a:graphicData uri="http://schemas.openxmlformats.org/drawingml/2006/chart">
            <c:chart xmlns:c="http://schemas.openxmlformats.org/drawingml/2006/chart" xmlns:r="http://schemas.openxmlformats.org/officeDocument/2006/relationships" r:id="rId2"/>
          </a:graphicData>
        </a:graphic>
      </p:graphicFrame>
      <p:sp>
        <p:nvSpPr>
          <p:cNvPr id="8" name="pole tekstowe 7">
            <a:extLst>
              <a:ext uri="{FF2B5EF4-FFF2-40B4-BE49-F238E27FC236}">
                <a16:creationId xmlns:a16="http://schemas.microsoft.com/office/drawing/2014/main" id="{C1E3A464-213D-46BB-8701-D1D546C7C87D}"/>
              </a:ext>
            </a:extLst>
          </p:cNvPr>
          <p:cNvSpPr txBox="1"/>
          <p:nvPr/>
        </p:nvSpPr>
        <p:spPr>
          <a:xfrm>
            <a:off x="251520" y="5316462"/>
            <a:ext cx="8640960" cy="1169551"/>
          </a:xfrm>
          <a:prstGeom prst="rect">
            <a:avLst/>
          </a:prstGeom>
          <a:noFill/>
        </p:spPr>
        <p:txBody>
          <a:bodyPr wrap="square" rtlCol="0">
            <a:spAutoFit/>
          </a:bodyPr>
          <a:lstStyle/>
          <a:p>
            <a:r>
              <a:rPr lang="pl-PL" sz="1400" dirty="0">
                <a:latin typeface="Book Antiqua" panose="02040602050305030304" pitchFamily="18" charset="0"/>
              </a:rPr>
              <a:t>Najliczniejszą grupę bezrobotnych stanowiły i nadal stanowią osoby posiadające wykształcenie gimnazjalne i niższe (36%) oraz zasadnicze zawodowe (28%), stanowią one łącznie 64% ogółu bezrobotnych.</a:t>
            </a:r>
          </a:p>
          <a:p>
            <a:r>
              <a:rPr lang="pl-PL" sz="1400" dirty="0">
                <a:latin typeface="Book Antiqua" panose="02040602050305030304" pitchFamily="18" charset="0"/>
              </a:rPr>
              <a:t>W porównaniu do roku poprzedniego odnotowano niewielką zmianę w wielkościach</a:t>
            </a:r>
          </a:p>
          <a:p>
            <a:r>
              <a:rPr lang="pl-PL" sz="1400" dirty="0">
                <a:latin typeface="Book Antiqua" panose="02040602050305030304" pitchFamily="18" charset="0"/>
              </a:rPr>
              <a:t>grup sklasyfikowanych ze względu na poziom wykształcenia.</a:t>
            </a:r>
          </a:p>
        </p:txBody>
      </p:sp>
    </p:spTree>
    <p:extLst>
      <p:ext uri="{BB962C8B-B14F-4D97-AF65-F5344CB8AC3E}">
        <p14:creationId xmlns:p14="http://schemas.microsoft.com/office/powerpoint/2010/main" val="1911734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56B2B63B-F609-4CF0-AD29-A0FF641F8674}"/>
              </a:ext>
            </a:extLst>
          </p:cNvPr>
          <p:cNvGraphicFramePr/>
          <p:nvPr>
            <p:extLst>
              <p:ext uri="{D42A27DB-BD31-4B8C-83A1-F6EECF244321}">
                <p14:modId xmlns:p14="http://schemas.microsoft.com/office/powerpoint/2010/main" val="1327660076"/>
              </p:ext>
            </p:extLst>
          </p:nvPr>
        </p:nvGraphicFramePr>
        <p:xfrm>
          <a:off x="827584" y="836712"/>
          <a:ext cx="7560840" cy="4248472"/>
        </p:xfrm>
        <a:graphic>
          <a:graphicData uri="http://schemas.openxmlformats.org/drawingml/2006/chart">
            <c:chart xmlns:c="http://schemas.openxmlformats.org/drawingml/2006/chart" xmlns:r="http://schemas.openxmlformats.org/officeDocument/2006/relationships" r:id="rId2"/>
          </a:graphicData>
        </a:graphic>
      </p:graphicFrame>
      <p:sp>
        <p:nvSpPr>
          <p:cNvPr id="6" name="pole tekstowe 5">
            <a:extLst>
              <a:ext uri="{FF2B5EF4-FFF2-40B4-BE49-F238E27FC236}">
                <a16:creationId xmlns:a16="http://schemas.microsoft.com/office/drawing/2014/main" id="{6984AC57-DBD7-4ACE-829C-BFED85BFF1C2}"/>
              </a:ext>
            </a:extLst>
          </p:cNvPr>
          <p:cNvSpPr txBox="1"/>
          <p:nvPr/>
        </p:nvSpPr>
        <p:spPr>
          <a:xfrm>
            <a:off x="539552" y="5373216"/>
            <a:ext cx="8064895" cy="738664"/>
          </a:xfrm>
          <a:prstGeom prst="rect">
            <a:avLst/>
          </a:prstGeom>
          <a:noFill/>
        </p:spPr>
        <p:txBody>
          <a:bodyPr wrap="square" rtlCol="0">
            <a:spAutoFit/>
          </a:bodyPr>
          <a:lstStyle/>
          <a:p>
            <a:r>
              <a:rPr lang="pl-PL" sz="1400" dirty="0">
                <a:latin typeface="Book Antiqua" panose="02040602050305030304" pitchFamily="18" charset="0"/>
              </a:rPr>
              <a:t>Porównując</a:t>
            </a:r>
            <a:r>
              <a:rPr lang="pl-PL" sz="1400" b="1" dirty="0">
                <a:latin typeface="Book Antiqua" panose="02040602050305030304" pitchFamily="18" charset="0"/>
              </a:rPr>
              <a:t> </a:t>
            </a:r>
            <a:r>
              <a:rPr lang="pl-PL" sz="1400" dirty="0">
                <a:latin typeface="Book Antiqua" panose="02040602050305030304" pitchFamily="18" charset="0"/>
              </a:rPr>
              <a:t>do roku poprzedniego strukturę bezrobotnych według wieku nie odnotowano </a:t>
            </a:r>
          </a:p>
          <a:p>
            <a:r>
              <a:rPr lang="pl-PL" sz="1400" dirty="0">
                <a:latin typeface="Book Antiqua" panose="02040602050305030304" pitchFamily="18" charset="0"/>
              </a:rPr>
              <a:t>znaczących zmian , nadal najliczniejszą grupę stanowiły osoby w przedziale wiekowym 25-34</a:t>
            </a:r>
            <a:r>
              <a:rPr lang="pl-PL" sz="1400" b="1" dirty="0">
                <a:latin typeface="Book Antiqua" panose="02040602050305030304" pitchFamily="18" charset="0"/>
              </a:rPr>
              <a:t> </a:t>
            </a:r>
            <a:r>
              <a:rPr lang="pl-PL" sz="1400" dirty="0">
                <a:latin typeface="Book Antiqua" panose="02040602050305030304" pitchFamily="18" charset="0"/>
              </a:rPr>
              <a:t>oraz 35-44 stanowiąc 52,8% osób bezrobotnych.</a:t>
            </a:r>
          </a:p>
        </p:txBody>
      </p:sp>
    </p:spTree>
    <p:extLst>
      <p:ext uri="{BB962C8B-B14F-4D97-AF65-F5344CB8AC3E}">
        <p14:creationId xmlns:p14="http://schemas.microsoft.com/office/powerpoint/2010/main" val="30680923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18CFEC36-8847-4621-9988-CD982B55D588}"/>
              </a:ext>
            </a:extLst>
          </p:cNvPr>
          <p:cNvGraphicFramePr/>
          <p:nvPr>
            <p:extLst>
              <p:ext uri="{D42A27DB-BD31-4B8C-83A1-F6EECF244321}">
                <p14:modId xmlns:p14="http://schemas.microsoft.com/office/powerpoint/2010/main" val="3413332279"/>
              </p:ext>
            </p:extLst>
          </p:nvPr>
        </p:nvGraphicFramePr>
        <p:xfrm>
          <a:off x="611560" y="170056"/>
          <a:ext cx="7992888" cy="5203160"/>
        </p:xfrm>
        <a:graphic>
          <a:graphicData uri="http://schemas.openxmlformats.org/drawingml/2006/chart">
            <c:chart xmlns:c="http://schemas.openxmlformats.org/drawingml/2006/chart" xmlns:r="http://schemas.openxmlformats.org/officeDocument/2006/relationships" r:id="rId2"/>
          </a:graphicData>
        </a:graphic>
      </p:graphicFrame>
      <p:sp>
        <p:nvSpPr>
          <p:cNvPr id="5" name="pole tekstowe 4">
            <a:extLst>
              <a:ext uri="{FF2B5EF4-FFF2-40B4-BE49-F238E27FC236}">
                <a16:creationId xmlns:a16="http://schemas.microsoft.com/office/drawing/2014/main" id="{CBEF4976-F144-4CFC-88D4-CE129A33C274}"/>
              </a:ext>
            </a:extLst>
          </p:cNvPr>
          <p:cNvSpPr txBox="1"/>
          <p:nvPr/>
        </p:nvSpPr>
        <p:spPr>
          <a:xfrm>
            <a:off x="467545" y="5401331"/>
            <a:ext cx="8424936" cy="954107"/>
          </a:xfrm>
          <a:prstGeom prst="rect">
            <a:avLst/>
          </a:prstGeom>
          <a:noFill/>
        </p:spPr>
        <p:txBody>
          <a:bodyPr wrap="square" rtlCol="0">
            <a:spAutoFit/>
          </a:bodyPr>
          <a:lstStyle/>
          <a:p>
            <a:r>
              <a:rPr lang="pl-PL" sz="1400" dirty="0">
                <a:latin typeface="Book Antiqua" panose="02040602050305030304" pitchFamily="18" charset="0"/>
              </a:rPr>
              <a:t>Analiza danych wykazała, że w 2021r. największy odsetek osób bezrobotnych (21%-151 osób)</a:t>
            </a:r>
          </a:p>
          <a:p>
            <a:r>
              <a:rPr lang="pl-PL" sz="1400" dirty="0">
                <a:latin typeface="Book Antiqua" panose="02040602050305030304" pitchFamily="18" charset="0"/>
              </a:rPr>
              <a:t>stanowiły osoby pozostające bez pracy przez okres powyżej 24 miesięcy. Znacząco wzrosła ilość bezrobotnych w przedziale do 1 miesiąca, w pozostałych przedziałach odnotowano spadek osób bezrobotnych zarejestrowanych.</a:t>
            </a:r>
          </a:p>
        </p:txBody>
      </p:sp>
    </p:spTree>
    <p:extLst>
      <p:ext uri="{BB962C8B-B14F-4D97-AF65-F5344CB8AC3E}">
        <p14:creationId xmlns:p14="http://schemas.microsoft.com/office/powerpoint/2010/main" val="42507353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E30B2A02-B828-4236-90D4-519DFF84E91E}"/>
              </a:ext>
            </a:extLst>
          </p:cNvPr>
          <p:cNvGraphicFramePr/>
          <p:nvPr>
            <p:extLst>
              <p:ext uri="{D42A27DB-BD31-4B8C-83A1-F6EECF244321}">
                <p14:modId xmlns:p14="http://schemas.microsoft.com/office/powerpoint/2010/main" val="1355735663"/>
              </p:ext>
            </p:extLst>
          </p:nvPr>
        </p:nvGraphicFramePr>
        <p:xfrm>
          <a:off x="539552" y="548680"/>
          <a:ext cx="7992888" cy="5328592"/>
        </p:xfrm>
        <a:graphic>
          <a:graphicData uri="http://schemas.openxmlformats.org/drawingml/2006/chart">
            <c:chart xmlns:c="http://schemas.openxmlformats.org/drawingml/2006/chart" xmlns:r="http://schemas.openxmlformats.org/officeDocument/2006/relationships" r:id="rId2"/>
          </a:graphicData>
        </a:graphic>
      </p:graphicFrame>
      <p:sp>
        <p:nvSpPr>
          <p:cNvPr id="2" name="pole tekstowe 1">
            <a:extLst>
              <a:ext uri="{FF2B5EF4-FFF2-40B4-BE49-F238E27FC236}">
                <a16:creationId xmlns:a16="http://schemas.microsoft.com/office/drawing/2014/main" id="{2612CE2B-E899-4765-9542-CCE3B1FD9BA3}"/>
              </a:ext>
            </a:extLst>
          </p:cNvPr>
          <p:cNvSpPr txBox="1"/>
          <p:nvPr/>
        </p:nvSpPr>
        <p:spPr>
          <a:xfrm>
            <a:off x="395536" y="5877272"/>
            <a:ext cx="8136904" cy="646331"/>
          </a:xfrm>
          <a:prstGeom prst="rect">
            <a:avLst/>
          </a:prstGeom>
          <a:noFill/>
        </p:spPr>
        <p:txBody>
          <a:bodyPr wrap="square" rtlCol="0">
            <a:spAutoFit/>
          </a:bodyPr>
          <a:lstStyle/>
          <a:p>
            <a:endParaRPr lang="pl-PL" sz="1200" dirty="0">
              <a:latin typeface="Book Antiqua" panose="02040602050305030304" pitchFamily="18" charset="0"/>
            </a:endParaRPr>
          </a:p>
          <a:p>
            <a:r>
              <a:rPr lang="pl-PL" sz="1200" b="1" dirty="0">
                <a:latin typeface="Book Antiqua" panose="02040602050305030304" pitchFamily="18" charset="0"/>
              </a:rPr>
              <a:t>W 2021r  </a:t>
            </a:r>
            <a:r>
              <a:rPr lang="pl-PL" sz="1200" b="1" dirty="0">
                <a:effectLst/>
                <a:latin typeface="Book Antiqua" panose="02040602050305030304" pitchFamily="18" charset="0"/>
              </a:rPr>
              <a:t>w wyniku kontaktów bezpośrednich, telefonicznych i drogą elektroniczną  tut. Urząd pozyskał</a:t>
            </a:r>
            <a:r>
              <a:rPr lang="pl-PL" sz="1200" b="1" dirty="0">
                <a:latin typeface="Book Antiqua" panose="02040602050305030304" pitchFamily="18" charset="0"/>
              </a:rPr>
              <a:t> 1038 ofert pracy.</a:t>
            </a:r>
          </a:p>
        </p:txBody>
      </p:sp>
    </p:spTree>
    <p:extLst>
      <p:ext uri="{BB962C8B-B14F-4D97-AF65-F5344CB8AC3E}">
        <p14:creationId xmlns:p14="http://schemas.microsoft.com/office/powerpoint/2010/main" val="5360060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a:extLst>
              <a:ext uri="{FF2B5EF4-FFF2-40B4-BE49-F238E27FC236}">
                <a16:creationId xmlns:a16="http://schemas.microsoft.com/office/drawing/2014/main" id="{7A7FB7AF-1A91-4A0A-B32F-209A916AE84C}"/>
              </a:ext>
            </a:extLst>
          </p:cNvPr>
          <p:cNvSpPr/>
          <p:nvPr/>
        </p:nvSpPr>
        <p:spPr>
          <a:xfrm>
            <a:off x="611560" y="1305342"/>
            <a:ext cx="7560840" cy="4031873"/>
          </a:xfrm>
          <a:prstGeom prst="rect">
            <a:avLst/>
          </a:prstGeom>
        </p:spPr>
        <p:txBody>
          <a:bodyPr wrap="square">
            <a:spAutoFit/>
          </a:bodyPr>
          <a:lstStyle/>
          <a:p>
            <a:pPr algn="just"/>
            <a:r>
              <a:rPr lang="pl-PL" sz="1600" dirty="0">
                <a:latin typeface="Book Antiqua" panose="02040602050305030304" pitchFamily="18" charset="0"/>
              </a:rPr>
              <a:t>Wzorem lat ubiegłych, pracodawcy z Powiatu Międzychodzkiego uzupełniali swoje braki kadrowe cudzoziemcami. Dominowała forma uproszczona, jaką była rejestracja oświadczeń o powierzeniu wykonywania pracy cudzoziemcowi              (pochodzącemu z jednego z 6 państw tj. Białoruś, Rosja, Ukraina, Mołdawia, Gruzja, Armenia) , w ramach których okresy wykonywanej pracy nie mogą przekroczyć łącznie 6 miesięcy w ciągu 12 kolejnych miesięcy, niezależnie od liczby podmiotów powierzających danemu cudzoziemcowi wykonywanie pracy. </a:t>
            </a:r>
          </a:p>
          <a:p>
            <a:pPr algn="just"/>
            <a:r>
              <a:rPr lang="pl-PL" sz="1600" dirty="0">
                <a:latin typeface="Book Antiqua" panose="02040602050305030304" pitchFamily="18" charset="0"/>
              </a:rPr>
              <a:t>Ponadto pracodawcy składali wnioski o wydanie zezwolenia na pracę sezonową </a:t>
            </a:r>
            <a:br>
              <a:rPr lang="pl-PL" sz="1600" dirty="0">
                <a:latin typeface="Book Antiqua" panose="02040602050305030304" pitchFamily="18" charset="0"/>
              </a:rPr>
            </a:br>
            <a:r>
              <a:rPr lang="pl-PL" sz="1600" dirty="0">
                <a:latin typeface="Book Antiqua" panose="02040602050305030304" pitchFamily="18" charset="0"/>
              </a:rPr>
              <a:t>(określoną poprzez podklasy działalności  według Polskiej Klasyfikacji Działalności zawarte w rozporządzeniu </a:t>
            </a:r>
            <a:r>
              <a:rPr lang="pl-PL" sz="1600" dirty="0" err="1">
                <a:latin typeface="Book Antiqua" panose="02040602050305030304" pitchFamily="18" charset="0"/>
              </a:rPr>
              <a:t>MRPiPS</a:t>
            </a:r>
            <a:r>
              <a:rPr lang="pl-PL" sz="1600" dirty="0">
                <a:latin typeface="Book Antiqua" panose="02040602050305030304" pitchFamily="18" charset="0"/>
              </a:rPr>
              <a:t>), w ramach których cudzoziemiec  może wykonywać pracę w okresach nie dłuższych niż 9 miesięcy    w ciągu roku kalendarzowego . </a:t>
            </a:r>
          </a:p>
          <a:p>
            <a:pPr algn="just"/>
            <a:r>
              <a:rPr lang="pl-PL" sz="1600" dirty="0">
                <a:latin typeface="Book Antiqua" panose="02040602050305030304" pitchFamily="18" charset="0"/>
              </a:rPr>
              <a:t>Kolejna forma jaka była realizowana wymagała uzyskania zezwolenia wydanego przez wojewodę w oparciu o informację starosty o braku możliwości zaspokojenia potrzeb kadrowych pracodawcy.</a:t>
            </a:r>
          </a:p>
          <a:p>
            <a:r>
              <a:rPr lang="pl-PL" sz="1600" dirty="0">
                <a:latin typeface="Book Antiqua" panose="02040602050305030304" pitchFamily="18" charset="0"/>
              </a:rPr>
              <a:t> </a:t>
            </a:r>
          </a:p>
        </p:txBody>
      </p:sp>
    </p:spTree>
    <p:extLst>
      <p:ext uri="{BB962C8B-B14F-4D97-AF65-F5344CB8AC3E}">
        <p14:creationId xmlns:p14="http://schemas.microsoft.com/office/powerpoint/2010/main" val="10860832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9B2B9AD1-60AE-4911-ABC2-D5FDB32AD5A1}"/>
              </a:ext>
            </a:extLst>
          </p:cNvPr>
          <p:cNvGraphicFramePr/>
          <p:nvPr>
            <p:extLst>
              <p:ext uri="{D42A27DB-BD31-4B8C-83A1-F6EECF244321}">
                <p14:modId xmlns:p14="http://schemas.microsoft.com/office/powerpoint/2010/main" val="2227187358"/>
              </p:ext>
            </p:extLst>
          </p:nvPr>
        </p:nvGraphicFramePr>
        <p:xfrm>
          <a:off x="1043608" y="697451"/>
          <a:ext cx="7056784" cy="3965577"/>
        </p:xfrm>
        <a:graphic>
          <a:graphicData uri="http://schemas.openxmlformats.org/drawingml/2006/chart">
            <c:chart xmlns:c="http://schemas.openxmlformats.org/drawingml/2006/chart" xmlns:r="http://schemas.openxmlformats.org/officeDocument/2006/relationships" r:id="rId2"/>
          </a:graphicData>
        </a:graphic>
      </p:graphicFrame>
      <p:sp>
        <p:nvSpPr>
          <p:cNvPr id="5" name="pole tekstowe 4">
            <a:extLst>
              <a:ext uri="{FF2B5EF4-FFF2-40B4-BE49-F238E27FC236}">
                <a16:creationId xmlns:a16="http://schemas.microsoft.com/office/drawing/2014/main" id="{FF3E540F-26B3-4A57-9C09-0EA4ED49E2CF}"/>
              </a:ext>
            </a:extLst>
          </p:cNvPr>
          <p:cNvSpPr txBox="1"/>
          <p:nvPr/>
        </p:nvSpPr>
        <p:spPr>
          <a:xfrm>
            <a:off x="179512" y="5229200"/>
            <a:ext cx="9298401" cy="1138773"/>
          </a:xfrm>
          <a:prstGeom prst="rect">
            <a:avLst/>
          </a:prstGeom>
          <a:noFill/>
        </p:spPr>
        <p:txBody>
          <a:bodyPr wrap="square" rtlCol="0">
            <a:spAutoFit/>
          </a:bodyPr>
          <a:lstStyle/>
          <a:p>
            <a:r>
              <a:rPr lang="pl-PL" sz="1400" dirty="0">
                <a:latin typeface="Book Antiqua" panose="02040602050305030304" pitchFamily="18" charset="0"/>
              </a:rPr>
              <a:t>W 2021r. zarejestrowano </a:t>
            </a:r>
            <a:r>
              <a:rPr lang="pl-PL" sz="1400" b="1" u="sng" dirty="0">
                <a:latin typeface="Book Antiqua" panose="02040602050305030304" pitchFamily="18" charset="0"/>
              </a:rPr>
              <a:t>1877 oświadczeń pracodawców o powierzeniu wykonywania pracy cudzoziemcom, wpisanych do ewidencji w 2021 r. wg powiatu, w którym cudzoziemiec ma wykonywać pracę .</a:t>
            </a:r>
          </a:p>
          <a:p>
            <a:r>
              <a:rPr lang="pl-PL" sz="1400" dirty="0">
                <a:latin typeface="Book Antiqua" panose="02040602050305030304" pitchFamily="18" charset="0"/>
              </a:rPr>
              <a:t>Ponadto wydano </a:t>
            </a:r>
            <a:r>
              <a:rPr lang="pl-PL" sz="1400" b="1" u="sng" dirty="0">
                <a:latin typeface="Book Antiqua" panose="02040602050305030304" pitchFamily="18" charset="0"/>
              </a:rPr>
              <a:t>118 zezwoleń na pracę sezonową</a:t>
            </a:r>
            <a:r>
              <a:rPr lang="pl-PL" sz="1400" dirty="0">
                <a:latin typeface="Book Antiqua" panose="02040602050305030304" pitchFamily="18" charset="0"/>
              </a:rPr>
              <a:t> cudzoziemców, a także </a:t>
            </a:r>
            <a:r>
              <a:rPr lang="pl-PL" sz="1400" b="1" u="sng" dirty="0">
                <a:latin typeface="Book Antiqua" panose="02040602050305030304" pitchFamily="18" charset="0"/>
              </a:rPr>
              <a:t>66 informacji starosty </a:t>
            </a:r>
            <a:r>
              <a:rPr lang="pl-PL" sz="1400" dirty="0">
                <a:latin typeface="Book Antiqua" panose="02040602050305030304" pitchFamily="18" charset="0"/>
              </a:rPr>
              <a:t>o braku możliwości zaspokojenia potrzeb kadrowych pracodawcy.</a:t>
            </a:r>
          </a:p>
          <a:p>
            <a:endParaRPr lang="pl-PL" sz="1200" b="1" dirty="0">
              <a:latin typeface="Book Antiqua" panose="02040602050305030304" pitchFamily="18" charset="0"/>
            </a:endParaRPr>
          </a:p>
        </p:txBody>
      </p:sp>
    </p:spTree>
    <p:extLst>
      <p:ext uri="{BB962C8B-B14F-4D97-AF65-F5344CB8AC3E}">
        <p14:creationId xmlns:p14="http://schemas.microsoft.com/office/powerpoint/2010/main" val="17816759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71974940-300B-4E4B-AC0C-FF8FBB70E1CD}"/>
              </a:ext>
            </a:extLst>
          </p:cNvPr>
          <p:cNvGraphicFramePr/>
          <p:nvPr>
            <p:extLst>
              <p:ext uri="{D42A27DB-BD31-4B8C-83A1-F6EECF244321}">
                <p14:modId xmlns:p14="http://schemas.microsoft.com/office/powerpoint/2010/main" val="4255329117"/>
              </p:ext>
            </p:extLst>
          </p:nvPr>
        </p:nvGraphicFramePr>
        <p:xfrm>
          <a:off x="899592" y="1052736"/>
          <a:ext cx="7632848" cy="482453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162612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ela 4">
            <a:extLst>
              <a:ext uri="{FF2B5EF4-FFF2-40B4-BE49-F238E27FC236}">
                <a16:creationId xmlns:a16="http://schemas.microsoft.com/office/drawing/2014/main" id="{3397A12C-43C0-493A-A7D3-E80951A50E65}"/>
              </a:ext>
            </a:extLst>
          </p:cNvPr>
          <p:cNvGraphicFramePr>
            <a:graphicFrameLocks noGrp="1"/>
          </p:cNvGraphicFramePr>
          <p:nvPr>
            <p:extLst>
              <p:ext uri="{D42A27DB-BD31-4B8C-83A1-F6EECF244321}">
                <p14:modId xmlns:p14="http://schemas.microsoft.com/office/powerpoint/2010/main" val="3164864379"/>
              </p:ext>
            </p:extLst>
          </p:nvPr>
        </p:nvGraphicFramePr>
        <p:xfrm>
          <a:off x="323528" y="260648"/>
          <a:ext cx="8568951" cy="6264699"/>
        </p:xfrm>
        <a:graphic>
          <a:graphicData uri="http://schemas.openxmlformats.org/drawingml/2006/table">
            <a:tbl>
              <a:tblPr>
                <a:tableStyleId>{5C22544A-7EE6-4342-B048-85BDC9FD1C3A}</a:tableStyleId>
              </a:tblPr>
              <a:tblGrid>
                <a:gridCol w="262315">
                  <a:extLst>
                    <a:ext uri="{9D8B030D-6E8A-4147-A177-3AD203B41FA5}">
                      <a16:colId xmlns:a16="http://schemas.microsoft.com/office/drawing/2014/main" val="1943452296"/>
                    </a:ext>
                  </a:extLst>
                </a:gridCol>
                <a:gridCol w="2690409">
                  <a:extLst>
                    <a:ext uri="{9D8B030D-6E8A-4147-A177-3AD203B41FA5}">
                      <a16:colId xmlns:a16="http://schemas.microsoft.com/office/drawing/2014/main" val="3641638804"/>
                    </a:ext>
                  </a:extLst>
                </a:gridCol>
                <a:gridCol w="1496540">
                  <a:extLst>
                    <a:ext uri="{9D8B030D-6E8A-4147-A177-3AD203B41FA5}">
                      <a16:colId xmlns:a16="http://schemas.microsoft.com/office/drawing/2014/main" val="649778275"/>
                    </a:ext>
                  </a:extLst>
                </a:gridCol>
                <a:gridCol w="1378835">
                  <a:extLst>
                    <a:ext uri="{9D8B030D-6E8A-4147-A177-3AD203B41FA5}">
                      <a16:colId xmlns:a16="http://schemas.microsoft.com/office/drawing/2014/main" val="2427739603"/>
                    </a:ext>
                  </a:extLst>
                </a:gridCol>
                <a:gridCol w="1479724">
                  <a:extLst>
                    <a:ext uri="{9D8B030D-6E8A-4147-A177-3AD203B41FA5}">
                      <a16:colId xmlns:a16="http://schemas.microsoft.com/office/drawing/2014/main" val="696223025"/>
                    </a:ext>
                  </a:extLst>
                </a:gridCol>
                <a:gridCol w="1261128">
                  <a:extLst>
                    <a:ext uri="{9D8B030D-6E8A-4147-A177-3AD203B41FA5}">
                      <a16:colId xmlns:a16="http://schemas.microsoft.com/office/drawing/2014/main" val="3487111856"/>
                    </a:ext>
                  </a:extLst>
                </a:gridCol>
              </a:tblGrid>
              <a:tr h="790271">
                <a:tc gridSpan="6">
                  <a:txBody>
                    <a:bodyPr/>
                    <a:lstStyle/>
                    <a:p>
                      <a:pPr algn="ctr" fontAlgn="ctr"/>
                      <a:r>
                        <a:rPr lang="pl-PL" sz="1000" b="1" u="none" strike="noStrike" dirty="0">
                          <a:effectLst/>
                          <a:latin typeface="Book Antiqua" panose="02040602050305030304" pitchFamily="18" charset="0"/>
                        </a:rPr>
                        <a:t>WYDATKI OGÓŁEM Z FUNDUSZU PRACY, POWER, WRPO NA POSZCZEGÓLNE FORMY AKTWIZACJI W ROKU 2021</a:t>
                      </a:r>
                      <a:endParaRPr lang="pl-PL" sz="1000" b="1" i="0" u="none" strike="noStrike" dirty="0">
                        <a:solidFill>
                          <a:srgbClr val="000000"/>
                        </a:solidFill>
                        <a:effectLst/>
                        <a:latin typeface="Book Antiqua" panose="02040602050305030304" pitchFamily="18" charset="0"/>
                      </a:endParaRPr>
                    </a:p>
                  </a:txBody>
                  <a:tcPr marL="7620" marR="7620" marT="7620" marB="0" anchor="ct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10342751"/>
                  </a:ext>
                </a:extLst>
              </a:tr>
              <a:tr h="517269">
                <a:tc>
                  <a:txBody>
                    <a:bodyPr/>
                    <a:lstStyle/>
                    <a:p>
                      <a:pPr algn="l" fontAlgn="ctr"/>
                      <a:r>
                        <a:rPr lang="pl-PL" sz="1000" b="1" u="none" strike="noStrike">
                          <a:effectLst/>
                        </a:rPr>
                        <a:t>LP.</a:t>
                      </a:r>
                      <a:endParaRPr lang="pl-PL" sz="1000" b="1" i="0" u="none" strike="noStrike">
                        <a:solidFill>
                          <a:srgbClr val="000000"/>
                        </a:solidFill>
                        <a:effectLst/>
                        <a:latin typeface="Czcionka tekstu podstawowego"/>
                      </a:endParaRPr>
                    </a:p>
                  </a:txBody>
                  <a:tcPr marL="7620" marR="7620" marT="7620" marB="0" anchor="ctr"/>
                </a:tc>
                <a:tc>
                  <a:txBody>
                    <a:bodyPr/>
                    <a:lstStyle/>
                    <a:p>
                      <a:pPr algn="ctr" fontAlgn="ctr"/>
                      <a:r>
                        <a:rPr lang="pl-PL" sz="1000" b="1" u="none" strike="noStrike" dirty="0">
                          <a:solidFill>
                            <a:srgbClr val="00B050"/>
                          </a:solidFill>
                          <a:effectLst/>
                          <a:highlight>
                            <a:srgbClr val="FFFF00"/>
                          </a:highlight>
                          <a:latin typeface="Book Antiqua" panose="02040602050305030304" pitchFamily="18" charset="0"/>
                        </a:rPr>
                        <a:t>FORMY AKTYWIZACJI</a:t>
                      </a:r>
                      <a:endParaRPr lang="pl-PL" sz="1000" b="1" i="0" u="none" strike="noStrike" dirty="0">
                        <a:solidFill>
                          <a:srgbClr val="00B050"/>
                        </a:solidFill>
                        <a:effectLst/>
                        <a:highlight>
                          <a:srgbClr val="FFFF00"/>
                        </a:highlight>
                        <a:latin typeface="Book Antiqua" panose="02040602050305030304" pitchFamily="18" charset="0"/>
                      </a:endParaRPr>
                    </a:p>
                  </a:txBody>
                  <a:tcPr marL="7620" marR="7620" marT="7620" marB="0" anchor="ctr"/>
                </a:tc>
                <a:tc>
                  <a:txBody>
                    <a:bodyPr/>
                    <a:lstStyle/>
                    <a:p>
                      <a:pPr algn="ctr" fontAlgn="ctr"/>
                      <a:r>
                        <a:rPr lang="pl-PL" sz="1000" b="1" u="none" strike="noStrike" dirty="0">
                          <a:solidFill>
                            <a:srgbClr val="00B050"/>
                          </a:solidFill>
                          <a:effectLst/>
                          <a:highlight>
                            <a:srgbClr val="FFFF00"/>
                          </a:highlight>
                          <a:latin typeface="Book Antiqua" panose="02040602050305030304" pitchFamily="18" charset="0"/>
                        </a:rPr>
                        <a:t>FP</a:t>
                      </a:r>
                      <a:endParaRPr lang="pl-PL" sz="1000" b="1" i="0" u="none" strike="noStrike" dirty="0">
                        <a:solidFill>
                          <a:srgbClr val="00B050"/>
                        </a:solidFill>
                        <a:effectLst/>
                        <a:highlight>
                          <a:srgbClr val="FFFF00"/>
                        </a:highlight>
                        <a:latin typeface="Book Antiqua" panose="02040602050305030304" pitchFamily="18" charset="0"/>
                      </a:endParaRPr>
                    </a:p>
                  </a:txBody>
                  <a:tcPr marL="7620" marR="7620" marT="7620" marB="0" anchor="ctr"/>
                </a:tc>
                <a:tc>
                  <a:txBody>
                    <a:bodyPr/>
                    <a:lstStyle/>
                    <a:p>
                      <a:pPr algn="ctr" fontAlgn="ctr"/>
                      <a:r>
                        <a:rPr lang="pl-PL" sz="1000" b="1" u="none" strike="noStrike" dirty="0">
                          <a:solidFill>
                            <a:srgbClr val="00B050"/>
                          </a:solidFill>
                          <a:effectLst/>
                          <a:highlight>
                            <a:srgbClr val="FFFF00"/>
                          </a:highlight>
                          <a:latin typeface="Book Antiqua" panose="02040602050305030304" pitchFamily="18" charset="0"/>
                        </a:rPr>
                        <a:t>POWER 2021</a:t>
                      </a:r>
                      <a:endParaRPr lang="pl-PL" sz="1000" b="1" i="0" u="none" strike="noStrike" dirty="0">
                        <a:solidFill>
                          <a:srgbClr val="00B050"/>
                        </a:solidFill>
                        <a:effectLst/>
                        <a:highlight>
                          <a:srgbClr val="FFFF00"/>
                        </a:highlight>
                        <a:latin typeface="Book Antiqua" panose="02040602050305030304" pitchFamily="18" charset="0"/>
                      </a:endParaRPr>
                    </a:p>
                  </a:txBody>
                  <a:tcPr marL="7620" marR="7620" marT="7620" marB="0" anchor="ctr"/>
                </a:tc>
                <a:tc>
                  <a:txBody>
                    <a:bodyPr/>
                    <a:lstStyle/>
                    <a:p>
                      <a:pPr algn="ctr" fontAlgn="ctr"/>
                      <a:r>
                        <a:rPr lang="pl-PL" sz="1000" b="1" u="none" strike="noStrike" dirty="0">
                          <a:solidFill>
                            <a:srgbClr val="00B050"/>
                          </a:solidFill>
                          <a:effectLst/>
                          <a:highlight>
                            <a:srgbClr val="FFFF00"/>
                          </a:highlight>
                          <a:latin typeface="Book Antiqua" panose="02040602050305030304" pitchFamily="18" charset="0"/>
                        </a:rPr>
                        <a:t>WRPO 2021</a:t>
                      </a:r>
                      <a:endParaRPr lang="pl-PL" sz="1000" b="1" i="0" u="none" strike="noStrike" dirty="0">
                        <a:solidFill>
                          <a:srgbClr val="00B050"/>
                        </a:solidFill>
                        <a:effectLst/>
                        <a:highlight>
                          <a:srgbClr val="FFFF00"/>
                        </a:highlight>
                        <a:latin typeface="Book Antiqua" panose="02040602050305030304" pitchFamily="18" charset="0"/>
                      </a:endParaRPr>
                    </a:p>
                  </a:txBody>
                  <a:tcPr marL="7620" marR="7620" marT="7620" marB="0" anchor="ctr"/>
                </a:tc>
                <a:tc>
                  <a:txBody>
                    <a:bodyPr/>
                    <a:lstStyle/>
                    <a:p>
                      <a:pPr algn="ctr" fontAlgn="ctr"/>
                      <a:r>
                        <a:rPr lang="pl-PL" sz="1000" b="1" u="none" strike="noStrike" dirty="0">
                          <a:solidFill>
                            <a:srgbClr val="00B050"/>
                          </a:solidFill>
                          <a:effectLst/>
                          <a:highlight>
                            <a:srgbClr val="FFFF00"/>
                          </a:highlight>
                          <a:latin typeface="Book Antiqua" panose="02040602050305030304" pitchFamily="18" charset="0"/>
                        </a:rPr>
                        <a:t>OGÓŁEM </a:t>
                      </a:r>
                      <a:endParaRPr lang="pl-PL" sz="1000" b="1" i="0" u="none" strike="noStrike" dirty="0">
                        <a:solidFill>
                          <a:srgbClr val="00B050"/>
                        </a:solidFill>
                        <a:effectLst/>
                        <a:highlight>
                          <a:srgbClr val="FFFF00"/>
                        </a:highlight>
                        <a:latin typeface="Book Antiqua" panose="02040602050305030304" pitchFamily="18" charset="0"/>
                      </a:endParaRPr>
                    </a:p>
                  </a:txBody>
                  <a:tcPr marL="7620" marR="7620" marT="7620" marB="0" anchor="ctr"/>
                </a:tc>
                <a:extLst>
                  <a:ext uri="{0D108BD9-81ED-4DB2-BD59-A6C34878D82A}">
                    <a16:rowId xmlns:a16="http://schemas.microsoft.com/office/drawing/2014/main" val="3244975284"/>
                  </a:ext>
                </a:extLst>
              </a:tr>
              <a:tr h="402320">
                <a:tc>
                  <a:txBody>
                    <a:bodyPr/>
                    <a:lstStyle/>
                    <a:p>
                      <a:pPr algn="ctr" fontAlgn="ctr"/>
                      <a:r>
                        <a:rPr lang="pl-PL" sz="1000" b="1" u="none" strike="noStrike">
                          <a:effectLst/>
                        </a:rPr>
                        <a:t>1</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000" b="1" u="none" strike="noStrike" dirty="0">
                          <a:effectLst/>
                          <a:latin typeface="Book Antiqua" panose="02040602050305030304" pitchFamily="18" charset="0"/>
                        </a:rPr>
                        <a:t>Prace interwencyjne</a:t>
                      </a:r>
                      <a:endParaRPr lang="pl-PL" sz="10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285 283,40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dirty="0">
                          <a:effectLst/>
                          <a:latin typeface="Book Antiqua" panose="02040602050305030304" pitchFamily="18" charset="0"/>
                        </a:rPr>
                        <a:t>                  -   zł </a:t>
                      </a:r>
                      <a:endParaRPr lang="pl-PL" sz="10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285 283,40 zł </a:t>
                      </a:r>
                      <a:endParaRPr lang="pl-PL" sz="1000" b="1" i="0" u="none" strike="noStrike">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927606804"/>
                  </a:ext>
                </a:extLst>
              </a:tr>
              <a:tr h="517269">
                <a:tc>
                  <a:txBody>
                    <a:bodyPr/>
                    <a:lstStyle/>
                    <a:p>
                      <a:pPr algn="ctr" fontAlgn="ctr"/>
                      <a:r>
                        <a:rPr lang="pl-PL" sz="1000" b="1" u="none" strike="noStrike">
                          <a:effectLst/>
                        </a:rPr>
                        <a:t>2</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000" b="1" u="none" strike="noStrike" dirty="0">
                          <a:effectLst/>
                          <a:latin typeface="Book Antiqua" panose="02040602050305030304" pitchFamily="18" charset="0"/>
                        </a:rPr>
                        <a:t>Staże</a:t>
                      </a:r>
                      <a:endParaRPr lang="pl-PL" sz="10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519 973,46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dirty="0">
                          <a:effectLst/>
                          <a:latin typeface="Book Antiqua" panose="02040602050305030304" pitchFamily="18" charset="0"/>
                        </a:rPr>
                        <a:t>   539 443,57 zł </a:t>
                      </a:r>
                      <a:endParaRPr lang="pl-PL" sz="10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212 500,38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1 271 917,41 zł </a:t>
                      </a:r>
                      <a:endParaRPr lang="pl-PL" sz="1000" b="1" i="0" u="none" strike="noStrike">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4233573151"/>
                  </a:ext>
                </a:extLst>
              </a:tr>
              <a:tr h="531638">
                <a:tc>
                  <a:txBody>
                    <a:bodyPr/>
                    <a:lstStyle/>
                    <a:p>
                      <a:pPr algn="ctr" fontAlgn="ctr"/>
                      <a:r>
                        <a:rPr lang="pl-PL" sz="1000" b="1" u="none" strike="noStrike">
                          <a:effectLst/>
                        </a:rPr>
                        <a:t>3</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000" b="1" u="none" strike="noStrike">
                          <a:effectLst/>
                          <a:latin typeface="Book Antiqua" panose="02040602050305030304" pitchFamily="18" charset="0"/>
                        </a:rPr>
                        <a:t>Szkolenia w tym studia podyplomowe</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15 249,76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27 677,86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25 325,04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68 252,66 zł </a:t>
                      </a:r>
                      <a:endParaRPr lang="pl-PL" sz="1000" b="1" i="0" u="none" strike="noStrike">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3286984433"/>
                  </a:ext>
                </a:extLst>
              </a:tr>
              <a:tr h="517269">
                <a:tc>
                  <a:txBody>
                    <a:bodyPr/>
                    <a:lstStyle/>
                    <a:p>
                      <a:pPr algn="ctr" fontAlgn="ctr"/>
                      <a:r>
                        <a:rPr lang="pl-PL" sz="1000" b="1" u="none" strike="noStrike">
                          <a:effectLst/>
                        </a:rPr>
                        <a:t>4</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000" b="1" u="none" strike="noStrike">
                          <a:effectLst/>
                          <a:latin typeface="Book Antiqua" panose="02040602050305030304" pitchFamily="18" charset="0"/>
                        </a:rPr>
                        <a:t>Dotacje bezrobotni</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190 501,00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dirty="0">
                          <a:effectLst/>
                          <a:latin typeface="Book Antiqua" panose="02040602050305030304" pitchFamily="18" charset="0"/>
                        </a:rPr>
                        <a:t>   182 000,00 zł </a:t>
                      </a:r>
                      <a:endParaRPr lang="pl-PL" sz="10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293 795,10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666 296,10 zł </a:t>
                      </a:r>
                      <a:endParaRPr lang="pl-PL" sz="1000" b="1" i="0" u="none" strike="noStrike">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1727246988"/>
                  </a:ext>
                </a:extLst>
              </a:tr>
              <a:tr h="431057">
                <a:tc>
                  <a:txBody>
                    <a:bodyPr/>
                    <a:lstStyle/>
                    <a:p>
                      <a:pPr algn="ctr" fontAlgn="ctr"/>
                      <a:r>
                        <a:rPr lang="pl-PL" sz="1000" b="1" u="none" strike="noStrike">
                          <a:effectLst/>
                        </a:rPr>
                        <a:t>5</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000" b="1" u="none" strike="noStrike">
                          <a:effectLst/>
                          <a:latin typeface="Book Antiqua" panose="02040602050305030304" pitchFamily="18" charset="0"/>
                        </a:rPr>
                        <a:t>Dotacje pracodawca</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28 000,00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dirty="0">
                          <a:effectLst/>
                          <a:latin typeface="Book Antiqua" panose="02040602050305030304" pitchFamily="18" charset="0"/>
                        </a:rPr>
                        <a:t>                  -   zł </a:t>
                      </a:r>
                      <a:endParaRPr lang="pl-PL" sz="10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28 000,00 zł </a:t>
                      </a:r>
                      <a:endParaRPr lang="pl-PL" sz="1000" b="1" i="0" u="none" strike="noStrike">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348111364"/>
                  </a:ext>
                </a:extLst>
              </a:tr>
              <a:tr h="488532">
                <a:tc>
                  <a:txBody>
                    <a:bodyPr/>
                    <a:lstStyle/>
                    <a:p>
                      <a:pPr algn="ctr" fontAlgn="ctr"/>
                      <a:r>
                        <a:rPr lang="pl-PL" sz="1000" b="1" u="none" strike="noStrike">
                          <a:effectLst/>
                        </a:rPr>
                        <a:t>6</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000" b="1" u="none" strike="noStrike">
                          <a:effectLst/>
                          <a:latin typeface="Book Antiqua" panose="02040602050305030304" pitchFamily="18" charset="0"/>
                        </a:rPr>
                        <a:t>Prace Społecznie Użyteczne</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28 604,88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dirty="0">
                          <a:effectLst/>
                          <a:latin typeface="Book Antiqua" panose="02040602050305030304" pitchFamily="18" charset="0"/>
                        </a:rPr>
                        <a:t>                    -   zł </a:t>
                      </a:r>
                      <a:endParaRPr lang="pl-PL" sz="10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28 604,88 zł </a:t>
                      </a:r>
                      <a:endParaRPr lang="pl-PL" sz="1000" b="1" i="0" u="none" strike="noStrike">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204095660"/>
                  </a:ext>
                </a:extLst>
              </a:tr>
              <a:tr h="603480">
                <a:tc>
                  <a:txBody>
                    <a:bodyPr/>
                    <a:lstStyle/>
                    <a:p>
                      <a:pPr algn="ctr" fontAlgn="ctr"/>
                      <a:r>
                        <a:rPr lang="pl-PL" sz="1000" b="1" u="none" strike="noStrike">
                          <a:effectLst/>
                        </a:rPr>
                        <a:t>7</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000" b="1" u="none" strike="noStrike" dirty="0">
                          <a:effectLst/>
                          <a:latin typeface="Book Antiqua" panose="02040602050305030304" pitchFamily="18" charset="0"/>
                        </a:rPr>
                        <a:t>Bon zasiedleniowy</a:t>
                      </a:r>
                      <a:endParaRPr lang="pl-PL" sz="10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32 000,00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dirty="0">
                          <a:effectLst/>
                          <a:latin typeface="Book Antiqua" panose="02040602050305030304" pitchFamily="18" charset="0"/>
                        </a:rPr>
                        <a:t>                    -   zł </a:t>
                      </a:r>
                      <a:endParaRPr lang="pl-PL" sz="10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32 000,00 zł </a:t>
                      </a:r>
                      <a:endParaRPr lang="pl-PL" sz="1000" b="1" i="0" u="none" strike="noStrike">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2681570675"/>
                  </a:ext>
                </a:extLst>
              </a:tr>
              <a:tr h="488532">
                <a:tc>
                  <a:txBody>
                    <a:bodyPr/>
                    <a:lstStyle/>
                    <a:p>
                      <a:pPr algn="ctr" fontAlgn="ctr"/>
                      <a:r>
                        <a:rPr lang="pl-PL" sz="1000" b="1" u="none" strike="noStrike">
                          <a:effectLst/>
                        </a:rPr>
                        <a:t>8</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000" b="1" u="none" strike="noStrike" dirty="0">
                          <a:effectLst/>
                          <a:latin typeface="Book Antiqua" panose="02040602050305030304" pitchFamily="18" charset="0"/>
                        </a:rPr>
                        <a:t>Koszty badań</a:t>
                      </a:r>
                      <a:endParaRPr lang="pl-PL" sz="10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5 667,00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5 190,00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dirty="0">
                          <a:effectLst/>
                          <a:latin typeface="Book Antiqua" panose="02040602050305030304" pitchFamily="18" charset="0"/>
                        </a:rPr>
                        <a:t>         2 400,00 zł </a:t>
                      </a:r>
                      <a:endParaRPr lang="pl-PL" sz="10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13 257,00 zł </a:t>
                      </a:r>
                      <a:endParaRPr lang="pl-PL" sz="1000" b="1" i="0" u="none" strike="noStrike">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2914682586"/>
                  </a:ext>
                </a:extLst>
              </a:tr>
              <a:tr h="431057">
                <a:tc>
                  <a:txBody>
                    <a:bodyPr/>
                    <a:lstStyle/>
                    <a:p>
                      <a:pPr algn="ctr" fontAlgn="ctr"/>
                      <a:r>
                        <a:rPr lang="pl-PL" sz="1000" b="1" u="none" strike="noStrike">
                          <a:effectLst/>
                        </a:rPr>
                        <a:t>9</a:t>
                      </a:r>
                      <a:endParaRPr lang="pl-PL" sz="1000" b="1" i="0" u="none" strike="noStrike">
                        <a:solidFill>
                          <a:srgbClr val="000000"/>
                        </a:solidFill>
                        <a:effectLst/>
                        <a:latin typeface="Arial Black" panose="020B0A04020102020204" pitchFamily="34" charset="0"/>
                      </a:endParaRPr>
                    </a:p>
                  </a:txBody>
                  <a:tcPr marL="7620" marR="7620" marT="7620" marB="0" anchor="ctr"/>
                </a:tc>
                <a:tc>
                  <a:txBody>
                    <a:bodyPr/>
                    <a:lstStyle/>
                    <a:p>
                      <a:pPr algn="l" fontAlgn="ctr"/>
                      <a:r>
                        <a:rPr lang="pl-PL" sz="1000" b="1" u="none" strike="noStrike">
                          <a:effectLst/>
                          <a:latin typeface="Book Antiqua" panose="02040602050305030304" pitchFamily="18" charset="0"/>
                        </a:rPr>
                        <a:t>Koszty dojazdu</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9 675,57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12 417,19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dirty="0">
                          <a:effectLst/>
                          <a:latin typeface="Book Antiqua" panose="02040602050305030304" pitchFamily="18" charset="0"/>
                        </a:rPr>
                        <a:t>                    -   zł </a:t>
                      </a:r>
                      <a:endParaRPr lang="pl-PL" sz="10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dirty="0">
                          <a:effectLst/>
                          <a:latin typeface="Book Antiqua" panose="02040602050305030304" pitchFamily="18" charset="0"/>
                        </a:rPr>
                        <a:t>         22 092,76 zł </a:t>
                      </a:r>
                      <a:endParaRPr lang="pl-PL" sz="1000" b="1" i="0" u="none" strike="noStrike" dirty="0">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2845482701"/>
                  </a:ext>
                </a:extLst>
              </a:tr>
              <a:tr h="546005">
                <a:tc>
                  <a:txBody>
                    <a:bodyPr/>
                    <a:lstStyle/>
                    <a:p>
                      <a:pPr algn="ctr" fontAlgn="ctr"/>
                      <a:r>
                        <a:rPr lang="pl-PL" sz="1000" b="1" u="none" strike="noStrike">
                          <a:effectLst/>
                        </a:rPr>
                        <a:t> </a:t>
                      </a:r>
                      <a:endParaRPr lang="pl-PL" sz="1000" b="1" i="0" u="none" strike="noStrike">
                        <a:solidFill>
                          <a:srgbClr val="000000"/>
                        </a:solidFill>
                        <a:effectLst/>
                        <a:latin typeface="Czcionka tekstu podstawowego"/>
                      </a:endParaRPr>
                    </a:p>
                  </a:txBody>
                  <a:tcPr marL="7620" marR="7620" marT="7620" marB="0" anchor="ctr"/>
                </a:tc>
                <a:tc>
                  <a:txBody>
                    <a:bodyPr/>
                    <a:lstStyle/>
                    <a:p>
                      <a:pPr algn="l" fontAlgn="ctr"/>
                      <a:r>
                        <a:rPr lang="pl-PL" sz="1000" b="1" u="none" strike="noStrike" dirty="0">
                          <a:effectLst/>
                          <a:latin typeface="Book Antiqua" panose="02040602050305030304" pitchFamily="18" charset="0"/>
                        </a:rPr>
                        <a:t>Ogółem</a:t>
                      </a:r>
                      <a:endParaRPr lang="pl-PL" sz="10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l" fontAlgn="ctr"/>
                      <a:r>
                        <a:rPr lang="pl-PL" sz="1000" b="1" u="none" strike="noStrike">
                          <a:effectLst/>
                          <a:latin typeface="Book Antiqua" panose="02040602050305030304" pitchFamily="18" charset="0"/>
                        </a:rPr>
                        <a:t>  1 082 955,07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l" fontAlgn="ctr"/>
                      <a:r>
                        <a:rPr lang="pl-PL" sz="1000" b="1" u="none" strike="noStrike" dirty="0">
                          <a:effectLst/>
                          <a:latin typeface="Book Antiqua" panose="02040602050305030304" pitchFamily="18" charset="0"/>
                        </a:rPr>
                        <a:t>   798 728,62 zł </a:t>
                      </a:r>
                      <a:endParaRPr lang="pl-PL" sz="1000" b="1" i="0" u="none" strike="noStrike" dirty="0">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a:effectLst/>
                          <a:latin typeface="Book Antiqua" panose="02040602050305030304" pitchFamily="18" charset="0"/>
                        </a:rPr>
                        <a:t>     534 020,52 zł </a:t>
                      </a:r>
                      <a:endParaRPr lang="pl-PL" sz="1000" b="1" i="0" u="none" strike="noStrike">
                        <a:solidFill>
                          <a:srgbClr val="000000"/>
                        </a:solidFill>
                        <a:effectLst/>
                        <a:latin typeface="Book Antiqua" panose="02040602050305030304" pitchFamily="18" charset="0"/>
                      </a:endParaRPr>
                    </a:p>
                  </a:txBody>
                  <a:tcPr marL="7620" marR="7620" marT="7620" marB="0" anchor="ctr"/>
                </a:tc>
                <a:tc>
                  <a:txBody>
                    <a:bodyPr/>
                    <a:lstStyle/>
                    <a:p>
                      <a:pPr algn="r" fontAlgn="ctr"/>
                      <a:r>
                        <a:rPr lang="pl-PL" sz="1000" b="1" u="none" strike="noStrike" dirty="0">
                          <a:effectLst/>
                          <a:latin typeface="Book Antiqua" panose="02040602050305030304" pitchFamily="18" charset="0"/>
                        </a:rPr>
                        <a:t>    2 415 704,21 zł </a:t>
                      </a:r>
                      <a:endParaRPr lang="pl-PL" sz="1000" b="1" i="0" u="none" strike="noStrike" dirty="0">
                        <a:solidFill>
                          <a:srgbClr val="000000"/>
                        </a:solidFill>
                        <a:effectLst/>
                        <a:latin typeface="Book Antiqua" panose="02040602050305030304" pitchFamily="18" charset="0"/>
                      </a:endParaRPr>
                    </a:p>
                  </a:txBody>
                  <a:tcPr marL="7620" marR="7620" marT="7620" marB="0" anchor="ctr"/>
                </a:tc>
                <a:extLst>
                  <a:ext uri="{0D108BD9-81ED-4DB2-BD59-A6C34878D82A}">
                    <a16:rowId xmlns:a16="http://schemas.microsoft.com/office/drawing/2014/main" val="2943936817"/>
                  </a:ext>
                </a:extLst>
              </a:tr>
            </a:tbl>
          </a:graphicData>
        </a:graphic>
      </p:graphicFrame>
    </p:spTree>
    <p:extLst>
      <p:ext uri="{BB962C8B-B14F-4D97-AF65-F5344CB8AC3E}">
        <p14:creationId xmlns:p14="http://schemas.microsoft.com/office/powerpoint/2010/main" val="31269628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le tekstowe 2">
            <a:extLst>
              <a:ext uri="{FF2B5EF4-FFF2-40B4-BE49-F238E27FC236}">
                <a16:creationId xmlns:a16="http://schemas.microsoft.com/office/drawing/2014/main" id="{8CC8EF2F-D96B-4126-B8EB-82AFCF325D26}"/>
              </a:ext>
            </a:extLst>
          </p:cNvPr>
          <p:cNvSpPr txBox="1"/>
          <p:nvPr/>
        </p:nvSpPr>
        <p:spPr>
          <a:xfrm>
            <a:off x="539552" y="1196752"/>
            <a:ext cx="8064896" cy="307777"/>
          </a:xfrm>
          <a:prstGeom prst="rect">
            <a:avLst/>
          </a:prstGeom>
          <a:noFill/>
        </p:spPr>
        <p:txBody>
          <a:bodyPr wrap="square">
            <a:spAutoFit/>
          </a:bodyPr>
          <a:lstStyle/>
          <a:p>
            <a:endParaRPr lang="pl-PL" sz="1400" dirty="0">
              <a:effectLst/>
              <a:latin typeface="Book Antiqua" panose="02040602050305030304" pitchFamily="18" charset="0"/>
            </a:endParaRPr>
          </a:p>
        </p:txBody>
      </p:sp>
      <p:graphicFrame>
        <p:nvGraphicFramePr>
          <p:cNvPr id="2" name="Tabela 1">
            <a:extLst>
              <a:ext uri="{FF2B5EF4-FFF2-40B4-BE49-F238E27FC236}">
                <a16:creationId xmlns:a16="http://schemas.microsoft.com/office/drawing/2014/main" id="{DF089B15-C514-44B4-AABC-2EEBDB061C2E}"/>
              </a:ext>
            </a:extLst>
          </p:cNvPr>
          <p:cNvGraphicFramePr>
            <a:graphicFrameLocks noGrp="1"/>
          </p:cNvGraphicFramePr>
          <p:nvPr>
            <p:extLst>
              <p:ext uri="{D42A27DB-BD31-4B8C-83A1-F6EECF244321}">
                <p14:modId xmlns:p14="http://schemas.microsoft.com/office/powerpoint/2010/main" val="155926119"/>
              </p:ext>
            </p:extLst>
          </p:nvPr>
        </p:nvGraphicFramePr>
        <p:xfrm>
          <a:off x="534542" y="116632"/>
          <a:ext cx="8280920" cy="6658968"/>
        </p:xfrm>
        <a:graphic>
          <a:graphicData uri="http://schemas.openxmlformats.org/drawingml/2006/table">
            <a:tbl>
              <a:tblPr firstRow="1" firstCol="1" bandRow="1">
                <a:tableStyleId>{5C22544A-7EE6-4342-B048-85BDC9FD1C3A}</a:tableStyleId>
              </a:tblPr>
              <a:tblGrid>
                <a:gridCol w="1296144">
                  <a:extLst>
                    <a:ext uri="{9D8B030D-6E8A-4147-A177-3AD203B41FA5}">
                      <a16:colId xmlns:a16="http://schemas.microsoft.com/office/drawing/2014/main" val="3303521667"/>
                    </a:ext>
                  </a:extLst>
                </a:gridCol>
                <a:gridCol w="4896544">
                  <a:extLst>
                    <a:ext uri="{9D8B030D-6E8A-4147-A177-3AD203B41FA5}">
                      <a16:colId xmlns:a16="http://schemas.microsoft.com/office/drawing/2014/main" val="3466679203"/>
                    </a:ext>
                  </a:extLst>
                </a:gridCol>
                <a:gridCol w="2088232">
                  <a:extLst>
                    <a:ext uri="{9D8B030D-6E8A-4147-A177-3AD203B41FA5}">
                      <a16:colId xmlns:a16="http://schemas.microsoft.com/office/drawing/2014/main" val="19607564"/>
                    </a:ext>
                  </a:extLst>
                </a:gridCol>
              </a:tblGrid>
              <a:tr h="544684">
                <a:tc>
                  <a:txBody>
                    <a:bodyPr/>
                    <a:lstStyle/>
                    <a:p>
                      <a:pPr algn="ctr">
                        <a:lnSpc>
                          <a:spcPct val="115000"/>
                        </a:lnSpc>
                        <a:spcAft>
                          <a:spcPts val="1000"/>
                        </a:spcAft>
                      </a:pPr>
                      <a:r>
                        <a:rPr lang="pl-PL" sz="1000" dirty="0" err="1">
                          <a:effectLst/>
                          <a:latin typeface="Book Antiqua" panose="02040602050305030304" pitchFamily="18" charset="0"/>
                        </a:rPr>
                        <a:t>l.p</a:t>
                      </a:r>
                      <a:endParaRPr lang="pl-PL" sz="10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ea typeface="Calibri" panose="020F0502020204030204" pitchFamily="34" charset="0"/>
                          <a:cs typeface="Times New Roman" panose="02020603050405020304" pitchFamily="18" charset="0"/>
                        </a:rPr>
                        <a:t>Szkolenia 2021r</a:t>
                      </a: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Zatrudnienie po szkoleniu TAK/NIE</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1355136769"/>
                  </a:ext>
                </a:extLst>
              </a:tr>
              <a:tr h="193436">
                <a:tc>
                  <a:txBody>
                    <a:bodyPr/>
                    <a:lstStyle/>
                    <a:p>
                      <a:pPr algn="ctr">
                        <a:lnSpc>
                          <a:spcPct val="115000"/>
                        </a:lnSpc>
                        <a:spcAft>
                          <a:spcPts val="1000"/>
                        </a:spcAft>
                      </a:pPr>
                      <a:r>
                        <a:rPr lang="pl-PL" sz="900" dirty="0">
                          <a:effectLst/>
                          <a:highlight>
                            <a:srgbClr val="000000"/>
                          </a:highlight>
                          <a:latin typeface="Calibri" panose="020F0502020204030204" pitchFamily="34" charset="0"/>
                          <a:ea typeface="Calibri" panose="020F0502020204030204" pitchFamily="34" charset="0"/>
                          <a:cs typeface="Times New Roman" panose="02020603050405020304" pitchFamily="18" charset="0"/>
                        </a:rPr>
                        <a:t>FP</a:t>
                      </a:r>
                    </a:p>
                  </a:txBody>
                  <a:tcPr marL="53802" marR="53802" marT="0" marB="0"/>
                </a:tc>
                <a:tc>
                  <a:txBody>
                    <a:bodyPr/>
                    <a:lstStyle/>
                    <a:p>
                      <a:pPr>
                        <a:lnSpc>
                          <a:spcPct val="115000"/>
                        </a:lnSpc>
                        <a:spcAft>
                          <a:spcPts val="1000"/>
                        </a:spcAft>
                      </a:pPr>
                      <a:r>
                        <a:rPr lang="pl-PL" sz="800">
                          <a:effectLst/>
                        </a:rPr>
                        <a:t> </a:t>
                      </a:r>
                      <a:endParaRPr lang="pl-PL" sz="900">
                        <a:effectLst/>
                        <a:latin typeface="Calibri" panose="020F0502020204030204" pitchFamily="34" charset="0"/>
                        <a:ea typeface="Calibri" panose="020F0502020204030204" pitchFamily="34" charset="0"/>
                        <a:cs typeface="Times New Roman" panose="02020603050405020304" pitchFamily="18" charset="0"/>
                      </a:endParaRPr>
                    </a:p>
                  </a:txBody>
                  <a:tcPr marL="53802" marR="53802" marT="0" marB="0"/>
                </a:tc>
                <a:tc>
                  <a:txBody>
                    <a:bodyPr/>
                    <a:lstStyle/>
                    <a:p>
                      <a:pPr>
                        <a:lnSpc>
                          <a:spcPct val="115000"/>
                        </a:lnSpc>
                        <a:spcAft>
                          <a:spcPts val="1000"/>
                        </a:spcAft>
                      </a:pPr>
                      <a:r>
                        <a:rPr lang="pl-PL" sz="800">
                          <a:effectLst/>
                        </a:rPr>
                        <a:t> </a:t>
                      </a:r>
                      <a:endParaRPr lang="pl-PL" sz="900">
                        <a:effectLst/>
                        <a:latin typeface="Calibri" panose="020F0502020204030204" pitchFamily="34" charset="0"/>
                        <a:ea typeface="Calibri" panose="020F0502020204030204" pitchFamily="34" charset="0"/>
                        <a:cs typeface="Times New Roman" panose="02020603050405020304" pitchFamily="18" charset="0"/>
                      </a:endParaRPr>
                    </a:p>
                  </a:txBody>
                  <a:tcPr marL="53802" marR="53802" marT="0" marB="0"/>
                </a:tc>
                <a:extLst>
                  <a:ext uri="{0D108BD9-81ED-4DB2-BD59-A6C34878D82A}">
                    <a16:rowId xmlns:a16="http://schemas.microsoft.com/office/drawing/2014/main" val="3151669099"/>
                  </a:ext>
                </a:extLst>
              </a:tr>
              <a:tr h="398872">
                <a:tc>
                  <a:txBody>
                    <a:bodyPr/>
                    <a:lstStyle/>
                    <a:p>
                      <a:pPr algn="ctr">
                        <a:lnSpc>
                          <a:spcPct val="115000"/>
                        </a:lnSpc>
                        <a:spcAft>
                          <a:spcPts val="1000"/>
                        </a:spcAft>
                      </a:pPr>
                      <a:r>
                        <a:rPr lang="pl-PL" sz="1000" dirty="0">
                          <a:effectLst/>
                          <a:latin typeface="Book Antiqua" panose="02040602050305030304" pitchFamily="18" charset="0"/>
                        </a:rPr>
                        <a:t>1.</a:t>
                      </a:r>
                      <a:endParaRPr lang="pl-PL" sz="10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Szkolenie podstawowe z makijażu permanentnego brwi Basic </a:t>
                      </a:r>
                      <a:r>
                        <a:rPr lang="pl-PL" sz="1200" dirty="0" err="1">
                          <a:effectLst/>
                          <a:latin typeface="Book Antiqua" panose="02040602050305030304" pitchFamily="18" charset="0"/>
                        </a:rPr>
                        <a:t>Brows</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TAK</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2734841189"/>
                  </a:ext>
                </a:extLst>
              </a:tr>
              <a:tr h="193436">
                <a:tc>
                  <a:txBody>
                    <a:bodyPr/>
                    <a:lstStyle/>
                    <a:p>
                      <a:pPr algn="ctr">
                        <a:lnSpc>
                          <a:spcPct val="115000"/>
                        </a:lnSpc>
                        <a:spcAft>
                          <a:spcPts val="1000"/>
                        </a:spcAft>
                      </a:pPr>
                      <a:r>
                        <a:rPr lang="pl-PL" sz="1000">
                          <a:effectLst/>
                          <a:latin typeface="Book Antiqua" panose="02040602050305030304" pitchFamily="18" charset="0"/>
                        </a:rPr>
                        <a:t>2. </a:t>
                      </a:r>
                      <a:endParaRPr lang="pl-PL" sz="10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Kurs prawa jazdy kat. C</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NIE</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1704408904"/>
                  </a:ext>
                </a:extLst>
              </a:tr>
              <a:tr h="193436">
                <a:tc>
                  <a:txBody>
                    <a:bodyPr/>
                    <a:lstStyle/>
                    <a:p>
                      <a:pPr algn="ctr">
                        <a:lnSpc>
                          <a:spcPct val="115000"/>
                        </a:lnSpc>
                        <a:spcAft>
                          <a:spcPts val="1000"/>
                        </a:spcAft>
                      </a:pPr>
                      <a:r>
                        <a:rPr lang="pl-PL" sz="1000" dirty="0">
                          <a:effectLst/>
                          <a:latin typeface="Book Antiqua" panose="02040602050305030304" pitchFamily="18" charset="0"/>
                        </a:rPr>
                        <a:t>3. </a:t>
                      </a:r>
                      <a:endParaRPr lang="pl-PL" sz="10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Kurs renowacji antyków</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TAK</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4116195323"/>
                  </a:ext>
                </a:extLst>
              </a:tr>
              <a:tr h="179438">
                <a:tc>
                  <a:txBody>
                    <a:bodyPr/>
                    <a:lstStyle/>
                    <a:p>
                      <a:pPr algn="ctr">
                        <a:lnSpc>
                          <a:spcPct val="115000"/>
                        </a:lnSpc>
                        <a:spcAft>
                          <a:spcPts val="1000"/>
                        </a:spcAft>
                      </a:pPr>
                      <a:r>
                        <a:rPr lang="pl-PL" sz="1000" dirty="0">
                          <a:effectLst/>
                          <a:highlight>
                            <a:srgbClr val="000000"/>
                          </a:highlight>
                          <a:latin typeface="Book Antiqua" panose="02040602050305030304" pitchFamily="18" charset="0"/>
                          <a:ea typeface="Calibri" panose="020F0502020204030204" pitchFamily="34" charset="0"/>
                          <a:cs typeface="Times New Roman" panose="02020603050405020304" pitchFamily="18" charset="0"/>
                        </a:rPr>
                        <a:t>POWER</a:t>
                      </a: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 </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 </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2194778517"/>
                  </a:ext>
                </a:extLst>
              </a:tr>
              <a:tr h="193436">
                <a:tc>
                  <a:txBody>
                    <a:bodyPr/>
                    <a:lstStyle/>
                    <a:p>
                      <a:pPr algn="ctr">
                        <a:lnSpc>
                          <a:spcPct val="115000"/>
                        </a:lnSpc>
                        <a:spcAft>
                          <a:spcPts val="1000"/>
                        </a:spcAft>
                      </a:pPr>
                      <a:r>
                        <a:rPr lang="pl-PL" sz="1000" dirty="0">
                          <a:effectLst/>
                          <a:latin typeface="Book Antiqua" panose="02040602050305030304" pitchFamily="18" charset="0"/>
                        </a:rPr>
                        <a:t>4. </a:t>
                      </a:r>
                      <a:endParaRPr lang="pl-PL" sz="10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Kwalifikacja wstępna kat. D</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TAK</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46187222"/>
                  </a:ext>
                </a:extLst>
              </a:tr>
              <a:tr h="193436">
                <a:tc>
                  <a:txBody>
                    <a:bodyPr/>
                    <a:lstStyle/>
                    <a:p>
                      <a:pPr algn="ctr">
                        <a:lnSpc>
                          <a:spcPct val="115000"/>
                        </a:lnSpc>
                        <a:spcAft>
                          <a:spcPts val="1000"/>
                        </a:spcAft>
                      </a:pPr>
                      <a:r>
                        <a:rPr lang="pl-PL" sz="1000">
                          <a:effectLst/>
                          <a:latin typeface="Book Antiqua" panose="02040602050305030304" pitchFamily="18" charset="0"/>
                        </a:rPr>
                        <a:t>5. </a:t>
                      </a:r>
                      <a:endParaRPr lang="pl-PL" sz="10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a:effectLst/>
                          <a:latin typeface="Book Antiqua" panose="02040602050305030304" pitchFamily="18" charset="0"/>
                        </a:rPr>
                        <a:t>Kurs prawa jazdy kat. C</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TAK</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3373650522"/>
                  </a:ext>
                </a:extLst>
              </a:tr>
              <a:tr h="193436">
                <a:tc>
                  <a:txBody>
                    <a:bodyPr/>
                    <a:lstStyle/>
                    <a:p>
                      <a:pPr algn="ctr">
                        <a:lnSpc>
                          <a:spcPct val="115000"/>
                        </a:lnSpc>
                        <a:spcAft>
                          <a:spcPts val="1000"/>
                        </a:spcAft>
                      </a:pPr>
                      <a:r>
                        <a:rPr lang="pl-PL" sz="1000">
                          <a:effectLst/>
                          <a:latin typeface="Book Antiqua" panose="02040602050305030304" pitchFamily="18" charset="0"/>
                        </a:rPr>
                        <a:t>6.</a:t>
                      </a:r>
                      <a:endParaRPr lang="pl-PL" sz="10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a:effectLst/>
                          <a:latin typeface="Book Antiqua" panose="02040602050305030304" pitchFamily="18" charset="0"/>
                        </a:rPr>
                        <a:t>Kurs prawa jazdy kat. C</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TAK</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620128057"/>
                  </a:ext>
                </a:extLst>
              </a:tr>
              <a:tr h="193436">
                <a:tc>
                  <a:txBody>
                    <a:bodyPr/>
                    <a:lstStyle/>
                    <a:p>
                      <a:pPr algn="ctr">
                        <a:lnSpc>
                          <a:spcPct val="115000"/>
                        </a:lnSpc>
                        <a:spcAft>
                          <a:spcPts val="1000"/>
                        </a:spcAft>
                      </a:pPr>
                      <a:r>
                        <a:rPr lang="pl-PL" sz="1000">
                          <a:effectLst/>
                          <a:latin typeface="Book Antiqua" panose="02040602050305030304" pitchFamily="18" charset="0"/>
                        </a:rPr>
                        <a:t>7. </a:t>
                      </a:r>
                      <a:endParaRPr lang="pl-PL" sz="10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a:effectLst/>
                          <a:latin typeface="Book Antiqua" panose="02040602050305030304" pitchFamily="18" charset="0"/>
                        </a:rPr>
                        <a:t>Kurs prawa jazdy kat. C</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TAK</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405271515"/>
                  </a:ext>
                </a:extLst>
              </a:tr>
              <a:tr h="193436">
                <a:tc>
                  <a:txBody>
                    <a:bodyPr/>
                    <a:lstStyle/>
                    <a:p>
                      <a:pPr algn="ctr">
                        <a:lnSpc>
                          <a:spcPct val="115000"/>
                        </a:lnSpc>
                        <a:spcAft>
                          <a:spcPts val="1000"/>
                        </a:spcAft>
                      </a:pPr>
                      <a:r>
                        <a:rPr lang="pl-PL" sz="1000">
                          <a:effectLst/>
                          <a:latin typeface="Book Antiqua" panose="02040602050305030304" pitchFamily="18" charset="0"/>
                        </a:rPr>
                        <a:t>8. </a:t>
                      </a:r>
                      <a:endParaRPr lang="pl-PL" sz="10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a:effectLst/>
                          <a:latin typeface="Book Antiqua" panose="02040602050305030304" pitchFamily="18" charset="0"/>
                        </a:rPr>
                        <a:t>Kurs pinoterapii</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TAK</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1393104386"/>
                  </a:ext>
                </a:extLst>
              </a:tr>
              <a:tr h="193436">
                <a:tc>
                  <a:txBody>
                    <a:bodyPr/>
                    <a:lstStyle/>
                    <a:p>
                      <a:pPr algn="ctr">
                        <a:lnSpc>
                          <a:spcPct val="115000"/>
                        </a:lnSpc>
                        <a:spcAft>
                          <a:spcPts val="1000"/>
                        </a:spcAft>
                      </a:pPr>
                      <a:r>
                        <a:rPr lang="pl-PL" sz="1000">
                          <a:effectLst/>
                          <a:latin typeface="Book Antiqua" panose="02040602050305030304" pitchFamily="18" charset="0"/>
                        </a:rPr>
                        <a:t>9. </a:t>
                      </a:r>
                      <a:endParaRPr lang="pl-PL" sz="10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a:effectLst/>
                          <a:latin typeface="Book Antiqua" panose="02040602050305030304" pitchFamily="18" charset="0"/>
                        </a:rPr>
                        <a:t>Autodetaling Basic intensive</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a:effectLst/>
                          <a:latin typeface="Book Antiqua" panose="02040602050305030304" pitchFamily="18" charset="0"/>
                        </a:rPr>
                        <a:t>TAK</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3312608614"/>
                  </a:ext>
                </a:extLst>
              </a:tr>
              <a:tr h="1182303">
                <a:tc>
                  <a:txBody>
                    <a:bodyPr/>
                    <a:lstStyle/>
                    <a:p>
                      <a:pPr algn="ctr">
                        <a:lnSpc>
                          <a:spcPct val="115000"/>
                        </a:lnSpc>
                        <a:spcAft>
                          <a:spcPts val="1000"/>
                        </a:spcAft>
                      </a:pPr>
                      <a:r>
                        <a:rPr lang="pl-PL" sz="1000" dirty="0">
                          <a:effectLst/>
                          <a:latin typeface="Book Antiqua" panose="02040602050305030304" pitchFamily="18" charset="0"/>
                        </a:rPr>
                        <a:t>10. </a:t>
                      </a:r>
                      <a:endParaRPr lang="pl-PL" sz="10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Operator wózków jezdniowych podnośnikowych </a:t>
                      </a:r>
                      <a:br>
                        <a:rPr lang="pl-PL" sz="1200" dirty="0">
                          <a:effectLst/>
                          <a:latin typeface="Book Antiqua" panose="02040602050305030304" pitchFamily="18" charset="0"/>
                        </a:rPr>
                      </a:br>
                      <a:r>
                        <a:rPr lang="pl-PL" sz="1200" dirty="0">
                          <a:effectLst/>
                          <a:latin typeface="Book Antiqua" panose="02040602050305030304" pitchFamily="18" charset="0"/>
                        </a:rPr>
                        <a:t>z mechanicznym napędem podnoszenia z wyłączeniem wózków z wysięgnikiem oraz wózków </a:t>
                      </a:r>
                      <a:br>
                        <a:rPr lang="pl-PL" sz="1200" dirty="0">
                          <a:effectLst/>
                          <a:latin typeface="Book Antiqua" panose="02040602050305030304" pitchFamily="18" charset="0"/>
                        </a:rPr>
                      </a:br>
                      <a:r>
                        <a:rPr lang="pl-PL" sz="1200" dirty="0">
                          <a:effectLst/>
                          <a:latin typeface="Book Antiqua" panose="02040602050305030304" pitchFamily="18" charset="0"/>
                        </a:rPr>
                        <a:t>z osobą obsługującą podnoszoną wraz z ładunkiem</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TAK</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3131721757"/>
                  </a:ext>
                </a:extLst>
              </a:tr>
              <a:tr h="193436">
                <a:tc>
                  <a:txBody>
                    <a:bodyPr/>
                    <a:lstStyle/>
                    <a:p>
                      <a:pPr algn="ctr">
                        <a:lnSpc>
                          <a:spcPct val="115000"/>
                        </a:lnSpc>
                        <a:spcAft>
                          <a:spcPts val="1000"/>
                        </a:spcAft>
                      </a:pPr>
                      <a:r>
                        <a:rPr lang="pl-PL" sz="1000" dirty="0">
                          <a:effectLst/>
                          <a:highlight>
                            <a:srgbClr val="000000"/>
                          </a:highlight>
                          <a:latin typeface="Book Antiqua" panose="02040602050305030304" pitchFamily="18" charset="0"/>
                        </a:rPr>
                        <a:t>WRPO</a:t>
                      </a:r>
                      <a:endParaRPr lang="pl-PL" sz="1000" dirty="0">
                        <a:effectLst/>
                        <a:highlight>
                          <a:srgbClr val="000000"/>
                        </a:highligh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a:effectLst/>
                          <a:latin typeface="Book Antiqua" panose="02040602050305030304" pitchFamily="18" charset="0"/>
                        </a:rPr>
                        <a:t> </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 </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1637549433"/>
                  </a:ext>
                </a:extLst>
              </a:tr>
              <a:tr h="193436">
                <a:tc>
                  <a:txBody>
                    <a:bodyPr/>
                    <a:lstStyle/>
                    <a:p>
                      <a:pPr algn="ctr">
                        <a:lnSpc>
                          <a:spcPct val="115000"/>
                        </a:lnSpc>
                        <a:spcAft>
                          <a:spcPts val="1000"/>
                        </a:spcAft>
                      </a:pPr>
                      <a:r>
                        <a:rPr lang="pl-PL" sz="1000">
                          <a:effectLst/>
                          <a:latin typeface="Book Antiqua" panose="02040602050305030304" pitchFamily="18" charset="0"/>
                        </a:rPr>
                        <a:t>11. </a:t>
                      </a:r>
                      <a:endParaRPr lang="pl-PL" sz="10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a:effectLst/>
                          <a:latin typeface="Book Antiqua" panose="02040602050305030304" pitchFamily="18" charset="0"/>
                        </a:rPr>
                        <a:t>Operator koparko ładowarki kl. III</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TAK</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2611631528"/>
                  </a:ext>
                </a:extLst>
              </a:tr>
              <a:tr h="996433">
                <a:tc>
                  <a:txBody>
                    <a:bodyPr/>
                    <a:lstStyle/>
                    <a:p>
                      <a:pPr algn="ctr">
                        <a:lnSpc>
                          <a:spcPct val="115000"/>
                        </a:lnSpc>
                        <a:spcAft>
                          <a:spcPts val="1000"/>
                        </a:spcAft>
                      </a:pPr>
                      <a:r>
                        <a:rPr lang="pl-PL" sz="1000">
                          <a:effectLst/>
                          <a:latin typeface="Book Antiqua" panose="02040602050305030304" pitchFamily="18" charset="0"/>
                        </a:rPr>
                        <a:t>12. </a:t>
                      </a:r>
                      <a:endParaRPr lang="pl-PL" sz="10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kern="100">
                          <a:effectLst/>
                          <a:latin typeface="Book Antiqua" panose="02040602050305030304" pitchFamily="18" charset="0"/>
                        </a:rPr>
                        <a:t>Kurs masażu I i II stopnia z nowoczesną fizjoterapią, terapią tkanek miękkich i masażem orientalnym oraz biomasażu i terapii poprawy kondycji fizycznej</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TAK</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1327772223"/>
                  </a:ext>
                </a:extLst>
              </a:tr>
              <a:tr h="193436">
                <a:tc>
                  <a:txBody>
                    <a:bodyPr/>
                    <a:lstStyle/>
                    <a:p>
                      <a:pPr algn="ctr">
                        <a:lnSpc>
                          <a:spcPct val="115000"/>
                        </a:lnSpc>
                        <a:spcAft>
                          <a:spcPts val="1000"/>
                        </a:spcAft>
                      </a:pPr>
                      <a:r>
                        <a:rPr lang="pl-PL" sz="1000">
                          <a:effectLst/>
                          <a:latin typeface="Book Antiqua" panose="02040602050305030304" pitchFamily="18" charset="0"/>
                        </a:rPr>
                        <a:t>13. </a:t>
                      </a:r>
                      <a:endParaRPr lang="pl-PL" sz="10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a:effectLst/>
                          <a:latin typeface="Book Antiqua" panose="02040602050305030304" pitchFamily="18" charset="0"/>
                        </a:rPr>
                        <a:t>Kurs prawa jazdy kat. C+E</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TAK</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1817407618"/>
                  </a:ext>
                </a:extLst>
              </a:tr>
              <a:tr h="398872">
                <a:tc>
                  <a:txBody>
                    <a:bodyPr/>
                    <a:lstStyle/>
                    <a:p>
                      <a:pPr algn="ctr">
                        <a:lnSpc>
                          <a:spcPct val="115000"/>
                        </a:lnSpc>
                        <a:spcAft>
                          <a:spcPts val="1000"/>
                        </a:spcAft>
                      </a:pPr>
                      <a:r>
                        <a:rPr lang="pl-PL" sz="1000">
                          <a:effectLst/>
                          <a:latin typeface="Book Antiqua" panose="02040602050305030304" pitchFamily="18" charset="0"/>
                        </a:rPr>
                        <a:t>14. </a:t>
                      </a:r>
                      <a:endParaRPr lang="pl-PL" sz="10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a:effectLst/>
                          <a:latin typeface="Book Antiqua" panose="02040602050305030304" pitchFamily="18" charset="0"/>
                        </a:rPr>
                        <a:t>Kwalifikacja wstępna przyspieszona C, C+E</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NIE</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1833497539"/>
                  </a:ext>
                </a:extLst>
              </a:tr>
              <a:tr h="193436">
                <a:tc>
                  <a:txBody>
                    <a:bodyPr/>
                    <a:lstStyle/>
                    <a:p>
                      <a:pPr algn="ctr">
                        <a:lnSpc>
                          <a:spcPct val="115000"/>
                        </a:lnSpc>
                        <a:spcAft>
                          <a:spcPts val="1000"/>
                        </a:spcAft>
                      </a:pPr>
                      <a:r>
                        <a:rPr lang="pl-PL" sz="1000">
                          <a:effectLst/>
                          <a:latin typeface="Book Antiqua" panose="02040602050305030304" pitchFamily="18" charset="0"/>
                        </a:rPr>
                        <a:t>15. </a:t>
                      </a:r>
                      <a:endParaRPr lang="pl-PL" sz="10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a:effectLst/>
                          <a:latin typeface="Book Antiqua" panose="02040602050305030304" pitchFamily="18" charset="0"/>
                        </a:rPr>
                        <a:t>Kurs prawa jazdy kat. C</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TAK</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743593517"/>
                  </a:ext>
                </a:extLst>
              </a:tr>
              <a:tr h="193436">
                <a:tc>
                  <a:txBody>
                    <a:bodyPr/>
                    <a:lstStyle/>
                    <a:p>
                      <a:pPr algn="ctr">
                        <a:lnSpc>
                          <a:spcPct val="115000"/>
                        </a:lnSpc>
                        <a:spcAft>
                          <a:spcPts val="1000"/>
                        </a:spcAft>
                      </a:pPr>
                      <a:r>
                        <a:rPr lang="pl-PL" sz="1000">
                          <a:effectLst/>
                          <a:latin typeface="Book Antiqua" panose="02040602050305030304" pitchFamily="18" charset="0"/>
                        </a:rPr>
                        <a:t>16.</a:t>
                      </a:r>
                      <a:endParaRPr lang="pl-PL" sz="10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a:effectLst/>
                          <a:latin typeface="Book Antiqua" panose="02040602050305030304" pitchFamily="18" charset="0"/>
                        </a:rPr>
                        <a:t>Kurs prawa jazdy kat. C</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tc>
                  <a:txBody>
                    <a:bodyPr/>
                    <a:lstStyle/>
                    <a:p>
                      <a:pPr algn="ctr">
                        <a:lnSpc>
                          <a:spcPct val="115000"/>
                        </a:lnSpc>
                        <a:spcAft>
                          <a:spcPts val="1000"/>
                        </a:spcAft>
                      </a:pPr>
                      <a:r>
                        <a:rPr lang="pl-PL" sz="1200" dirty="0">
                          <a:effectLst/>
                          <a:latin typeface="Book Antiqua" panose="02040602050305030304" pitchFamily="18" charset="0"/>
                        </a:rPr>
                        <a:t>NIE</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53802" marR="53802" marT="0" marB="0" anchor="ctr"/>
                </a:tc>
                <a:extLst>
                  <a:ext uri="{0D108BD9-81ED-4DB2-BD59-A6C34878D82A}">
                    <a16:rowId xmlns:a16="http://schemas.microsoft.com/office/drawing/2014/main" val="2496649518"/>
                  </a:ext>
                </a:extLst>
              </a:tr>
            </a:tbl>
          </a:graphicData>
        </a:graphic>
      </p:graphicFrame>
    </p:spTree>
    <p:extLst>
      <p:ext uri="{BB962C8B-B14F-4D97-AF65-F5344CB8AC3E}">
        <p14:creationId xmlns:p14="http://schemas.microsoft.com/office/powerpoint/2010/main" val="29832631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a:extLst>
              <a:ext uri="{FF2B5EF4-FFF2-40B4-BE49-F238E27FC236}">
                <a16:creationId xmlns:a16="http://schemas.microsoft.com/office/drawing/2014/main" id="{9580CD11-2179-4FB8-A9FF-9E1AF39226AC}"/>
              </a:ext>
            </a:extLst>
          </p:cNvPr>
          <p:cNvGraphicFramePr>
            <a:graphicFrameLocks noGrp="1"/>
          </p:cNvGraphicFramePr>
          <p:nvPr>
            <p:extLst>
              <p:ext uri="{D42A27DB-BD31-4B8C-83A1-F6EECF244321}">
                <p14:modId xmlns:p14="http://schemas.microsoft.com/office/powerpoint/2010/main" val="3025140048"/>
              </p:ext>
            </p:extLst>
          </p:nvPr>
        </p:nvGraphicFramePr>
        <p:xfrm>
          <a:off x="457200" y="260649"/>
          <a:ext cx="8229600" cy="2862282"/>
        </p:xfrm>
        <a:graphic>
          <a:graphicData uri="http://schemas.openxmlformats.org/drawingml/2006/table">
            <a:tbl>
              <a:tblPr firstRow="1" firstCol="1" bandRow="1">
                <a:tableStyleId>{5C22544A-7EE6-4342-B048-85BDC9FD1C3A}</a:tableStyleId>
              </a:tblPr>
              <a:tblGrid>
                <a:gridCol w="946448">
                  <a:extLst>
                    <a:ext uri="{9D8B030D-6E8A-4147-A177-3AD203B41FA5}">
                      <a16:colId xmlns:a16="http://schemas.microsoft.com/office/drawing/2014/main" val="3576407489"/>
                    </a:ext>
                  </a:extLst>
                </a:gridCol>
                <a:gridCol w="1584176">
                  <a:extLst>
                    <a:ext uri="{9D8B030D-6E8A-4147-A177-3AD203B41FA5}">
                      <a16:colId xmlns:a16="http://schemas.microsoft.com/office/drawing/2014/main" val="687950872"/>
                    </a:ext>
                  </a:extLst>
                </a:gridCol>
                <a:gridCol w="2407136">
                  <a:extLst>
                    <a:ext uri="{9D8B030D-6E8A-4147-A177-3AD203B41FA5}">
                      <a16:colId xmlns:a16="http://schemas.microsoft.com/office/drawing/2014/main" val="4019800957"/>
                    </a:ext>
                  </a:extLst>
                </a:gridCol>
                <a:gridCol w="1645920">
                  <a:extLst>
                    <a:ext uri="{9D8B030D-6E8A-4147-A177-3AD203B41FA5}">
                      <a16:colId xmlns:a16="http://schemas.microsoft.com/office/drawing/2014/main" val="3881042883"/>
                    </a:ext>
                  </a:extLst>
                </a:gridCol>
                <a:gridCol w="1645920">
                  <a:extLst>
                    <a:ext uri="{9D8B030D-6E8A-4147-A177-3AD203B41FA5}">
                      <a16:colId xmlns:a16="http://schemas.microsoft.com/office/drawing/2014/main" val="3914594611"/>
                    </a:ext>
                  </a:extLst>
                </a:gridCol>
              </a:tblGrid>
              <a:tr h="1080119">
                <a:tc>
                  <a:txBody>
                    <a:bodyPr/>
                    <a:lstStyle/>
                    <a:p>
                      <a:pPr>
                        <a:lnSpc>
                          <a:spcPct val="115000"/>
                        </a:lnSpc>
                        <a:spcAft>
                          <a:spcPts val="1000"/>
                        </a:spcAft>
                      </a:pPr>
                      <a:r>
                        <a:rPr lang="pl-PL" sz="1400" dirty="0">
                          <a:effectLst/>
                        </a:rPr>
                        <a:t>COVID </a:t>
                      </a:r>
                      <a:endParaRPr lang="pl-P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pl-PL" sz="1400">
                          <a:effectLst/>
                        </a:rPr>
                        <a:t>Artykuł</a:t>
                      </a:r>
                      <a:endParaRPr lang="pl-P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pl-PL" sz="1400">
                          <a:effectLst/>
                        </a:rPr>
                        <a:t>Liczba złożonych wniosków</a:t>
                      </a:r>
                      <a:endParaRPr lang="pl-P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pl-PL" sz="1400" dirty="0">
                          <a:effectLst/>
                        </a:rPr>
                        <a:t>Liczba wniosków rozpatrzonych pozytywnie</a:t>
                      </a:r>
                      <a:endParaRPr lang="pl-P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pl-PL" sz="1400">
                          <a:effectLst/>
                        </a:rPr>
                        <a:t>Kwota wypł. dofinansowania</a:t>
                      </a:r>
                      <a:endParaRPr lang="pl-PL"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82541326"/>
                  </a:ext>
                </a:extLst>
              </a:tr>
              <a:tr h="284120">
                <a:tc>
                  <a:txBody>
                    <a:bodyPr/>
                    <a:lstStyle/>
                    <a:p>
                      <a:pPr>
                        <a:lnSpc>
                          <a:spcPct val="115000"/>
                        </a:lnSpc>
                        <a:spcAft>
                          <a:spcPts val="1000"/>
                        </a:spcAft>
                      </a:pPr>
                      <a:endParaRPr lang="pl-P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pl-PL" sz="1200" dirty="0">
                          <a:effectLst/>
                          <a:latin typeface="Book Antiqua" panose="02040602050305030304" pitchFamily="18" charset="0"/>
                        </a:rPr>
                        <a:t>art. 15 </a:t>
                      </a:r>
                      <a:r>
                        <a:rPr lang="pl-PL" sz="1200" dirty="0" err="1">
                          <a:effectLst/>
                          <a:latin typeface="Book Antiqua" panose="02040602050305030304" pitchFamily="18" charset="0"/>
                        </a:rPr>
                        <a:t>zzb</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pl-PL" sz="1200" dirty="0">
                          <a:effectLst/>
                          <a:latin typeface="Book Antiqua" panose="02040602050305030304" pitchFamily="18" charset="0"/>
                        </a:rPr>
                        <a:t>10</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pl-PL" sz="1200">
                          <a:effectLst/>
                          <a:latin typeface="Book Antiqua" panose="02040602050305030304" pitchFamily="18" charset="0"/>
                        </a:rPr>
                        <a:t>8</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pl-PL" sz="1200" dirty="0">
                          <a:effectLst/>
                          <a:latin typeface="Book Antiqua" panose="02040602050305030304" pitchFamily="18" charset="0"/>
                        </a:rPr>
                        <a:t>181.737,71 zł</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4314510"/>
                  </a:ext>
                </a:extLst>
              </a:tr>
              <a:tr h="284120">
                <a:tc>
                  <a:txBody>
                    <a:bodyPr/>
                    <a:lstStyle/>
                    <a:p>
                      <a:pPr>
                        <a:lnSpc>
                          <a:spcPct val="115000"/>
                        </a:lnSpc>
                        <a:spcAft>
                          <a:spcPts val="1000"/>
                        </a:spcAft>
                      </a:pPr>
                      <a:endParaRPr lang="pl-P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pl-PL" sz="1200">
                          <a:effectLst/>
                          <a:latin typeface="Book Antiqua" panose="02040602050305030304" pitchFamily="18" charset="0"/>
                        </a:rPr>
                        <a:t>art. 15zzc </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pl-PL" sz="1200" dirty="0">
                          <a:effectLst/>
                          <a:latin typeface="Book Antiqua" panose="02040602050305030304" pitchFamily="18" charset="0"/>
                        </a:rPr>
                        <a:t>45</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pl-PL" sz="1200">
                          <a:effectLst/>
                          <a:latin typeface="Book Antiqua" panose="02040602050305030304" pitchFamily="18" charset="0"/>
                        </a:rPr>
                        <a:t>32</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pl-PL" sz="1200" dirty="0">
                          <a:effectLst/>
                          <a:latin typeface="Book Antiqua" panose="02040602050305030304" pitchFamily="18" charset="0"/>
                        </a:rPr>
                        <a:t>178.140,00 zł</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74904379"/>
                  </a:ext>
                </a:extLst>
              </a:tr>
              <a:tr h="284120">
                <a:tc>
                  <a:txBody>
                    <a:bodyPr/>
                    <a:lstStyle/>
                    <a:p>
                      <a:pPr>
                        <a:lnSpc>
                          <a:spcPct val="115000"/>
                        </a:lnSpc>
                        <a:spcAft>
                          <a:spcPts val="1000"/>
                        </a:spcAft>
                      </a:pPr>
                      <a:endParaRPr lang="pl-P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pl-PL" sz="1200">
                          <a:effectLst/>
                          <a:latin typeface="Book Antiqua" panose="02040602050305030304" pitchFamily="18" charset="0"/>
                        </a:rPr>
                        <a:t>art. 15zzd</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pl-PL" sz="1200">
                          <a:effectLst/>
                          <a:latin typeface="Book Antiqua" panose="02040602050305030304" pitchFamily="18" charset="0"/>
                        </a:rPr>
                        <a:t>22</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pl-PL" sz="1200" dirty="0">
                          <a:effectLst/>
                          <a:latin typeface="Book Antiqua" panose="02040602050305030304" pitchFamily="18" charset="0"/>
                        </a:rPr>
                        <a:t>4</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pl-PL" sz="1200" dirty="0">
                          <a:effectLst/>
                          <a:latin typeface="Book Antiqua" panose="02040602050305030304" pitchFamily="18" charset="0"/>
                        </a:rPr>
                        <a:t>20. 000,00 zł</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95445313"/>
                  </a:ext>
                </a:extLst>
              </a:tr>
              <a:tr h="284120">
                <a:tc>
                  <a:txBody>
                    <a:bodyPr/>
                    <a:lstStyle/>
                    <a:p>
                      <a:pPr>
                        <a:lnSpc>
                          <a:spcPct val="115000"/>
                        </a:lnSpc>
                        <a:spcAft>
                          <a:spcPts val="1000"/>
                        </a:spcAft>
                      </a:pPr>
                      <a:endParaRPr lang="pl-P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pl-PL" sz="1200">
                          <a:effectLst/>
                          <a:latin typeface="Book Antiqua" panose="02040602050305030304" pitchFamily="18" charset="0"/>
                        </a:rPr>
                        <a:t>art. 15zze4</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pl-PL" sz="1200">
                          <a:effectLst/>
                          <a:latin typeface="Book Antiqua" panose="02040602050305030304" pitchFamily="18" charset="0"/>
                        </a:rPr>
                        <a:t>49</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pl-PL" sz="1200">
                          <a:effectLst/>
                          <a:latin typeface="Book Antiqua" panose="02040602050305030304" pitchFamily="18" charset="0"/>
                        </a:rPr>
                        <a:t>43</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pl-PL" sz="1200" dirty="0">
                          <a:effectLst/>
                          <a:latin typeface="Book Antiqua" panose="02040602050305030304" pitchFamily="18" charset="0"/>
                        </a:rPr>
                        <a:t>325. 000,00 zł</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29603760"/>
                  </a:ext>
                </a:extLst>
              </a:tr>
              <a:tr h="284120">
                <a:tc>
                  <a:txBody>
                    <a:bodyPr/>
                    <a:lstStyle/>
                    <a:p>
                      <a:pPr>
                        <a:lnSpc>
                          <a:spcPct val="115000"/>
                        </a:lnSpc>
                        <a:spcAft>
                          <a:spcPts val="1000"/>
                        </a:spcAft>
                      </a:pPr>
                      <a:endParaRPr lang="pl-P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pl-PL" sz="1200">
                          <a:effectLst/>
                          <a:latin typeface="Book Antiqua" panose="02040602050305030304" pitchFamily="18" charset="0"/>
                        </a:rPr>
                        <a:t>art. 15zze4 rozp. </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pl-PL" sz="1200">
                          <a:effectLst/>
                          <a:latin typeface="Book Antiqua" panose="02040602050305030304" pitchFamily="18" charset="0"/>
                        </a:rPr>
                        <a:t>567</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pl-PL" sz="1200">
                          <a:effectLst/>
                          <a:latin typeface="Book Antiqua" panose="02040602050305030304" pitchFamily="18" charset="0"/>
                        </a:rPr>
                        <a:t>536</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pl-PL" sz="1200" dirty="0">
                          <a:effectLst/>
                          <a:latin typeface="Book Antiqua" panose="02040602050305030304" pitchFamily="18" charset="0"/>
                        </a:rPr>
                        <a:t>2. 680. 000,00 zł</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30252474"/>
                  </a:ext>
                </a:extLst>
              </a:tr>
              <a:tr h="361563">
                <a:tc>
                  <a:txBody>
                    <a:bodyPr/>
                    <a:lstStyle/>
                    <a:p>
                      <a:pPr>
                        <a:lnSpc>
                          <a:spcPct val="115000"/>
                        </a:lnSpc>
                        <a:spcAft>
                          <a:spcPts val="1000"/>
                        </a:spcAft>
                      </a:pPr>
                      <a:r>
                        <a:rPr lang="pl-PL" sz="1400" dirty="0">
                          <a:effectLst/>
                        </a:rPr>
                        <a:t> </a:t>
                      </a:r>
                      <a:endParaRPr lang="pl-P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pl-PL" sz="1200">
                          <a:effectLst/>
                          <a:latin typeface="Book Antiqua" panose="02040602050305030304" pitchFamily="18" charset="0"/>
                        </a:rPr>
                        <a:t>RAZEM</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pl-PL" sz="1200">
                          <a:effectLst/>
                          <a:latin typeface="Book Antiqua" panose="02040602050305030304" pitchFamily="18" charset="0"/>
                        </a:rPr>
                        <a:t>693</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pl-PL" sz="1200">
                          <a:effectLst/>
                          <a:latin typeface="Book Antiqua" panose="02040602050305030304" pitchFamily="18" charset="0"/>
                        </a:rPr>
                        <a:t>623</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1000"/>
                        </a:spcAft>
                      </a:pPr>
                      <a:r>
                        <a:rPr lang="pl-PL" sz="1200" dirty="0">
                          <a:effectLst/>
                          <a:latin typeface="Book Antiqua" panose="02040602050305030304" pitchFamily="18" charset="0"/>
                        </a:rPr>
                        <a:t>3.384.877,71 zł</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16744753"/>
                  </a:ext>
                </a:extLst>
              </a:tr>
            </a:tbl>
          </a:graphicData>
        </a:graphic>
      </p:graphicFrame>
      <p:sp>
        <p:nvSpPr>
          <p:cNvPr id="7" name="pole tekstowe 6">
            <a:extLst>
              <a:ext uri="{FF2B5EF4-FFF2-40B4-BE49-F238E27FC236}">
                <a16:creationId xmlns:a16="http://schemas.microsoft.com/office/drawing/2014/main" id="{57A6A198-209F-443F-B10F-251416562EFB}"/>
              </a:ext>
            </a:extLst>
          </p:cNvPr>
          <p:cNvSpPr txBox="1"/>
          <p:nvPr/>
        </p:nvSpPr>
        <p:spPr>
          <a:xfrm>
            <a:off x="302840" y="3356992"/>
            <a:ext cx="8136904" cy="3693319"/>
          </a:xfrm>
          <a:prstGeom prst="rect">
            <a:avLst/>
          </a:prstGeom>
          <a:noFill/>
        </p:spPr>
        <p:txBody>
          <a:bodyPr wrap="square">
            <a:spAutoFit/>
          </a:bodyPr>
          <a:lstStyle/>
          <a:p>
            <a:r>
              <a:rPr lang="pl-PL" sz="1400" dirty="0">
                <a:latin typeface="Book Antiqua" panose="02040602050305030304" pitchFamily="18" charset="0"/>
              </a:rPr>
              <a:t>Od</a:t>
            </a:r>
            <a:r>
              <a:rPr lang="pl-PL" sz="1400" dirty="0">
                <a:effectLst/>
                <a:latin typeface="Book Antiqua" panose="02040602050305030304" pitchFamily="18" charset="0"/>
              </a:rPr>
              <a:t> kwietnia 2020r </a:t>
            </a:r>
            <a:r>
              <a:rPr lang="pl-PL" sz="1400" dirty="0">
                <a:latin typeface="Book Antiqua" panose="02040602050305030304" pitchFamily="18" charset="0"/>
              </a:rPr>
              <a:t>Powiatowe Urzędy Pracy dodatkowo </a:t>
            </a:r>
            <a:r>
              <a:rPr lang="pl-PL" sz="1400" dirty="0">
                <a:effectLst/>
                <a:latin typeface="Book Antiqua" panose="02040602050305030304" pitchFamily="18" charset="0"/>
              </a:rPr>
              <a:t>realizują zadania związane z oferowaną przedsiębiorcom pomocą </a:t>
            </a:r>
            <a:r>
              <a:rPr lang="pl-PL" sz="1400" kern="1200" dirty="0">
                <a:solidFill>
                  <a:srgbClr val="000000"/>
                </a:solidFill>
                <a:effectLst/>
                <a:latin typeface="Book Antiqua" panose="02040602050305030304" pitchFamily="18" charset="0"/>
                <a:ea typeface="Times New Roman" panose="02020603050405020304" pitchFamily="18" charset="0"/>
                <a:cs typeface="Times New Roman" panose="02020603050405020304" pitchFamily="18" charset="0"/>
              </a:rPr>
              <a:t>w ramach Tarczy antykryzysowej COVID-19 (na mocy ustawy z dnia 2 marca 2020r. o szczególnych rozwiązaniach związanych z zapobieganiem, przeciwdziałaniem i zwalczaniem COVID-19, innych chorób zakaźnych oraz wywołanych nimi sytuacji kryzysowych :</a:t>
            </a:r>
            <a:endParaRPr lang="pl-PL" sz="1400" dirty="0">
              <a:effectLst/>
              <a:latin typeface="Book Antiqua" panose="02040602050305030304" pitchFamily="18" charset="0"/>
              <a:ea typeface="Times New Roman" panose="02020603050405020304" pitchFamily="18" charset="0"/>
            </a:endParaRPr>
          </a:p>
          <a:p>
            <a:r>
              <a:rPr lang="pl-PL" sz="1400" b="1" kern="1200" dirty="0">
                <a:solidFill>
                  <a:srgbClr val="000000"/>
                </a:solidFill>
                <a:effectLst/>
                <a:latin typeface="Book Antiqua" panose="02040602050305030304" pitchFamily="18" charset="0"/>
                <a:ea typeface="Times New Roman" panose="02020603050405020304" pitchFamily="18" charset="0"/>
                <a:cs typeface="Times New Roman" panose="02020603050405020304" pitchFamily="18" charset="0"/>
              </a:rPr>
              <a:t>art.15zzb </a:t>
            </a:r>
            <a:r>
              <a:rPr lang="pl-PL" sz="1400" kern="1200" dirty="0">
                <a:solidFill>
                  <a:srgbClr val="000000"/>
                </a:solidFill>
                <a:effectLst/>
                <a:latin typeface="Book Antiqua" panose="02040602050305030304" pitchFamily="18" charset="0"/>
                <a:ea typeface="Times New Roman" panose="02020603050405020304" pitchFamily="18" charset="0"/>
                <a:cs typeface="Times New Roman" panose="02020603050405020304" pitchFamily="18" charset="0"/>
              </a:rPr>
              <a:t>–dofinansowanie przedsiębiorcy części kosztów wynagrodzeń pracowników, </a:t>
            </a:r>
            <a:endParaRPr lang="pl-PL" sz="1400" dirty="0">
              <a:effectLst/>
              <a:latin typeface="Book Antiqua" panose="02040602050305030304" pitchFamily="18" charset="0"/>
              <a:ea typeface="Times New Roman" panose="02020603050405020304" pitchFamily="18" charset="0"/>
            </a:endParaRPr>
          </a:p>
          <a:p>
            <a:r>
              <a:rPr lang="pl-PL" sz="1400" b="1" kern="1200" dirty="0">
                <a:solidFill>
                  <a:srgbClr val="000000"/>
                </a:solidFill>
                <a:effectLst/>
                <a:latin typeface="Book Antiqua" panose="02040602050305030304" pitchFamily="18" charset="0"/>
                <a:ea typeface="Times New Roman" panose="02020603050405020304" pitchFamily="18" charset="0"/>
                <a:cs typeface="Times New Roman" panose="02020603050405020304" pitchFamily="18" charset="0"/>
              </a:rPr>
              <a:t>art.15zzc </a:t>
            </a:r>
            <a:r>
              <a:rPr lang="pl-PL" sz="1400" kern="1200" dirty="0">
                <a:solidFill>
                  <a:srgbClr val="000000"/>
                </a:solidFill>
                <a:effectLst/>
                <a:latin typeface="Book Antiqua" panose="02040602050305030304" pitchFamily="18" charset="0"/>
                <a:ea typeface="Times New Roman" panose="02020603050405020304" pitchFamily="18" charset="0"/>
                <a:cs typeface="Times New Roman" panose="02020603050405020304" pitchFamily="18" charset="0"/>
              </a:rPr>
              <a:t>–dofinansowanie osobie prowadzącej samodzielnie działalność gospodarczą części kosztów prowadzenia tej działalności, </a:t>
            </a:r>
            <a:endParaRPr lang="pl-PL" sz="1400" dirty="0">
              <a:effectLst/>
              <a:latin typeface="Book Antiqua" panose="02040602050305030304" pitchFamily="18" charset="0"/>
              <a:ea typeface="Times New Roman" panose="02020603050405020304" pitchFamily="18" charset="0"/>
            </a:endParaRPr>
          </a:p>
          <a:p>
            <a:r>
              <a:rPr lang="pl-PL" sz="1400" b="1" kern="1200" dirty="0">
                <a:solidFill>
                  <a:srgbClr val="000000"/>
                </a:solidFill>
                <a:effectLst/>
                <a:latin typeface="Book Antiqua" panose="02040602050305030304" pitchFamily="18" charset="0"/>
                <a:ea typeface="Times New Roman" panose="02020603050405020304" pitchFamily="18" charset="0"/>
                <a:cs typeface="Times New Roman" panose="02020603050405020304" pitchFamily="18" charset="0"/>
              </a:rPr>
              <a:t>art.15zzd </a:t>
            </a:r>
            <a:r>
              <a:rPr lang="pl-PL" sz="1400" kern="1200" dirty="0">
                <a:solidFill>
                  <a:srgbClr val="000000"/>
                </a:solidFill>
                <a:effectLst/>
                <a:latin typeface="Book Antiqua" panose="02040602050305030304" pitchFamily="18" charset="0"/>
                <a:ea typeface="Times New Roman" panose="02020603050405020304" pitchFamily="18" charset="0"/>
                <a:cs typeface="Times New Roman" panose="02020603050405020304" pitchFamily="18" charset="0"/>
              </a:rPr>
              <a:t>–jednorazowa pożyczka na pokrycie bieżących kosztów prowadzenia działalności gospodarczej </a:t>
            </a:r>
            <a:r>
              <a:rPr lang="pl-PL" sz="1400" kern="1200" dirty="0" err="1">
                <a:solidFill>
                  <a:srgbClr val="000000"/>
                </a:solidFill>
                <a:effectLst/>
                <a:latin typeface="Book Antiqua" panose="02040602050305030304" pitchFamily="18" charset="0"/>
                <a:ea typeface="Times New Roman" panose="02020603050405020304" pitchFamily="18" charset="0"/>
                <a:cs typeface="Times New Roman" panose="02020603050405020304" pitchFamily="18" charset="0"/>
              </a:rPr>
              <a:t>mikroprzedsiębiorcy</a:t>
            </a:r>
            <a:r>
              <a:rPr lang="pl-PL" sz="1400" kern="1200" dirty="0">
                <a:solidFill>
                  <a:srgbClr val="000000"/>
                </a:solidFill>
                <a:effectLst/>
                <a:latin typeface="Book Antiqua" panose="02040602050305030304" pitchFamily="18" charset="0"/>
                <a:ea typeface="Times New Roman" panose="02020603050405020304" pitchFamily="18" charset="0"/>
                <a:cs typeface="Times New Roman" panose="02020603050405020304" pitchFamily="18" charset="0"/>
              </a:rPr>
              <a:t>, </a:t>
            </a:r>
            <a:endParaRPr lang="pl-PL" sz="1400" dirty="0">
              <a:effectLst/>
              <a:latin typeface="Book Antiqua" panose="02040602050305030304" pitchFamily="18" charset="0"/>
              <a:ea typeface="Times New Roman" panose="02020603050405020304" pitchFamily="18" charset="0"/>
            </a:endParaRPr>
          </a:p>
          <a:p>
            <a:r>
              <a:rPr lang="pl-PL" sz="1400" b="1" kern="1200" dirty="0">
                <a:solidFill>
                  <a:srgbClr val="000000"/>
                </a:solidFill>
                <a:effectLst/>
                <a:latin typeface="Book Antiqua" panose="02040602050305030304" pitchFamily="18" charset="0"/>
                <a:ea typeface="Times New Roman" panose="02020603050405020304" pitchFamily="18" charset="0"/>
                <a:cs typeface="Times New Roman" panose="02020603050405020304" pitchFamily="18" charset="0"/>
              </a:rPr>
              <a:t>art.15zze </a:t>
            </a:r>
            <a:r>
              <a:rPr lang="pl-PL" sz="1400" kern="1200" dirty="0">
                <a:solidFill>
                  <a:srgbClr val="000000"/>
                </a:solidFill>
                <a:effectLst/>
                <a:latin typeface="Book Antiqua" panose="02040602050305030304" pitchFamily="18" charset="0"/>
                <a:ea typeface="Times New Roman" panose="02020603050405020304" pitchFamily="18" charset="0"/>
                <a:cs typeface="Times New Roman" panose="02020603050405020304" pitchFamily="18" charset="0"/>
              </a:rPr>
              <a:t>–dofinansowanie organizacji pozarządowej części kosztów wynagrodzeń pracowników, </a:t>
            </a:r>
            <a:endParaRPr lang="pl-PL" sz="1400" dirty="0">
              <a:effectLst/>
              <a:latin typeface="Book Antiqua" panose="02040602050305030304" pitchFamily="18" charset="0"/>
              <a:ea typeface="Times New Roman" panose="02020603050405020304" pitchFamily="18" charset="0"/>
            </a:endParaRPr>
          </a:p>
          <a:p>
            <a:r>
              <a:rPr lang="pl-PL" sz="1400" b="1" kern="1200" dirty="0">
                <a:solidFill>
                  <a:srgbClr val="000000"/>
                </a:solidFill>
                <a:effectLst/>
                <a:latin typeface="Book Antiqua" panose="02040602050305030304" pitchFamily="18" charset="0"/>
                <a:ea typeface="Times New Roman" panose="02020603050405020304" pitchFamily="18" charset="0"/>
                <a:cs typeface="Times New Roman" panose="02020603050405020304" pitchFamily="18" charset="0"/>
              </a:rPr>
              <a:t>art. 15zze4 </a:t>
            </a:r>
            <a:r>
              <a:rPr lang="pl-PL" sz="1400" kern="1200" dirty="0">
                <a:solidFill>
                  <a:srgbClr val="000000"/>
                </a:solidFill>
                <a:effectLst/>
                <a:latin typeface="Book Antiqua" panose="02040602050305030304" pitchFamily="18" charset="0"/>
                <a:ea typeface="Times New Roman" panose="02020603050405020304" pitchFamily="18" charset="0"/>
                <a:cs typeface="Times New Roman" panose="02020603050405020304" pitchFamily="18" charset="0"/>
              </a:rPr>
              <a:t>jednorazowa dotacja na pokrycie bieżących kosztów prowadzenia działalności gospodarczej </a:t>
            </a:r>
            <a:r>
              <a:rPr lang="pl-PL" sz="1400" kern="1200" dirty="0" err="1">
                <a:solidFill>
                  <a:srgbClr val="000000"/>
                </a:solidFill>
                <a:effectLst/>
                <a:latin typeface="Book Antiqua" panose="02040602050305030304" pitchFamily="18" charset="0"/>
                <a:ea typeface="Times New Roman" panose="02020603050405020304" pitchFamily="18" charset="0"/>
                <a:cs typeface="Times New Roman" panose="02020603050405020304" pitchFamily="18" charset="0"/>
              </a:rPr>
              <a:t>mikroprzedsiębiorcy</a:t>
            </a:r>
            <a:r>
              <a:rPr lang="pl-PL" sz="1400" kern="1200" dirty="0">
                <a:solidFill>
                  <a:srgbClr val="000000"/>
                </a:solidFill>
                <a:effectLst/>
                <a:latin typeface="Book Antiqua" panose="02040602050305030304" pitchFamily="18" charset="0"/>
                <a:ea typeface="Times New Roman" panose="02020603050405020304" pitchFamily="18" charset="0"/>
                <a:cs typeface="Times New Roman" panose="02020603050405020304" pitchFamily="18" charset="0"/>
              </a:rPr>
              <a:t> i małego przedsiębiorcy . </a:t>
            </a:r>
          </a:p>
          <a:p>
            <a:r>
              <a:rPr lang="pl-PL" sz="1400" dirty="0">
                <a:effectLst/>
                <a:latin typeface="Book Antiqua" panose="02040602050305030304" pitchFamily="18" charset="0"/>
              </a:rPr>
              <a:t>Źródłem finansowania wszystkich ww. nowych instrumentów są środki rezerwy Funduszu Pracy, przeznaczone przez Resort Pracy na finansowanie wydatków związanych z zapobieganiem, przeciwdziałaniem i zwalczaniem COVID-19 (Fundusz Przeciwdziałania COVID-19).</a:t>
            </a:r>
          </a:p>
          <a:p>
            <a:endParaRPr lang="pl-PL" sz="1200" kern="1200" dirty="0">
              <a:solidFill>
                <a:srgbClr val="000000"/>
              </a:solidFill>
              <a:effectLst/>
              <a:latin typeface="Book Antiqua" panose="02040602050305030304" pitchFamily="18" charset="0"/>
              <a:ea typeface="Times New Roman" panose="02020603050405020304" pitchFamily="18" charset="0"/>
              <a:cs typeface="Times New Roman" panose="02020603050405020304" pitchFamily="18" charset="0"/>
            </a:endParaRPr>
          </a:p>
          <a:p>
            <a:endParaRPr lang="pl-PL"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887312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a 2">
            <a:extLst>
              <a:ext uri="{FF2B5EF4-FFF2-40B4-BE49-F238E27FC236}">
                <a16:creationId xmlns:a16="http://schemas.microsoft.com/office/drawing/2014/main" id="{9868A526-0618-4829-9840-4B298CB7455F}"/>
              </a:ext>
            </a:extLst>
          </p:cNvPr>
          <p:cNvGraphicFramePr>
            <a:graphicFrameLocks noGrp="1"/>
          </p:cNvGraphicFramePr>
          <p:nvPr>
            <p:extLst>
              <p:ext uri="{D42A27DB-BD31-4B8C-83A1-F6EECF244321}">
                <p14:modId xmlns:p14="http://schemas.microsoft.com/office/powerpoint/2010/main" val="2435354122"/>
              </p:ext>
            </p:extLst>
          </p:nvPr>
        </p:nvGraphicFramePr>
        <p:xfrm>
          <a:off x="395536" y="980728"/>
          <a:ext cx="8280919" cy="5035034"/>
        </p:xfrm>
        <a:graphic>
          <a:graphicData uri="http://schemas.openxmlformats.org/drawingml/2006/table">
            <a:tbl>
              <a:tblPr firstRow="1" bandRow="1">
                <a:tableStyleId>{5C22544A-7EE6-4342-B048-85BDC9FD1C3A}</a:tableStyleId>
              </a:tblPr>
              <a:tblGrid>
                <a:gridCol w="223809">
                  <a:extLst>
                    <a:ext uri="{9D8B030D-6E8A-4147-A177-3AD203B41FA5}">
                      <a16:colId xmlns:a16="http://schemas.microsoft.com/office/drawing/2014/main" val="3375585788"/>
                    </a:ext>
                  </a:extLst>
                </a:gridCol>
                <a:gridCol w="1288359">
                  <a:extLst>
                    <a:ext uri="{9D8B030D-6E8A-4147-A177-3AD203B41FA5}">
                      <a16:colId xmlns:a16="http://schemas.microsoft.com/office/drawing/2014/main" val="3201087589"/>
                    </a:ext>
                  </a:extLst>
                </a:gridCol>
                <a:gridCol w="1800200">
                  <a:extLst>
                    <a:ext uri="{9D8B030D-6E8A-4147-A177-3AD203B41FA5}">
                      <a16:colId xmlns:a16="http://schemas.microsoft.com/office/drawing/2014/main" val="2708567527"/>
                    </a:ext>
                  </a:extLst>
                </a:gridCol>
                <a:gridCol w="1728192">
                  <a:extLst>
                    <a:ext uri="{9D8B030D-6E8A-4147-A177-3AD203B41FA5}">
                      <a16:colId xmlns:a16="http://schemas.microsoft.com/office/drawing/2014/main" val="597316776"/>
                    </a:ext>
                  </a:extLst>
                </a:gridCol>
                <a:gridCol w="1656184">
                  <a:extLst>
                    <a:ext uri="{9D8B030D-6E8A-4147-A177-3AD203B41FA5}">
                      <a16:colId xmlns:a16="http://schemas.microsoft.com/office/drawing/2014/main" val="3477264568"/>
                    </a:ext>
                  </a:extLst>
                </a:gridCol>
                <a:gridCol w="1584175">
                  <a:extLst>
                    <a:ext uri="{9D8B030D-6E8A-4147-A177-3AD203B41FA5}">
                      <a16:colId xmlns:a16="http://schemas.microsoft.com/office/drawing/2014/main" val="1071019647"/>
                    </a:ext>
                  </a:extLst>
                </a:gridCol>
              </a:tblGrid>
              <a:tr h="1050117">
                <a:tc>
                  <a:txBody>
                    <a:bodyPr/>
                    <a:lstStyle/>
                    <a:p>
                      <a:r>
                        <a:rPr lang="pl-PL" sz="1400" b="1" kern="1200" dirty="0">
                          <a:solidFill>
                            <a:schemeClr val="lt1"/>
                          </a:solidFill>
                          <a:effectLst/>
                          <a:latin typeface="+mn-lt"/>
                          <a:ea typeface="+mn-ea"/>
                          <a:cs typeface="+mn-cs"/>
                        </a:rPr>
                        <a:t>L.P</a:t>
                      </a:r>
                      <a:endParaRPr lang="pl-PL" sz="1400" dirty="0"/>
                    </a:p>
                  </a:txBody>
                  <a:tcPr/>
                </a:tc>
                <a:tc>
                  <a:txBody>
                    <a:bodyPr/>
                    <a:lstStyle/>
                    <a:p>
                      <a:r>
                        <a:rPr lang="pl-PL" sz="1200" dirty="0">
                          <a:latin typeface="Book Antiqua" panose="02040602050305030304" pitchFamily="18" charset="0"/>
                        </a:rPr>
                        <a:t>TYTUŁ PROJEKTU</a:t>
                      </a:r>
                    </a:p>
                  </a:txBody>
                  <a:tcPr/>
                </a:tc>
                <a:tc>
                  <a:txBody>
                    <a:bodyPr/>
                    <a:lstStyle/>
                    <a:p>
                      <a:r>
                        <a:rPr lang="pl-PL" sz="1200" b="1" kern="1200" dirty="0">
                          <a:solidFill>
                            <a:schemeClr val="lt1"/>
                          </a:solidFill>
                          <a:effectLst/>
                          <a:latin typeface="Book Antiqua" panose="02040602050305030304" pitchFamily="18" charset="0"/>
                          <a:ea typeface="+mn-ea"/>
                          <a:cs typeface="+mn-cs"/>
                        </a:rPr>
                        <a:t>PROGRAM,</a:t>
                      </a:r>
                    </a:p>
                    <a:p>
                      <a:r>
                        <a:rPr lang="pl-PL" sz="1200" b="1" kern="1200" dirty="0">
                          <a:solidFill>
                            <a:schemeClr val="lt1"/>
                          </a:solidFill>
                          <a:effectLst/>
                          <a:latin typeface="Book Antiqua" panose="02040602050305030304" pitchFamily="18" charset="0"/>
                          <a:ea typeface="+mn-ea"/>
                          <a:cs typeface="+mn-cs"/>
                        </a:rPr>
                        <a:t>W RAMACH KTÓREGO REALIZOWANY JEST PROJEKT</a:t>
                      </a:r>
                      <a:endParaRPr lang="pl-PL" sz="1200" dirty="0">
                        <a:latin typeface="Book Antiqua" panose="02040602050305030304" pitchFamily="18" charset="0"/>
                      </a:endParaRPr>
                    </a:p>
                    <a:p>
                      <a:endParaRPr lang="pl-PL" sz="1200" dirty="0">
                        <a:latin typeface="Book Antiqua" panose="0204060205030503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sz="1200" b="1" kern="1200" dirty="0">
                          <a:solidFill>
                            <a:schemeClr val="lt1"/>
                          </a:solidFill>
                          <a:effectLst/>
                          <a:latin typeface="Book Antiqua" panose="02040602050305030304" pitchFamily="18" charset="0"/>
                          <a:ea typeface="+mn-ea"/>
                          <a:cs typeface="+mn-cs"/>
                        </a:rPr>
                        <a:t>TERMIN REALIZACJI</a:t>
                      </a:r>
                      <a:endParaRPr lang="pl-PL" sz="1200" dirty="0">
                        <a:latin typeface="Book Antiqua" panose="02040602050305030304" pitchFamily="18" charset="0"/>
                      </a:endParaRPr>
                    </a:p>
                    <a:p>
                      <a:endParaRPr lang="pl-PL" sz="1200" dirty="0">
                        <a:latin typeface="Book Antiqua" panose="02040602050305030304" pitchFamily="18" charset="0"/>
                      </a:endParaRPr>
                    </a:p>
                  </a:txBody>
                  <a:tcPr/>
                </a:tc>
                <a:tc>
                  <a:txBody>
                    <a:bodyPr/>
                    <a:lstStyle/>
                    <a:p>
                      <a:r>
                        <a:rPr lang="pl-PL" sz="1200" dirty="0">
                          <a:latin typeface="Book Antiqua" panose="02040602050305030304" pitchFamily="18" charset="0"/>
                        </a:rPr>
                        <a:t>LICZBA UCZESTNIKÓW PROJEKTU</a:t>
                      </a:r>
                    </a:p>
                  </a:txBody>
                  <a:tcPr/>
                </a:tc>
                <a:tc>
                  <a:txBody>
                    <a:bodyPr/>
                    <a:lstStyle/>
                    <a:p>
                      <a:r>
                        <a:rPr lang="pl-PL" sz="1200" dirty="0">
                          <a:latin typeface="Book Antiqua" panose="02040602050305030304" pitchFamily="18" charset="0"/>
                        </a:rPr>
                        <a:t>WARTOŚĆ PROJEKTU </a:t>
                      </a:r>
                    </a:p>
                  </a:txBody>
                  <a:tcPr/>
                </a:tc>
                <a:extLst>
                  <a:ext uri="{0D108BD9-81ED-4DB2-BD59-A6C34878D82A}">
                    <a16:rowId xmlns:a16="http://schemas.microsoft.com/office/drawing/2014/main" val="3390598440"/>
                  </a:ext>
                </a:extLst>
              </a:tr>
              <a:tr h="1743194">
                <a:tc>
                  <a:txBody>
                    <a:bodyPr/>
                    <a:lstStyle/>
                    <a:p>
                      <a:r>
                        <a:rPr lang="pl-PL" sz="1200" dirty="0"/>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sz="1100" kern="1200" dirty="0">
                          <a:solidFill>
                            <a:schemeClr val="dk1"/>
                          </a:solidFill>
                          <a:effectLst/>
                          <a:latin typeface="Book Antiqua" panose="02040602050305030304" pitchFamily="18" charset="0"/>
                          <a:ea typeface="+mn-ea"/>
                          <a:cs typeface="+mn-cs"/>
                        </a:rPr>
                        <a:t>Aktywizacja osób młodych pozostających bez pracy w powiecie międzychodzkim (V)</a:t>
                      </a:r>
                      <a:endParaRPr lang="pl-PL" sz="1100" dirty="0">
                        <a:latin typeface="Book Antiqua" panose="02040602050305030304" pitchFamily="18" charset="0"/>
                      </a:endParaRPr>
                    </a:p>
                    <a:p>
                      <a:endParaRPr lang="pl-PL" sz="1100" dirty="0">
                        <a:latin typeface="Book Antiqua" panose="0204060205030503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sz="1200" kern="1200" dirty="0">
                          <a:solidFill>
                            <a:schemeClr val="dk1"/>
                          </a:solidFill>
                          <a:effectLst/>
                          <a:latin typeface="Book Antiqua" panose="02040602050305030304" pitchFamily="18" charset="0"/>
                          <a:ea typeface="+mn-ea"/>
                          <a:cs typeface="+mn-cs"/>
                        </a:rPr>
                        <a:t>W ramach Programu Operacyjnego Wiedza Edukacja Rozwój 2014-2020 współfinansowanego ze środków Europejskiego Funduszu Społecznego</a:t>
                      </a:r>
                      <a:endParaRPr lang="pl-PL" sz="1200" dirty="0">
                        <a:latin typeface="Book Antiqua" panose="02040602050305030304" pitchFamily="18" charset="0"/>
                      </a:endParaRPr>
                    </a:p>
                    <a:p>
                      <a:endParaRPr lang="pl-PL" sz="1200" dirty="0">
                        <a:latin typeface="Book Antiqua" panose="02040602050305030304" pitchFamily="18" charset="0"/>
                      </a:endParaRPr>
                    </a:p>
                  </a:txBody>
                  <a:tcPr/>
                </a:tc>
                <a:tc>
                  <a:txBody>
                    <a:bodyPr/>
                    <a:lstStyle/>
                    <a:p>
                      <a:r>
                        <a:rPr lang="pl-PL" sz="1200" dirty="0">
                          <a:latin typeface="Book Antiqua" panose="02040602050305030304" pitchFamily="18" charset="0"/>
                        </a:rPr>
                        <a:t>01.01.2019r-31.12.2022r</a:t>
                      </a:r>
                    </a:p>
                  </a:txBody>
                  <a:tcPr/>
                </a:tc>
                <a:tc>
                  <a:txBody>
                    <a:bodyPr/>
                    <a:lstStyle/>
                    <a:p>
                      <a:r>
                        <a:rPr lang="pl-PL" sz="1200" b="1" dirty="0">
                          <a:latin typeface="Book Antiqua" panose="02040602050305030304" pitchFamily="18" charset="0"/>
                        </a:rPr>
                        <a:t>444- </a:t>
                      </a:r>
                      <a:r>
                        <a:rPr lang="pl-PL" sz="1200" dirty="0">
                          <a:latin typeface="Book Antiqua" panose="02040602050305030304" pitchFamily="18" charset="0"/>
                        </a:rPr>
                        <a:t>uczestników ogółem w projekcie</a:t>
                      </a:r>
                    </a:p>
                    <a:p>
                      <a:endParaRPr lang="pl-PL" sz="1200" dirty="0">
                        <a:latin typeface="Book Antiqua" panose="02040602050305030304" pitchFamily="18" charset="0"/>
                      </a:endParaRPr>
                    </a:p>
                    <a:p>
                      <a:r>
                        <a:rPr lang="pl-PL" sz="1200" dirty="0">
                          <a:latin typeface="Book Antiqua" panose="02040602050305030304" pitchFamily="18" charset="0"/>
                        </a:rPr>
                        <a:t>2019r- </a:t>
                      </a:r>
                      <a:r>
                        <a:rPr lang="pl-PL" sz="1200" b="1" dirty="0">
                          <a:latin typeface="Book Antiqua" panose="02040602050305030304" pitchFamily="18" charset="0"/>
                        </a:rPr>
                        <a:t>100</a:t>
                      </a:r>
                    </a:p>
                    <a:p>
                      <a:r>
                        <a:rPr lang="pl-PL" sz="1200" dirty="0">
                          <a:latin typeface="Book Antiqua" panose="02040602050305030304" pitchFamily="18" charset="0"/>
                        </a:rPr>
                        <a:t>2020r- </a:t>
                      </a:r>
                      <a:r>
                        <a:rPr lang="pl-PL" sz="1200" b="1" dirty="0">
                          <a:latin typeface="Book Antiqua" panose="02040602050305030304" pitchFamily="18" charset="0"/>
                        </a:rPr>
                        <a:t>129</a:t>
                      </a:r>
                    </a:p>
                    <a:p>
                      <a:r>
                        <a:rPr lang="pl-PL" sz="1200" dirty="0">
                          <a:latin typeface="Book Antiqua" panose="02040602050305030304" pitchFamily="18" charset="0"/>
                        </a:rPr>
                        <a:t>2021r- </a:t>
                      </a:r>
                      <a:r>
                        <a:rPr lang="pl-PL" sz="1200" b="1" dirty="0">
                          <a:latin typeface="Book Antiqua" panose="02040602050305030304" pitchFamily="18" charset="0"/>
                        </a:rPr>
                        <a:t>106</a:t>
                      </a:r>
                    </a:p>
                    <a:p>
                      <a:r>
                        <a:rPr lang="pl-PL" sz="1200" dirty="0">
                          <a:latin typeface="Book Antiqua" panose="02040602050305030304" pitchFamily="18" charset="0"/>
                        </a:rPr>
                        <a:t>2022r- </a:t>
                      </a:r>
                      <a:r>
                        <a:rPr lang="pl-PL" sz="1200" b="1" dirty="0">
                          <a:latin typeface="Book Antiqua" panose="02040602050305030304" pitchFamily="18" charset="0"/>
                        </a:rPr>
                        <a:t>109</a:t>
                      </a:r>
                    </a:p>
                  </a:txBody>
                  <a:tcPr/>
                </a:tc>
                <a:tc>
                  <a:txBody>
                    <a:bodyPr/>
                    <a:lstStyle/>
                    <a:p>
                      <a:r>
                        <a:rPr lang="pl-PL" sz="1200" kern="1200" dirty="0">
                          <a:solidFill>
                            <a:schemeClr val="tx1"/>
                          </a:solidFill>
                          <a:effectLst/>
                          <a:latin typeface="Book Antiqua" panose="02040602050305030304" pitchFamily="18" charset="0"/>
                          <a:ea typeface="+mn-ea"/>
                          <a:cs typeface="+mn-cs"/>
                        </a:rPr>
                        <a:t>Łączna kwota projektu:</a:t>
                      </a:r>
                    </a:p>
                    <a:p>
                      <a:r>
                        <a:rPr lang="pl-PL" sz="1200" b="1" kern="1200" dirty="0">
                          <a:solidFill>
                            <a:schemeClr val="tx1"/>
                          </a:solidFill>
                          <a:effectLst/>
                          <a:latin typeface="Book Antiqua" panose="02040602050305030304" pitchFamily="18" charset="0"/>
                          <a:ea typeface="+mn-ea"/>
                          <a:cs typeface="+mn-cs"/>
                        </a:rPr>
                        <a:t>4.081.100,86zł</a:t>
                      </a:r>
                    </a:p>
                    <a:p>
                      <a:r>
                        <a:rPr lang="pl-PL" sz="1200" kern="1200" dirty="0">
                          <a:solidFill>
                            <a:schemeClr val="dk1"/>
                          </a:solidFill>
                          <a:effectLst/>
                          <a:latin typeface="Book Antiqua" panose="02040602050305030304" pitchFamily="18" charset="0"/>
                          <a:ea typeface="+mn-ea"/>
                          <a:cs typeface="+mn-cs"/>
                        </a:rPr>
                        <a:t>W tym:</a:t>
                      </a:r>
                    </a:p>
                    <a:p>
                      <a:r>
                        <a:rPr lang="pl-PL" sz="1200" kern="1200" dirty="0">
                          <a:solidFill>
                            <a:schemeClr val="dk1"/>
                          </a:solidFill>
                          <a:effectLst/>
                          <a:latin typeface="Book Antiqua" panose="02040602050305030304" pitchFamily="18" charset="0"/>
                          <a:ea typeface="+mn-ea"/>
                          <a:cs typeface="+mn-cs"/>
                        </a:rPr>
                        <a:t>2021r- 1.101.663,62zł </a:t>
                      </a:r>
                    </a:p>
                    <a:p>
                      <a:r>
                        <a:rPr lang="pl-PL" sz="1200" kern="1200" dirty="0">
                          <a:solidFill>
                            <a:schemeClr val="dk1"/>
                          </a:solidFill>
                          <a:effectLst/>
                          <a:latin typeface="Book Antiqua" panose="02040602050305030304" pitchFamily="18" charset="0"/>
                          <a:ea typeface="+mn-ea"/>
                          <a:cs typeface="+mn-cs"/>
                        </a:rPr>
                        <a:t>2022r- 1.097.315,84zł</a:t>
                      </a:r>
                    </a:p>
                  </a:txBody>
                  <a:tcPr/>
                </a:tc>
                <a:extLst>
                  <a:ext uri="{0D108BD9-81ED-4DB2-BD59-A6C34878D82A}">
                    <a16:rowId xmlns:a16="http://schemas.microsoft.com/office/drawing/2014/main" val="3342814369"/>
                  </a:ext>
                </a:extLst>
              </a:tr>
              <a:tr h="1743194">
                <a:tc>
                  <a:txBody>
                    <a:bodyPr/>
                    <a:lstStyle/>
                    <a:p>
                      <a:r>
                        <a:rPr lang="pl-PL" sz="1200" dirty="0"/>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sz="1100" kern="1200" dirty="0">
                          <a:solidFill>
                            <a:schemeClr val="dk1"/>
                          </a:solidFill>
                          <a:effectLst/>
                          <a:latin typeface="Book Antiqua" panose="02040602050305030304" pitchFamily="18" charset="0"/>
                          <a:ea typeface="+mn-ea"/>
                          <a:cs typeface="+mn-cs"/>
                        </a:rPr>
                        <a:t>Aktywizacja zawodowa osób bezrobotnych i poszukujących pracy w powiecie międzychodzkim (V)</a:t>
                      </a:r>
                      <a:endParaRPr lang="pl-PL" sz="1100" dirty="0">
                        <a:latin typeface="Book Antiqua" panose="02040602050305030304" pitchFamily="18" charset="0"/>
                      </a:endParaRPr>
                    </a:p>
                    <a:p>
                      <a:endParaRPr lang="pl-PL" sz="1100" dirty="0">
                        <a:latin typeface="Book Antiqua" panose="0204060205030503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sz="1200" dirty="0">
                          <a:solidFill>
                            <a:srgbClr val="000000"/>
                          </a:solidFill>
                          <a:effectLst/>
                          <a:latin typeface="Book Antiqua" panose="02040602050305030304" pitchFamily="18" charset="0"/>
                          <a:ea typeface="Times New Roman" panose="02020603050405020304" pitchFamily="18" charset="0"/>
                          <a:cs typeface="Times New Roman" panose="02020603050405020304" pitchFamily="18" charset="0"/>
                        </a:rPr>
                        <a:t>W ramach Wielkopolskiego Regionalnego Programu Operacyjnego na  lata 2014-2020 współfinansowanego ze środków Europejskiego Funduszu Społecznego</a:t>
                      </a:r>
                    </a:p>
                    <a:p>
                      <a:endParaRPr lang="pl-PL" sz="1200" dirty="0">
                        <a:latin typeface="Book Antiqua" panose="02040602050305030304" pitchFamily="18" charset="0"/>
                      </a:endParaRPr>
                    </a:p>
                  </a:txBody>
                  <a:tcPr/>
                </a:tc>
                <a:tc>
                  <a:txBody>
                    <a:bodyPr/>
                    <a:lstStyle/>
                    <a:p>
                      <a:r>
                        <a:rPr lang="pl-PL" sz="1200" dirty="0">
                          <a:latin typeface="Book Antiqua" panose="02040602050305030304" pitchFamily="18" charset="0"/>
                        </a:rPr>
                        <a:t>01.01.2019r-31.12.2022r</a:t>
                      </a:r>
                    </a:p>
                  </a:txBody>
                  <a:tcPr/>
                </a:tc>
                <a:tc>
                  <a:txBody>
                    <a:bodyPr/>
                    <a:lstStyle/>
                    <a:p>
                      <a:r>
                        <a:rPr lang="pl-PL" sz="1200" b="1" dirty="0">
                          <a:latin typeface="Book Antiqua" panose="02040602050305030304" pitchFamily="18" charset="0"/>
                        </a:rPr>
                        <a:t>267</a:t>
                      </a:r>
                      <a:r>
                        <a:rPr lang="pl-PL" sz="1200" dirty="0">
                          <a:latin typeface="Book Antiqua" panose="02040602050305030304" pitchFamily="18" charset="0"/>
                        </a:rPr>
                        <a:t>- uczestników ogółem w projekcie</a:t>
                      </a:r>
                    </a:p>
                    <a:p>
                      <a:endParaRPr lang="pl-PL" sz="1200" dirty="0">
                        <a:latin typeface="Book Antiqua" panose="02040602050305030304" pitchFamily="18" charset="0"/>
                      </a:endParaRPr>
                    </a:p>
                    <a:p>
                      <a:r>
                        <a:rPr lang="pl-PL" sz="1200" dirty="0">
                          <a:latin typeface="Book Antiqua" panose="02040602050305030304" pitchFamily="18" charset="0"/>
                        </a:rPr>
                        <a:t>2019r- </a:t>
                      </a:r>
                      <a:r>
                        <a:rPr lang="pl-PL" sz="1200" b="1" dirty="0">
                          <a:latin typeface="Book Antiqua" panose="02040602050305030304" pitchFamily="18" charset="0"/>
                        </a:rPr>
                        <a:t>59</a:t>
                      </a:r>
                    </a:p>
                    <a:p>
                      <a:r>
                        <a:rPr lang="pl-PL" sz="1200" dirty="0">
                          <a:latin typeface="Book Antiqua" panose="02040602050305030304" pitchFamily="18" charset="0"/>
                        </a:rPr>
                        <a:t>2020r- </a:t>
                      </a:r>
                      <a:r>
                        <a:rPr lang="pl-PL" sz="1200" b="1" dirty="0">
                          <a:latin typeface="Book Antiqua" panose="02040602050305030304" pitchFamily="18" charset="0"/>
                        </a:rPr>
                        <a:t>45</a:t>
                      </a:r>
                    </a:p>
                    <a:p>
                      <a:r>
                        <a:rPr lang="pl-PL" sz="1200" dirty="0">
                          <a:latin typeface="Book Antiqua" panose="02040602050305030304" pitchFamily="18" charset="0"/>
                        </a:rPr>
                        <a:t>2021r- </a:t>
                      </a:r>
                      <a:r>
                        <a:rPr lang="pl-PL" sz="1200" b="1" dirty="0">
                          <a:latin typeface="Book Antiqua" panose="02040602050305030304" pitchFamily="18" charset="0"/>
                        </a:rPr>
                        <a:t>81</a:t>
                      </a:r>
                    </a:p>
                    <a:p>
                      <a:r>
                        <a:rPr lang="pl-PL" sz="1200" dirty="0">
                          <a:latin typeface="Book Antiqua" panose="02040602050305030304" pitchFamily="18" charset="0"/>
                        </a:rPr>
                        <a:t>2022r- </a:t>
                      </a:r>
                      <a:r>
                        <a:rPr lang="pl-PL" sz="1200" b="1" dirty="0">
                          <a:latin typeface="Book Antiqua" panose="02040602050305030304" pitchFamily="18" charset="0"/>
                        </a:rPr>
                        <a:t>82</a:t>
                      </a:r>
                    </a:p>
                  </a:txBody>
                  <a:tcPr/>
                </a:tc>
                <a:tc>
                  <a:txBody>
                    <a:bodyPr/>
                    <a:lstStyle/>
                    <a:p>
                      <a:r>
                        <a:rPr lang="pl-PL" sz="1200" kern="1200" dirty="0">
                          <a:solidFill>
                            <a:schemeClr val="tx1"/>
                          </a:solidFill>
                          <a:effectLst/>
                          <a:latin typeface="Book Antiqua" panose="02040602050305030304" pitchFamily="18" charset="0"/>
                          <a:ea typeface="+mn-ea"/>
                          <a:cs typeface="+mn-cs"/>
                        </a:rPr>
                        <a:t>Łączna kwota projektu:</a:t>
                      </a:r>
                    </a:p>
                    <a:p>
                      <a:r>
                        <a:rPr lang="pl-PL" sz="1200" b="1" kern="1200" dirty="0">
                          <a:solidFill>
                            <a:schemeClr val="tx1"/>
                          </a:solidFill>
                          <a:effectLst/>
                          <a:latin typeface="Book Antiqua" panose="02040602050305030304" pitchFamily="18" charset="0"/>
                          <a:ea typeface="+mn-ea"/>
                          <a:cs typeface="+mn-cs"/>
                        </a:rPr>
                        <a:t>3.530.825,09zł</a:t>
                      </a:r>
                    </a:p>
                    <a:p>
                      <a:r>
                        <a:rPr lang="pl-PL" sz="1200" kern="1200" dirty="0">
                          <a:solidFill>
                            <a:schemeClr val="dk1"/>
                          </a:solidFill>
                          <a:effectLst/>
                          <a:latin typeface="Book Antiqua" panose="02040602050305030304" pitchFamily="18" charset="0"/>
                          <a:ea typeface="+mn-ea"/>
                          <a:cs typeface="+mn-cs"/>
                        </a:rPr>
                        <a:t>W tym:</a:t>
                      </a:r>
                    </a:p>
                    <a:p>
                      <a:r>
                        <a:rPr lang="pl-PL" sz="1200" kern="1200" dirty="0">
                          <a:solidFill>
                            <a:schemeClr val="dk1"/>
                          </a:solidFill>
                          <a:effectLst/>
                          <a:latin typeface="Book Antiqua" panose="02040602050305030304" pitchFamily="18" charset="0"/>
                          <a:ea typeface="+mn-ea"/>
                          <a:cs typeface="+mn-cs"/>
                        </a:rPr>
                        <a:t>2021r- 683.611,24zł </a:t>
                      </a:r>
                    </a:p>
                    <a:p>
                      <a:r>
                        <a:rPr lang="pl-PL" sz="1200" kern="1200" dirty="0">
                          <a:solidFill>
                            <a:schemeClr val="dk1"/>
                          </a:solidFill>
                          <a:effectLst/>
                          <a:latin typeface="Book Antiqua" panose="02040602050305030304" pitchFamily="18" charset="0"/>
                          <a:ea typeface="+mn-ea"/>
                          <a:cs typeface="+mn-cs"/>
                        </a:rPr>
                        <a:t>2022r- 1.450.701,53zł</a:t>
                      </a:r>
                    </a:p>
                    <a:p>
                      <a:r>
                        <a:rPr lang="pl-PL" sz="1200" kern="1200" dirty="0">
                          <a:solidFill>
                            <a:schemeClr val="dk1"/>
                          </a:solidFill>
                          <a:effectLst/>
                          <a:latin typeface="Book Antiqua" panose="02040602050305030304" pitchFamily="18" charset="0"/>
                          <a:ea typeface="+mn-ea"/>
                          <a:cs typeface="+mn-cs"/>
                        </a:rPr>
                        <a:t> </a:t>
                      </a:r>
                      <a:endParaRPr lang="pl-PL" sz="1200" dirty="0">
                        <a:latin typeface="Book Antiqua" panose="02040602050305030304" pitchFamily="18" charset="0"/>
                      </a:endParaRPr>
                    </a:p>
                    <a:p>
                      <a:endParaRPr lang="pl-PL" sz="1200" dirty="0">
                        <a:latin typeface="Book Antiqua" panose="02040602050305030304" pitchFamily="18" charset="0"/>
                      </a:endParaRPr>
                    </a:p>
                  </a:txBody>
                  <a:tcPr/>
                </a:tc>
                <a:extLst>
                  <a:ext uri="{0D108BD9-81ED-4DB2-BD59-A6C34878D82A}">
                    <a16:rowId xmlns:a16="http://schemas.microsoft.com/office/drawing/2014/main" val="3506566311"/>
                  </a:ext>
                </a:extLst>
              </a:tr>
            </a:tbl>
          </a:graphicData>
        </a:graphic>
      </p:graphicFrame>
    </p:spTree>
    <p:extLst>
      <p:ext uri="{BB962C8B-B14F-4D97-AF65-F5344CB8AC3E}">
        <p14:creationId xmlns:p14="http://schemas.microsoft.com/office/powerpoint/2010/main" val="19176195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a 1">
            <a:extLst>
              <a:ext uri="{FF2B5EF4-FFF2-40B4-BE49-F238E27FC236}">
                <a16:creationId xmlns:a16="http://schemas.microsoft.com/office/drawing/2014/main" id="{920C7FA4-4F43-46E6-AA39-7F2CB9CA90F9}"/>
              </a:ext>
            </a:extLst>
          </p:cNvPr>
          <p:cNvGraphicFramePr>
            <a:graphicFrameLocks noGrp="1"/>
          </p:cNvGraphicFramePr>
          <p:nvPr>
            <p:extLst>
              <p:ext uri="{D42A27DB-BD31-4B8C-83A1-F6EECF244321}">
                <p14:modId xmlns:p14="http://schemas.microsoft.com/office/powerpoint/2010/main" val="1761862172"/>
              </p:ext>
            </p:extLst>
          </p:nvPr>
        </p:nvGraphicFramePr>
        <p:xfrm>
          <a:off x="539552" y="692696"/>
          <a:ext cx="7632847" cy="5688634"/>
        </p:xfrm>
        <a:graphic>
          <a:graphicData uri="http://schemas.openxmlformats.org/drawingml/2006/table">
            <a:tbl>
              <a:tblPr>
                <a:tableStyleId>{5C22544A-7EE6-4342-B048-85BDC9FD1C3A}</a:tableStyleId>
              </a:tblPr>
              <a:tblGrid>
                <a:gridCol w="428606">
                  <a:extLst>
                    <a:ext uri="{9D8B030D-6E8A-4147-A177-3AD203B41FA5}">
                      <a16:colId xmlns:a16="http://schemas.microsoft.com/office/drawing/2014/main" val="3869411797"/>
                    </a:ext>
                  </a:extLst>
                </a:gridCol>
                <a:gridCol w="702185">
                  <a:extLst>
                    <a:ext uri="{9D8B030D-6E8A-4147-A177-3AD203B41FA5}">
                      <a16:colId xmlns:a16="http://schemas.microsoft.com/office/drawing/2014/main" val="1048188300"/>
                    </a:ext>
                  </a:extLst>
                </a:gridCol>
                <a:gridCol w="601873">
                  <a:extLst>
                    <a:ext uri="{9D8B030D-6E8A-4147-A177-3AD203B41FA5}">
                      <a16:colId xmlns:a16="http://schemas.microsoft.com/office/drawing/2014/main" val="457944428"/>
                    </a:ext>
                  </a:extLst>
                </a:gridCol>
                <a:gridCol w="975764">
                  <a:extLst>
                    <a:ext uri="{9D8B030D-6E8A-4147-A177-3AD203B41FA5}">
                      <a16:colId xmlns:a16="http://schemas.microsoft.com/office/drawing/2014/main" val="2861754983"/>
                    </a:ext>
                  </a:extLst>
                </a:gridCol>
                <a:gridCol w="903542">
                  <a:extLst>
                    <a:ext uri="{9D8B030D-6E8A-4147-A177-3AD203B41FA5}">
                      <a16:colId xmlns:a16="http://schemas.microsoft.com/office/drawing/2014/main" val="3099440514"/>
                    </a:ext>
                  </a:extLst>
                </a:gridCol>
                <a:gridCol w="1573867">
                  <a:extLst>
                    <a:ext uri="{9D8B030D-6E8A-4147-A177-3AD203B41FA5}">
                      <a16:colId xmlns:a16="http://schemas.microsoft.com/office/drawing/2014/main" val="2322734927"/>
                    </a:ext>
                  </a:extLst>
                </a:gridCol>
                <a:gridCol w="1261503">
                  <a:extLst>
                    <a:ext uri="{9D8B030D-6E8A-4147-A177-3AD203B41FA5}">
                      <a16:colId xmlns:a16="http://schemas.microsoft.com/office/drawing/2014/main" val="900037323"/>
                    </a:ext>
                  </a:extLst>
                </a:gridCol>
                <a:gridCol w="1185507">
                  <a:extLst>
                    <a:ext uri="{9D8B030D-6E8A-4147-A177-3AD203B41FA5}">
                      <a16:colId xmlns:a16="http://schemas.microsoft.com/office/drawing/2014/main" val="2115315409"/>
                    </a:ext>
                  </a:extLst>
                </a:gridCol>
              </a:tblGrid>
              <a:tr h="996044">
                <a:tc gridSpan="8">
                  <a:txBody>
                    <a:bodyPr/>
                    <a:lstStyle/>
                    <a:p>
                      <a:pPr algn="ctr" fontAlgn="b"/>
                      <a:r>
                        <a:rPr lang="pl-PL" sz="1200" b="1" u="none" strike="noStrike" dirty="0">
                          <a:effectLst/>
                          <a:latin typeface="Book Antiqua" panose="02040602050305030304" pitchFamily="18" charset="0"/>
                        </a:rPr>
                        <a:t>Wykaz osób bezrobotnych, które uczestniczyły w aktywnych formach w 2021roku</a:t>
                      </a:r>
                      <a:endParaRPr lang="pl-PL" sz="1200" b="1" i="0" u="none" strike="noStrike" dirty="0">
                        <a:effectLst/>
                        <a:latin typeface="Book Antiqua" panose="02040602050305030304" pitchFamily="18" charset="0"/>
                      </a:endParaRPr>
                    </a:p>
                  </a:txBody>
                  <a:tcPr marL="7620" marR="7620" marT="7620" marB="0" anchor="b"/>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1088938789"/>
                  </a:ext>
                </a:extLst>
              </a:tr>
              <a:tr h="240508">
                <a:tc>
                  <a:txBody>
                    <a:bodyPr/>
                    <a:lstStyle/>
                    <a:p>
                      <a:pPr algn="l" fontAlgn="b"/>
                      <a:endParaRPr lang="pl-PL" sz="1200" b="0" i="0" u="none" strike="noStrike">
                        <a:effectLst/>
                        <a:latin typeface="Book Antiqua" panose="02040602050305030304" pitchFamily="18" charset="0"/>
                      </a:endParaRPr>
                    </a:p>
                  </a:txBody>
                  <a:tcPr marL="7620" marR="7620" marT="7620" marB="0" anchor="b"/>
                </a:tc>
                <a:tc>
                  <a:txBody>
                    <a:bodyPr/>
                    <a:lstStyle/>
                    <a:p>
                      <a:pPr algn="l" fontAlgn="b"/>
                      <a:endParaRPr lang="pl-PL" sz="1200" b="0" i="0" u="none" strike="noStrike" dirty="0">
                        <a:effectLst/>
                        <a:latin typeface="Book Antiqua" panose="02040602050305030304" pitchFamily="18" charset="0"/>
                      </a:endParaRPr>
                    </a:p>
                  </a:txBody>
                  <a:tcPr marL="7620" marR="7620" marT="7620" marB="0" anchor="b"/>
                </a:tc>
                <a:tc>
                  <a:txBody>
                    <a:bodyPr/>
                    <a:lstStyle/>
                    <a:p>
                      <a:pPr algn="l" fontAlgn="b"/>
                      <a:endParaRPr lang="pl-PL" sz="1200" b="0" i="0" u="none" strike="noStrike" dirty="0">
                        <a:effectLst/>
                        <a:latin typeface="Book Antiqua" panose="02040602050305030304" pitchFamily="18" charset="0"/>
                      </a:endParaRPr>
                    </a:p>
                  </a:txBody>
                  <a:tcPr marL="7620" marR="7620" marT="7620" marB="0" anchor="b"/>
                </a:tc>
                <a:tc>
                  <a:txBody>
                    <a:bodyPr/>
                    <a:lstStyle/>
                    <a:p>
                      <a:pPr algn="l" fontAlgn="b"/>
                      <a:endParaRPr lang="pl-PL" sz="1200" b="0" i="0" u="none" strike="noStrike" dirty="0">
                        <a:effectLst/>
                        <a:latin typeface="Book Antiqua" panose="02040602050305030304" pitchFamily="18" charset="0"/>
                      </a:endParaRPr>
                    </a:p>
                  </a:txBody>
                  <a:tcPr marL="7620" marR="7620" marT="7620" marB="0" anchor="b"/>
                </a:tc>
                <a:tc>
                  <a:txBody>
                    <a:bodyPr/>
                    <a:lstStyle/>
                    <a:p>
                      <a:pPr algn="l" fontAlgn="b"/>
                      <a:endParaRPr lang="pl-PL" sz="1200" b="0" i="0" u="none" strike="noStrike" dirty="0">
                        <a:effectLst/>
                        <a:latin typeface="Book Antiqua" panose="02040602050305030304" pitchFamily="18" charset="0"/>
                      </a:endParaRPr>
                    </a:p>
                  </a:txBody>
                  <a:tcPr marL="7620" marR="7620" marT="7620" marB="0" anchor="b"/>
                </a:tc>
                <a:tc>
                  <a:txBody>
                    <a:bodyPr/>
                    <a:lstStyle/>
                    <a:p>
                      <a:pPr algn="l" fontAlgn="b"/>
                      <a:endParaRPr lang="pl-PL" sz="1200" b="0" i="0" u="none" strike="noStrike">
                        <a:effectLst/>
                        <a:latin typeface="Book Antiqua" panose="02040602050305030304" pitchFamily="18" charset="0"/>
                      </a:endParaRPr>
                    </a:p>
                  </a:txBody>
                  <a:tcPr marL="7620" marR="7620" marT="7620" marB="0" anchor="b"/>
                </a:tc>
                <a:tc>
                  <a:txBody>
                    <a:bodyPr/>
                    <a:lstStyle/>
                    <a:p>
                      <a:pPr algn="l" fontAlgn="b"/>
                      <a:endParaRPr lang="pl-PL" sz="1200" b="0" i="0" u="none" strike="noStrike">
                        <a:effectLst/>
                        <a:latin typeface="Book Antiqua" panose="02040602050305030304" pitchFamily="18" charset="0"/>
                      </a:endParaRPr>
                    </a:p>
                  </a:txBody>
                  <a:tcPr marL="7620" marR="7620" marT="7620" marB="0" anchor="b"/>
                </a:tc>
                <a:tc>
                  <a:txBody>
                    <a:bodyPr/>
                    <a:lstStyle/>
                    <a:p>
                      <a:pPr algn="l" fontAlgn="b"/>
                      <a:endParaRPr lang="pl-PL" sz="1200" b="0" i="0" u="none" strike="noStrike" dirty="0">
                        <a:effectLst/>
                        <a:latin typeface="Book Antiqua" panose="02040602050305030304" pitchFamily="18" charset="0"/>
                      </a:endParaRPr>
                    </a:p>
                  </a:txBody>
                  <a:tcPr marL="7620" marR="7620" marT="7620" marB="0" anchor="b"/>
                </a:tc>
                <a:extLst>
                  <a:ext uri="{0D108BD9-81ED-4DB2-BD59-A6C34878D82A}">
                    <a16:rowId xmlns:a16="http://schemas.microsoft.com/office/drawing/2014/main" val="2981536163"/>
                  </a:ext>
                </a:extLst>
              </a:tr>
              <a:tr h="386299">
                <a:tc>
                  <a:txBody>
                    <a:bodyPr/>
                    <a:lstStyle/>
                    <a:p>
                      <a:pPr algn="ctr" fontAlgn="ctr"/>
                      <a:r>
                        <a:rPr lang="pl-PL" sz="1200" u="none" strike="noStrike">
                          <a:effectLst/>
                          <a:latin typeface="Book Antiqua" panose="02040602050305030304" pitchFamily="18" charset="0"/>
                        </a:rPr>
                        <a:t>Lp.</a:t>
                      </a:r>
                      <a:endParaRPr lang="pl-PL" sz="1200" b="1" i="0" u="none" strike="noStrike">
                        <a:effectLst/>
                        <a:latin typeface="Book Antiqua" panose="02040602050305030304" pitchFamily="18" charset="0"/>
                      </a:endParaRPr>
                    </a:p>
                  </a:txBody>
                  <a:tcPr marL="7620" marR="7620" marT="7620" marB="0" anchor="ctr"/>
                </a:tc>
                <a:tc gridSpan="3">
                  <a:txBody>
                    <a:bodyPr/>
                    <a:lstStyle/>
                    <a:p>
                      <a:pPr algn="ctr" fontAlgn="ctr"/>
                      <a:r>
                        <a:rPr lang="pl-PL" sz="1200" u="none" strike="noStrike" dirty="0">
                          <a:effectLst/>
                          <a:latin typeface="Book Antiqua" panose="02040602050305030304" pitchFamily="18" charset="0"/>
                        </a:rPr>
                        <a:t>AKTYWNE FORMY</a:t>
                      </a:r>
                      <a:endParaRPr lang="pl-PL" sz="1200" b="1" i="0" u="none" strike="noStrike" dirty="0">
                        <a:effectLst/>
                        <a:latin typeface="Book Antiqua" panose="02040602050305030304" pitchFamily="18" charset="0"/>
                      </a:endParaRP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ctr"/>
                      <a:r>
                        <a:rPr lang="pl-PL" sz="1200" u="none" strike="noStrike" dirty="0">
                          <a:effectLst/>
                          <a:latin typeface="Book Antiqua" panose="02040602050305030304" pitchFamily="18" charset="0"/>
                        </a:rPr>
                        <a:t>FP</a:t>
                      </a:r>
                      <a:endParaRPr lang="pl-PL" sz="1200" b="1" i="0" u="none" strike="noStrike" dirty="0">
                        <a:effectLst/>
                        <a:latin typeface="Book Antiqua" panose="02040602050305030304" pitchFamily="18" charset="0"/>
                      </a:endParaRPr>
                    </a:p>
                  </a:txBody>
                  <a:tcPr marL="7620" marR="7620" marT="7620" marB="0" anchor="ctr"/>
                </a:tc>
                <a:tc>
                  <a:txBody>
                    <a:bodyPr/>
                    <a:lstStyle/>
                    <a:p>
                      <a:pPr algn="ctr" fontAlgn="ctr"/>
                      <a:r>
                        <a:rPr lang="pl-PL" sz="1200" u="none" strike="noStrike" dirty="0">
                          <a:effectLst/>
                          <a:latin typeface="Book Antiqua" panose="02040602050305030304" pitchFamily="18" charset="0"/>
                        </a:rPr>
                        <a:t>Program  POWER do 30r.ż.</a:t>
                      </a:r>
                      <a:endParaRPr lang="pl-PL" sz="1200" b="1" i="0" u="none" strike="noStrike" dirty="0">
                        <a:effectLst/>
                        <a:latin typeface="Book Antiqua" panose="02040602050305030304" pitchFamily="18" charset="0"/>
                      </a:endParaRPr>
                    </a:p>
                  </a:txBody>
                  <a:tcPr marL="7620" marR="7620" marT="7620" marB="0" anchor="ctr"/>
                </a:tc>
                <a:tc>
                  <a:txBody>
                    <a:bodyPr/>
                    <a:lstStyle/>
                    <a:p>
                      <a:pPr algn="ctr" fontAlgn="ctr"/>
                      <a:r>
                        <a:rPr lang="pl-PL" sz="1200" u="none" strike="noStrike" dirty="0">
                          <a:effectLst/>
                          <a:latin typeface="Book Antiqua" panose="02040602050305030304" pitchFamily="18" charset="0"/>
                        </a:rPr>
                        <a:t>Program  WRPO powyżej 30r.ż.</a:t>
                      </a:r>
                      <a:endParaRPr lang="pl-PL" sz="1200" b="1" i="0" u="none" strike="noStrike" dirty="0">
                        <a:effectLst/>
                        <a:latin typeface="Book Antiqua" panose="02040602050305030304" pitchFamily="18" charset="0"/>
                      </a:endParaRPr>
                    </a:p>
                  </a:txBody>
                  <a:tcPr marL="7620" marR="7620" marT="7620" marB="0" anchor="ctr"/>
                </a:tc>
                <a:tc>
                  <a:txBody>
                    <a:bodyPr/>
                    <a:lstStyle/>
                    <a:p>
                      <a:pPr algn="ctr" fontAlgn="ctr"/>
                      <a:r>
                        <a:rPr lang="pl-PL" sz="1200" b="1" i="0" u="none" strike="noStrike" dirty="0">
                          <a:effectLst/>
                          <a:latin typeface="Book Antiqua" panose="02040602050305030304" pitchFamily="18" charset="0"/>
                        </a:rPr>
                        <a:t>ogółem</a:t>
                      </a:r>
                    </a:p>
                  </a:txBody>
                  <a:tcPr marL="7620" marR="7620" marT="7620" marB="0" anchor="ctr"/>
                </a:tc>
                <a:extLst>
                  <a:ext uri="{0D108BD9-81ED-4DB2-BD59-A6C34878D82A}">
                    <a16:rowId xmlns:a16="http://schemas.microsoft.com/office/drawing/2014/main" val="19526046"/>
                  </a:ext>
                </a:extLst>
              </a:tr>
              <a:tr h="458110">
                <a:tc>
                  <a:txBody>
                    <a:bodyPr/>
                    <a:lstStyle/>
                    <a:p>
                      <a:pPr algn="ctr" fontAlgn="ctr"/>
                      <a:r>
                        <a:rPr lang="pl-PL" sz="1200" b="0" u="none" strike="noStrike" dirty="0">
                          <a:effectLst/>
                          <a:latin typeface="Book Antiqua" panose="02040602050305030304" pitchFamily="18" charset="0"/>
                        </a:rPr>
                        <a:t>1</a:t>
                      </a:r>
                      <a:endParaRPr lang="pl-PL" sz="1200" b="0" i="0" u="none" strike="noStrike" dirty="0">
                        <a:effectLst/>
                        <a:latin typeface="Book Antiqua" panose="02040602050305030304" pitchFamily="18" charset="0"/>
                      </a:endParaRPr>
                    </a:p>
                  </a:txBody>
                  <a:tcPr marL="7620" marR="7620" marT="7620" marB="0" anchor="ctr"/>
                </a:tc>
                <a:tc gridSpan="3">
                  <a:txBody>
                    <a:bodyPr/>
                    <a:lstStyle/>
                    <a:p>
                      <a:pPr algn="l" fontAlgn="ctr"/>
                      <a:r>
                        <a:rPr lang="pl-PL" sz="1200" u="none" strike="noStrike" dirty="0">
                          <a:effectLst/>
                          <a:latin typeface="Book Antiqua" panose="02040602050305030304" pitchFamily="18" charset="0"/>
                        </a:rPr>
                        <a:t>Prace interwencyjne</a:t>
                      </a:r>
                      <a:endParaRPr lang="pl-PL" sz="1200" b="0" i="0" u="none" strike="noStrike" dirty="0">
                        <a:effectLst/>
                        <a:latin typeface="Book Antiqua" panose="02040602050305030304" pitchFamily="18" charset="0"/>
                      </a:endParaRP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b"/>
                      <a:r>
                        <a:rPr lang="pl-PL" sz="1200" b="1" u="none" strike="noStrike" dirty="0">
                          <a:effectLst/>
                          <a:latin typeface="Book Antiqua" panose="02040602050305030304" pitchFamily="18" charset="0"/>
                        </a:rPr>
                        <a:t>57</a:t>
                      </a:r>
                      <a:endParaRPr lang="pl-PL" sz="1200" b="1" i="0" u="none" strike="noStrike" dirty="0">
                        <a:effectLst/>
                        <a:latin typeface="Book Antiqua" panose="02040602050305030304" pitchFamily="18" charset="0"/>
                      </a:endParaRPr>
                    </a:p>
                  </a:txBody>
                  <a:tcPr marL="7620" marR="7620" marT="7620" marB="0" anchor="b"/>
                </a:tc>
                <a:tc>
                  <a:txBody>
                    <a:bodyPr/>
                    <a:lstStyle/>
                    <a:p>
                      <a:pPr algn="ctr" fontAlgn="b"/>
                      <a:r>
                        <a:rPr lang="pl-PL" sz="1200" b="1" u="none" strike="noStrike" dirty="0">
                          <a:effectLst/>
                          <a:latin typeface="Book Antiqua" panose="02040602050305030304" pitchFamily="18" charset="0"/>
                        </a:rPr>
                        <a:t>0</a:t>
                      </a:r>
                      <a:endParaRPr lang="pl-PL" sz="1200" b="1" i="0" u="none" strike="noStrike" dirty="0">
                        <a:effectLst/>
                        <a:latin typeface="Book Antiqua" panose="02040602050305030304" pitchFamily="18" charset="0"/>
                      </a:endParaRPr>
                    </a:p>
                  </a:txBody>
                  <a:tcPr marL="7620" marR="7620" marT="7620" marB="0" anchor="b"/>
                </a:tc>
                <a:tc>
                  <a:txBody>
                    <a:bodyPr/>
                    <a:lstStyle/>
                    <a:p>
                      <a:pPr algn="ctr" fontAlgn="b"/>
                      <a:r>
                        <a:rPr lang="pl-PL" sz="1200" b="1" u="none" strike="noStrike" dirty="0">
                          <a:effectLst/>
                          <a:latin typeface="Book Antiqua" panose="02040602050305030304" pitchFamily="18" charset="0"/>
                        </a:rPr>
                        <a:t>0</a:t>
                      </a:r>
                      <a:endParaRPr lang="pl-PL" sz="1200" b="1" i="0" u="none" strike="noStrike" dirty="0">
                        <a:effectLst/>
                        <a:latin typeface="Book Antiqua" panose="02040602050305030304" pitchFamily="18" charset="0"/>
                      </a:endParaRPr>
                    </a:p>
                  </a:txBody>
                  <a:tcPr marL="7620" marR="7620" marT="7620" marB="0" anchor="b"/>
                </a:tc>
                <a:tc>
                  <a:txBody>
                    <a:bodyPr/>
                    <a:lstStyle/>
                    <a:p>
                      <a:pPr algn="r" fontAlgn="b"/>
                      <a:r>
                        <a:rPr lang="pl-PL" sz="1200" b="1" u="none" strike="noStrike" dirty="0">
                          <a:effectLst/>
                          <a:latin typeface="Book Antiqua" panose="02040602050305030304" pitchFamily="18" charset="0"/>
                        </a:rPr>
                        <a:t>57</a:t>
                      </a:r>
                      <a:endParaRPr lang="pl-PL" sz="1200" b="1" i="0" u="none" strike="noStrike" dirty="0">
                        <a:effectLst/>
                        <a:latin typeface="Book Antiqua" panose="02040602050305030304" pitchFamily="18" charset="0"/>
                      </a:endParaRPr>
                    </a:p>
                  </a:txBody>
                  <a:tcPr marL="7620" marR="7620" marT="7620" marB="0" anchor="b"/>
                </a:tc>
                <a:extLst>
                  <a:ext uri="{0D108BD9-81ED-4DB2-BD59-A6C34878D82A}">
                    <a16:rowId xmlns:a16="http://schemas.microsoft.com/office/drawing/2014/main" val="4188591677"/>
                  </a:ext>
                </a:extLst>
              </a:tr>
              <a:tr h="458110">
                <a:tc>
                  <a:txBody>
                    <a:bodyPr/>
                    <a:lstStyle/>
                    <a:p>
                      <a:pPr algn="ctr" fontAlgn="ctr"/>
                      <a:r>
                        <a:rPr lang="pl-PL" sz="1200" b="0" u="none" strike="noStrike" dirty="0">
                          <a:effectLst/>
                          <a:latin typeface="Book Antiqua" panose="02040602050305030304" pitchFamily="18" charset="0"/>
                        </a:rPr>
                        <a:t>2</a:t>
                      </a:r>
                      <a:endParaRPr lang="pl-PL" sz="1200" b="0" i="0" u="none" strike="noStrike" dirty="0">
                        <a:effectLst/>
                        <a:latin typeface="Book Antiqua" panose="02040602050305030304" pitchFamily="18" charset="0"/>
                      </a:endParaRPr>
                    </a:p>
                  </a:txBody>
                  <a:tcPr marL="7620" marR="7620" marT="7620" marB="0" anchor="ctr"/>
                </a:tc>
                <a:tc gridSpan="3">
                  <a:txBody>
                    <a:bodyPr/>
                    <a:lstStyle/>
                    <a:p>
                      <a:pPr algn="l" fontAlgn="ctr"/>
                      <a:r>
                        <a:rPr lang="pl-PL" sz="1200" u="none" strike="noStrike">
                          <a:effectLst/>
                          <a:latin typeface="Book Antiqua" panose="02040602050305030304" pitchFamily="18" charset="0"/>
                        </a:rPr>
                        <a:t>Staże</a:t>
                      </a:r>
                      <a:endParaRPr lang="pl-PL" sz="1200" b="0" i="0" u="none" strike="noStrike">
                        <a:effectLst/>
                        <a:latin typeface="Book Antiqua" panose="02040602050305030304" pitchFamily="18" charset="0"/>
                      </a:endParaRP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b"/>
                      <a:r>
                        <a:rPr lang="pl-PL" sz="1200" b="1" u="none" strike="noStrike" dirty="0">
                          <a:effectLst/>
                          <a:latin typeface="Book Antiqua" panose="02040602050305030304" pitchFamily="18" charset="0"/>
                        </a:rPr>
                        <a:t>84</a:t>
                      </a:r>
                      <a:endParaRPr lang="pl-PL" sz="1200" b="1" i="0" u="none" strike="noStrike" dirty="0">
                        <a:effectLst/>
                        <a:latin typeface="Book Antiqua" panose="02040602050305030304" pitchFamily="18" charset="0"/>
                      </a:endParaRPr>
                    </a:p>
                  </a:txBody>
                  <a:tcPr marL="7620" marR="7620" marT="7620" marB="0" anchor="b"/>
                </a:tc>
                <a:tc>
                  <a:txBody>
                    <a:bodyPr/>
                    <a:lstStyle/>
                    <a:p>
                      <a:pPr algn="ctr" fontAlgn="b"/>
                      <a:r>
                        <a:rPr lang="pl-PL" sz="1200" b="1" i="0" u="none" strike="noStrike" dirty="0">
                          <a:effectLst/>
                          <a:latin typeface="Book Antiqua" panose="02040602050305030304" pitchFamily="18" charset="0"/>
                        </a:rPr>
                        <a:t>65</a:t>
                      </a:r>
                    </a:p>
                  </a:txBody>
                  <a:tcPr marL="7620" marR="7620" marT="7620" marB="0" anchor="b"/>
                </a:tc>
                <a:tc>
                  <a:txBody>
                    <a:bodyPr/>
                    <a:lstStyle/>
                    <a:p>
                      <a:pPr algn="ctr" fontAlgn="b"/>
                      <a:r>
                        <a:rPr lang="pl-PL" sz="1200" b="1" i="0" u="none" strike="noStrike" dirty="0">
                          <a:effectLst/>
                          <a:latin typeface="Book Antiqua" panose="02040602050305030304" pitchFamily="18" charset="0"/>
                        </a:rPr>
                        <a:t>24</a:t>
                      </a:r>
                    </a:p>
                  </a:txBody>
                  <a:tcPr marL="7620" marR="7620" marT="7620" marB="0" anchor="b"/>
                </a:tc>
                <a:tc>
                  <a:txBody>
                    <a:bodyPr/>
                    <a:lstStyle/>
                    <a:p>
                      <a:pPr algn="r" fontAlgn="b"/>
                      <a:r>
                        <a:rPr lang="pl-PL" sz="1200" b="1" i="0" u="none" strike="noStrike" dirty="0">
                          <a:effectLst/>
                          <a:latin typeface="Book Antiqua" panose="02040602050305030304" pitchFamily="18" charset="0"/>
                        </a:rPr>
                        <a:t>173</a:t>
                      </a:r>
                    </a:p>
                  </a:txBody>
                  <a:tcPr marL="7620" marR="7620" marT="7620" marB="0" anchor="b"/>
                </a:tc>
                <a:extLst>
                  <a:ext uri="{0D108BD9-81ED-4DB2-BD59-A6C34878D82A}">
                    <a16:rowId xmlns:a16="http://schemas.microsoft.com/office/drawing/2014/main" val="526502792"/>
                  </a:ext>
                </a:extLst>
              </a:tr>
              <a:tr h="501057">
                <a:tc>
                  <a:txBody>
                    <a:bodyPr/>
                    <a:lstStyle/>
                    <a:p>
                      <a:pPr algn="ctr" fontAlgn="ctr"/>
                      <a:r>
                        <a:rPr lang="pl-PL" sz="1200" b="0" u="none" strike="noStrike" dirty="0">
                          <a:effectLst/>
                          <a:latin typeface="Book Antiqua" panose="02040602050305030304" pitchFamily="18" charset="0"/>
                        </a:rPr>
                        <a:t>3</a:t>
                      </a:r>
                      <a:endParaRPr lang="pl-PL" sz="1200" b="0" i="0" u="none" strike="noStrike" dirty="0">
                        <a:effectLst/>
                        <a:latin typeface="Book Antiqua" panose="02040602050305030304" pitchFamily="18" charset="0"/>
                      </a:endParaRPr>
                    </a:p>
                  </a:txBody>
                  <a:tcPr marL="7620" marR="7620" marT="7620" marB="0" anchor="ctr"/>
                </a:tc>
                <a:tc gridSpan="3">
                  <a:txBody>
                    <a:bodyPr/>
                    <a:lstStyle/>
                    <a:p>
                      <a:pPr algn="l" fontAlgn="ctr"/>
                      <a:r>
                        <a:rPr lang="pl-PL" sz="1200" u="none" strike="noStrike" dirty="0">
                          <a:effectLst/>
                          <a:latin typeface="Book Antiqua" panose="02040602050305030304" pitchFamily="18" charset="0"/>
                        </a:rPr>
                        <a:t>Szkolenia </a:t>
                      </a:r>
                      <a:endParaRPr lang="pl-PL" sz="1200" b="0" i="0" u="none" strike="noStrike" dirty="0">
                        <a:effectLst/>
                        <a:latin typeface="Book Antiqua" panose="02040602050305030304" pitchFamily="18" charset="0"/>
                      </a:endParaRP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b"/>
                      <a:r>
                        <a:rPr lang="pl-PL" sz="1200" b="1" i="0" u="none" strike="noStrike" dirty="0">
                          <a:effectLst/>
                          <a:latin typeface="Book Antiqua" panose="02040602050305030304" pitchFamily="18" charset="0"/>
                        </a:rPr>
                        <a:t>3</a:t>
                      </a:r>
                    </a:p>
                  </a:txBody>
                  <a:tcPr marL="7620" marR="7620" marT="7620" marB="0" anchor="b"/>
                </a:tc>
                <a:tc>
                  <a:txBody>
                    <a:bodyPr/>
                    <a:lstStyle/>
                    <a:p>
                      <a:pPr algn="ctr" fontAlgn="b"/>
                      <a:r>
                        <a:rPr lang="pl-PL" sz="1200" b="1" i="0" u="none" strike="noStrike" dirty="0">
                          <a:effectLst/>
                          <a:latin typeface="Book Antiqua" panose="02040602050305030304" pitchFamily="18" charset="0"/>
                        </a:rPr>
                        <a:t>7</a:t>
                      </a:r>
                    </a:p>
                  </a:txBody>
                  <a:tcPr marL="7620" marR="7620" marT="7620" marB="0" anchor="b"/>
                </a:tc>
                <a:tc>
                  <a:txBody>
                    <a:bodyPr/>
                    <a:lstStyle/>
                    <a:p>
                      <a:pPr algn="ctr" fontAlgn="b"/>
                      <a:r>
                        <a:rPr lang="pl-PL" sz="1200" b="1" i="0" u="none" strike="noStrike" dirty="0">
                          <a:effectLst/>
                          <a:latin typeface="Book Antiqua" panose="02040602050305030304" pitchFamily="18" charset="0"/>
                        </a:rPr>
                        <a:t>6</a:t>
                      </a:r>
                    </a:p>
                  </a:txBody>
                  <a:tcPr marL="7620" marR="7620" marT="7620" marB="0" anchor="b"/>
                </a:tc>
                <a:tc>
                  <a:txBody>
                    <a:bodyPr/>
                    <a:lstStyle/>
                    <a:p>
                      <a:pPr algn="r" fontAlgn="b"/>
                      <a:r>
                        <a:rPr lang="pl-PL" sz="1200" b="1" i="0" u="none" strike="noStrike" dirty="0">
                          <a:effectLst/>
                          <a:latin typeface="Book Antiqua" panose="02040602050305030304" pitchFamily="18" charset="0"/>
                        </a:rPr>
                        <a:t>16</a:t>
                      </a:r>
                    </a:p>
                  </a:txBody>
                  <a:tcPr marL="7620" marR="7620" marT="7620" marB="0" anchor="b"/>
                </a:tc>
                <a:extLst>
                  <a:ext uri="{0D108BD9-81ED-4DB2-BD59-A6C34878D82A}">
                    <a16:rowId xmlns:a16="http://schemas.microsoft.com/office/drawing/2014/main" val="451288131"/>
                  </a:ext>
                </a:extLst>
              </a:tr>
              <a:tr h="486740">
                <a:tc>
                  <a:txBody>
                    <a:bodyPr/>
                    <a:lstStyle/>
                    <a:p>
                      <a:pPr algn="ctr" fontAlgn="ctr"/>
                      <a:r>
                        <a:rPr lang="pl-PL" sz="1200" b="0" u="none" strike="noStrike" dirty="0">
                          <a:effectLst/>
                          <a:latin typeface="Book Antiqua" panose="02040602050305030304" pitchFamily="18" charset="0"/>
                        </a:rPr>
                        <a:t>4</a:t>
                      </a:r>
                      <a:endParaRPr lang="pl-PL" sz="1200" b="0" i="0" u="none" strike="noStrike" dirty="0">
                        <a:effectLst/>
                        <a:latin typeface="Book Antiqua" panose="02040602050305030304" pitchFamily="18" charset="0"/>
                      </a:endParaRPr>
                    </a:p>
                  </a:txBody>
                  <a:tcPr marL="7620" marR="7620" marT="7620" marB="0" anchor="ctr"/>
                </a:tc>
                <a:tc gridSpan="3">
                  <a:txBody>
                    <a:bodyPr/>
                    <a:lstStyle/>
                    <a:p>
                      <a:pPr algn="l" fontAlgn="ctr"/>
                      <a:r>
                        <a:rPr lang="pl-PL" sz="1200" u="none" strike="noStrike" dirty="0">
                          <a:effectLst/>
                          <a:latin typeface="Book Antiqua" panose="02040602050305030304" pitchFamily="18" charset="0"/>
                        </a:rPr>
                        <a:t>Dotacje bezrobotni</a:t>
                      </a:r>
                      <a:endParaRPr lang="pl-PL" sz="1200" b="0" i="0" u="none" strike="noStrike" dirty="0">
                        <a:effectLst/>
                        <a:latin typeface="Book Antiqua" panose="02040602050305030304" pitchFamily="18" charset="0"/>
                      </a:endParaRP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b"/>
                      <a:r>
                        <a:rPr lang="pl-PL" sz="1200" b="1" i="0" u="none" strike="noStrike" dirty="0">
                          <a:effectLst/>
                          <a:latin typeface="Book Antiqua" panose="02040602050305030304" pitchFamily="18" charset="0"/>
                        </a:rPr>
                        <a:t>14</a:t>
                      </a:r>
                    </a:p>
                  </a:txBody>
                  <a:tcPr marL="7620" marR="7620" marT="7620" marB="0" anchor="b"/>
                </a:tc>
                <a:tc>
                  <a:txBody>
                    <a:bodyPr/>
                    <a:lstStyle/>
                    <a:p>
                      <a:pPr algn="ctr" fontAlgn="b"/>
                      <a:r>
                        <a:rPr lang="pl-PL" sz="1200" b="1" u="none" strike="noStrike" dirty="0">
                          <a:effectLst/>
                          <a:latin typeface="Book Antiqua" panose="02040602050305030304" pitchFamily="18" charset="0"/>
                        </a:rPr>
                        <a:t>13</a:t>
                      </a:r>
                      <a:endParaRPr lang="pl-PL" sz="1200" b="1" i="0" u="none" strike="noStrike" dirty="0">
                        <a:effectLst/>
                        <a:latin typeface="Book Antiqua" panose="02040602050305030304" pitchFamily="18" charset="0"/>
                      </a:endParaRPr>
                    </a:p>
                  </a:txBody>
                  <a:tcPr marL="7620" marR="7620" marT="7620" marB="0" anchor="b"/>
                </a:tc>
                <a:tc>
                  <a:txBody>
                    <a:bodyPr/>
                    <a:lstStyle/>
                    <a:p>
                      <a:pPr algn="ctr" fontAlgn="b"/>
                      <a:r>
                        <a:rPr lang="pl-PL" sz="1200" b="1" i="0" u="none" strike="noStrike" dirty="0">
                          <a:effectLst/>
                          <a:latin typeface="Book Antiqua" panose="02040602050305030304" pitchFamily="18" charset="0"/>
                        </a:rPr>
                        <a:t>21</a:t>
                      </a:r>
                    </a:p>
                  </a:txBody>
                  <a:tcPr marL="7620" marR="7620" marT="7620" marB="0" anchor="b"/>
                </a:tc>
                <a:tc>
                  <a:txBody>
                    <a:bodyPr/>
                    <a:lstStyle/>
                    <a:p>
                      <a:pPr algn="r" fontAlgn="b"/>
                      <a:r>
                        <a:rPr lang="pl-PL" sz="1200" b="1" i="0" u="none" strike="noStrike" dirty="0">
                          <a:effectLst/>
                          <a:latin typeface="Book Antiqua" panose="02040602050305030304" pitchFamily="18" charset="0"/>
                        </a:rPr>
                        <a:t>48</a:t>
                      </a:r>
                    </a:p>
                  </a:txBody>
                  <a:tcPr marL="7620" marR="7620" marT="7620" marB="0" anchor="b"/>
                </a:tc>
                <a:extLst>
                  <a:ext uri="{0D108BD9-81ED-4DB2-BD59-A6C34878D82A}">
                    <a16:rowId xmlns:a16="http://schemas.microsoft.com/office/drawing/2014/main" val="3760203152"/>
                  </a:ext>
                </a:extLst>
              </a:tr>
              <a:tr h="415162">
                <a:tc>
                  <a:txBody>
                    <a:bodyPr/>
                    <a:lstStyle/>
                    <a:p>
                      <a:pPr algn="ctr" fontAlgn="ctr"/>
                      <a:r>
                        <a:rPr lang="pl-PL" sz="1200" b="0" u="none" strike="noStrike" dirty="0">
                          <a:effectLst/>
                          <a:latin typeface="Book Antiqua" panose="02040602050305030304" pitchFamily="18" charset="0"/>
                        </a:rPr>
                        <a:t>5</a:t>
                      </a:r>
                      <a:endParaRPr lang="pl-PL" sz="1200" b="0" i="0" u="none" strike="noStrike" dirty="0">
                        <a:effectLst/>
                        <a:latin typeface="Book Antiqua" panose="02040602050305030304" pitchFamily="18" charset="0"/>
                      </a:endParaRPr>
                    </a:p>
                  </a:txBody>
                  <a:tcPr marL="7620" marR="7620" marT="7620" marB="0" anchor="ctr"/>
                </a:tc>
                <a:tc gridSpan="3">
                  <a:txBody>
                    <a:bodyPr/>
                    <a:lstStyle/>
                    <a:p>
                      <a:pPr algn="l" fontAlgn="ctr"/>
                      <a:r>
                        <a:rPr lang="pl-PL" sz="1200" u="none" strike="noStrike">
                          <a:effectLst/>
                          <a:latin typeface="Book Antiqua" panose="02040602050305030304" pitchFamily="18" charset="0"/>
                        </a:rPr>
                        <a:t>Prace Społecznie Użyteczne</a:t>
                      </a:r>
                      <a:endParaRPr lang="pl-PL" sz="1200" b="0" i="0" u="none" strike="noStrike">
                        <a:effectLst/>
                        <a:latin typeface="Book Antiqua" panose="02040602050305030304" pitchFamily="18" charset="0"/>
                      </a:endParaRP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b"/>
                      <a:r>
                        <a:rPr lang="pl-PL" sz="1200" b="1" i="0" u="none" strike="noStrike" dirty="0">
                          <a:effectLst/>
                          <a:latin typeface="Book Antiqua" panose="02040602050305030304" pitchFamily="18" charset="0"/>
                        </a:rPr>
                        <a:t>30</a:t>
                      </a:r>
                    </a:p>
                  </a:txBody>
                  <a:tcPr marL="7620" marR="7620" marT="7620" marB="0" anchor="b"/>
                </a:tc>
                <a:tc>
                  <a:txBody>
                    <a:bodyPr/>
                    <a:lstStyle/>
                    <a:p>
                      <a:pPr algn="ctr" fontAlgn="b"/>
                      <a:r>
                        <a:rPr lang="pl-PL" sz="1200" b="1" u="none" strike="noStrike">
                          <a:effectLst/>
                          <a:latin typeface="Book Antiqua" panose="02040602050305030304" pitchFamily="18" charset="0"/>
                        </a:rPr>
                        <a:t>0</a:t>
                      </a:r>
                      <a:endParaRPr lang="pl-PL" sz="1200" b="1" i="0" u="none" strike="noStrike">
                        <a:effectLst/>
                        <a:latin typeface="Book Antiqua" panose="02040602050305030304" pitchFamily="18" charset="0"/>
                      </a:endParaRPr>
                    </a:p>
                  </a:txBody>
                  <a:tcPr marL="7620" marR="7620" marT="7620" marB="0" anchor="b"/>
                </a:tc>
                <a:tc>
                  <a:txBody>
                    <a:bodyPr/>
                    <a:lstStyle/>
                    <a:p>
                      <a:pPr algn="ctr" fontAlgn="b"/>
                      <a:r>
                        <a:rPr lang="pl-PL" sz="1200" b="1" u="none" strike="noStrike" dirty="0">
                          <a:effectLst/>
                          <a:latin typeface="Book Antiqua" panose="02040602050305030304" pitchFamily="18" charset="0"/>
                        </a:rPr>
                        <a:t>0</a:t>
                      </a:r>
                      <a:endParaRPr lang="pl-PL" sz="1200" b="1" i="0" u="none" strike="noStrike" dirty="0">
                        <a:effectLst/>
                        <a:latin typeface="Book Antiqua" panose="02040602050305030304" pitchFamily="18" charset="0"/>
                      </a:endParaRPr>
                    </a:p>
                  </a:txBody>
                  <a:tcPr marL="7620" marR="7620" marT="7620" marB="0" anchor="b"/>
                </a:tc>
                <a:tc>
                  <a:txBody>
                    <a:bodyPr/>
                    <a:lstStyle/>
                    <a:p>
                      <a:pPr algn="r" fontAlgn="b"/>
                      <a:r>
                        <a:rPr lang="pl-PL" sz="1200" b="1" u="none" strike="noStrike" dirty="0">
                          <a:effectLst/>
                          <a:latin typeface="Book Antiqua" panose="02040602050305030304" pitchFamily="18" charset="0"/>
                        </a:rPr>
                        <a:t>30</a:t>
                      </a:r>
                      <a:endParaRPr lang="pl-PL" sz="1200" b="1" i="0" u="none" strike="noStrike" dirty="0">
                        <a:effectLst/>
                        <a:latin typeface="Book Antiqua" panose="02040602050305030304" pitchFamily="18" charset="0"/>
                      </a:endParaRPr>
                    </a:p>
                  </a:txBody>
                  <a:tcPr marL="7620" marR="7620" marT="7620" marB="0" anchor="b"/>
                </a:tc>
                <a:extLst>
                  <a:ext uri="{0D108BD9-81ED-4DB2-BD59-A6C34878D82A}">
                    <a16:rowId xmlns:a16="http://schemas.microsoft.com/office/drawing/2014/main" val="696114461"/>
                  </a:ext>
                </a:extLst>
              </a:tr>
              <a:tr h="392796">
                <a:tc>
                  <a:txBody>
                    <a:bodyPr/>
                    <a:lstStyle/>
                    <a:p>
                      <a:pPr algn="ctr" fontAlgn="ctr"/>
                      <a:r>
                        <a:rPr lang="pl-PL" sz="1100" b="0" i="0" u="none" strike="noStrike" dirty="0">
                          <a:effectLst/>
                          <a:latin typeface="Book Antiqua" panose="02040602050305030304" pitchFamily="18" charset="0"/>
                        </a:rPr>
                        <a:t>6</a:t>
                      </a:r>
                    </a:p>
                  </a:txBody>
                  <a:tcPr marL="7620" marR="7620" marT="7620" marB="0" anchor="ctr"/>
                </a:tc>
                <a:tc gridSpan="3">
                  <a:txBody>
                    <a:bodyPr/>
                    <a:lstStyle/>
                    <a:p>
                      <a:pPr algn="l" fontAlgn="ctr"/>
                      <a:r>
                        <a:rPr lang="pl-PL" sz="1200" u="none" strike="noStrike">
                          <a:effectLst/>
                          <a:latin typeface="Book Antiqua" panose="02040602050305030304" pitchFamily="18" charset="0"/>
                        </a:rPr>
                        <a:t>Bon zasiedleniowy</a:t>
                      </a:r>
                      <a:endParaRPr lang="pl-PL" sz="1200" b="0" i="0" u="none" strike="noStrike">
                        <a:effectLst/>
                        <a:latin typeface="Book Antiqua" panose="02040602050305030304" pitchFamily="18" charset="0"/>
                      </a:endParaRP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b"/>
                      <a:r>
                        <a:rPr lang="pl-PL" sz="1200" b="1" u="none" strike="noStrike" dirty="0">
                          <a:effectLst/>
                          <a:latin typeface="Book Antiqua" panose="02040602050305030304" pitchFamily="18" charset="0"/>
                        </a:rPr>
                        <a:t>0</a:t>
                      </a:r>
                      <a:endParaRPr lang="pl-PL" sz="1200" b="1" i="0" u="none" strike="noStrike" dirty="0">
                        <a:effectLst/>
                        <a:latin typeface="Book Antiqua" panose="02040602050305030304" pitchFamily="18" charset="0"/>
                      </a:endParaRPr>
                    </a:p>
                  </a:txBody>
                  <a:tcPr marL="7620" marR="7620" marT="7620" marB="0" anchor="b"/>
                </a:tc>
                <a:tc>
                  <a:txBody>
                    <a:bodyPr/>
                    <a:lstStyle/>
                    <a:p>
                      <a:pPr algn="ctr" fontAlgn="b"/>
                      <a:r>
                        <a:rPr lang="pl-PL" sz="1200" b="1" i="0" u="none" strike="noStrike" dirty="0">
                          <a:effectLst/>
                          <a:latin typeface="Book Antiqua" panose="02040602050305030304" pitchFamily="18" charset="0"/>
                        </a:rPr>
                        <a:t>4</a:t>
                      </a:r>
                    </a:p>
                  </a:txBody>
                  <a:tcPr marL="7620" marR="7620" marT="7620" marB="0" anchor="b"/>
                </a:tc>
                <a:tc>
                  <a:txBody>
                    <a:bodyPr/>
                    <a:lstStyle/>
                    <a:p>
                      <a:pPr algn="ctr" fontAlgn="b"/>
                      <a:r>
                        <a:rPr lang="pl-PL" sz="1200" b="1" u="none" strike="noStrike" dirty="0">
                          <a:effectLst/>
                          <a:latin typeface="Book Antiqua" panose="02040602050305030304" pitchFamily="18" charset="0"/>
                        </a:rPr>
                        <a:t>0</a:t>
                      </a:r>
                      <a:endParaRPr lang="pl-PL" sz="1200" b="1" i="0" u="none" strike="noStrike" dirty="0">
                        <a:effectLst/>
                        <a:latin typeface="Book Antiqua" panose="02040602050305030304" pitchFamily="18" charset="0"/>
                      </a:endParaRPr>
                    </a:p>
                  </a:txBody>
                  <a:tcPr marL="7620" marR="7620" marT="7620" marB="0" anchor="b"/>
                </a:tc>
                <a:tc>
                  <a:txBody>
                    <a:bodyPr/>
                    <a:lstStyle/>
                    <a:p>
                      <a:pPr algn="r" fontAlgn="b"/>
                      <a:r>
                        <a:rPr lang="pl-PL" sz="1200" b="1" i="0" u="none" strike="noStrike" dirty="0">
                          <a:effectLst/>
                          <a:latin typeface="Book Antiqua" panose="02040602050305030304" pitchFamily="18" charset="0"/>
                        </a:rPr>
                        <a:t>4</a:t>
                      </a:r>
                    </a:p>
                  </a:txBody>
                  <a:tcPr marL="7620" marR="7620" marT="7620" marB="0" anchor="b"/>
                </a:tc>
                <a:extLst>
                  <a:ext uri="{0D108BD9-81ED-4DB2-BD59-A6C34878D82A}">
                    <a16:rowId xmlns:a16="http://schemas.microsoft.com/office/drawing/2014/main" val="2562786798"/>
                  </a:ext>
                </a:extLst>
              </a:tr>
              <a:tr h="392796">
                <a:tc>
                  <a:txBody>
                    <a:bodyPr/>
                    <a:lstStyle/>
                    <a:p>
                      <a:pPr algn="ctr" fontAlgn="ctr"/>
                      <a:r>
                        <a:rPr lang="pl-PL" sz="1100" b="0" i="0" u="none" strike="noStrike" dirty="0">
                          <a:effectLst/>
                          <a:latin typeface="Book Antiqua" panose="02040602050305030304" pitchFamily="18" charset="0"/>
                        </a:rPr>
                        <a:t>7</a:t>
                      </a:r>
                    </a:p>
                  </a:txBody>
                  <a:tcPr marL="7620" marR="7620" marT="7620" marB="0" anchor="ctr"/>
                </a:tc>
                <a:tc gridSpan="3">
                  <a:txBody>
                    <a:bodyPr/>
                    <a:lstStyle/>
                    <a:p>
                      <a:pPr algn="l" fontAlgn="ctr"/>
                      <a:r>
                        <a:rPr lang="pl-PL" sz="1200" b="0" i="0" u="none" strike="noStrike" dirty="0">
                          <a:effectLst/>
                          <a:latin typeface="Book Antiqua" panose="02040602050305030304" pitchFamily="18" charset="0"/>
                        </a:rPr>
                        <a:t>Doposażenie stanowiska pracy</a:t>
                      </a: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b"/>
                      <a:r>
                        <a:rPr lang="pl-PL" sz="1200" b="1" i="0" u="none" strike="noStrike" dirty="0">
                          <a:effectLst/>
                          <a:latin typeface="Book Antiqua" panose="02040602050305030304" pitchFamily="18" charset="0"/>
                        </a:rPr>
                        <a:t>2</a:t>
                      </a:r>
                    </a:p>
                  </a:txBody>
                  <a:tcPr marL="7620" marR="7620" marT="7620" marB="0" anchor="b"/>
                </a:tc>
                <a:tc>
                  <a:txBody>
                    <a:bodyPr/>
                    <a:lstStyle/>
                    <a:p>
                      <a:pPr algn="ctr" fontAlgn="b"/>
                      <a:r>
                        <a:rPr lang="pl-PL" sz="1200" b="1" i="0" u="none" strike="noStrike" dirty="0">
                          <a:effectLst/>
                          <a:latin typeface="Book Antiqua" panose="02040602050305030304" pitchFamily="18" charset="0"/>
                        </a:rPr>
                        <a:t>0</a:t>
                      </a:r>
                    </a:p>
                  </a:txBody>
                  <a:tcPr marL="7620" marR="7620" marT="7620" marB="0" anchor="b"/>
                </a:tc>
                <a:tc>
                  <a:txBody>
                    <a:bodyPr/>
                    <a:lstStyle/>
                    <a:p>
                      <a:pPr algn="ctr" fontAlgn="b"/>
                      <a:r>
                        <a:rPr lang="pl-PL" sz="1200" b="1" i="0" u="none" strike="noStrike" dirty="0">
                          <a:effectLst/>
                          <a:latin typeface="Book Antiqua" panose="02040602050305030304" pitchFamily="18" charset="0"/>
                        </a:rPr>
                        <a:t>0</a:t>
                      </a:r>
                    </a:p>
                  </a:txBody>
                  <a:tcPr marL="7620" marR="7620" marT="7620" marB="0" anchor="b"/>
                </a:tc>
                <a:tc>
                  <a:txBody>
                    <a:bodyPr/>
                    <a:lstStyle/>
                    <a:p>
                      <a:pPr algn="r" fontAlgn="b"/>
                      <a:r>
                        <a:rPr lang="pl-PL" sz="1200" b="1" i="0" u="none" strike="noStrike" dirty="0">
                          <a:effectLst/>
                          <a:latin typeface="Book Antiqua" panose="02040602050305030304" pitchFamily="18" charset="0"/>
                        </a:rPr>
                        <a:t>2</a:t>
                      </a:r>
                    </a:p>
                  </a:txBody>
                  <a:tcPr marL="7620" marR="7620" marT="7620" marB="0" anchor="b"/>
                </a:tc>
                <a:extLst>
                  <a:ext uri="{0D108BD9-81ED-4DB2-BD59-A6C34878D82A}">
                    <a16:rowId xmlns:a16="http://schemas.microsoft.com/office/drawing/2014/main" val="2987732000"/>
                  </a:ext>
                </a:extLst>
              </a:tr>
              <a:tr h="392796">
                <a:tc>
                  <a:txBody>
                    <a:bodyPr/>
                    <a:lstStyle/>
                    <a:p>
                      <a:pPr algn="ctr" fontAlgn="ctr"/>
                      <a:r>
                        <a:rPr lang="pl-PL" sz="1100" b="0" i="0" u="none" strike="noStrike" dirty="0">
                          <a:effectLst/>
                          <a:latin typeface="Book Antiqua" panose="02040602050305030304" pitchFamily="18" charset="0"/>
                        </a:rPr>
                        <a:t>8</a:t>
                      </a:r>
                    </a:p>
                  </a:txBody>
                  <a:tcPr marL="7620" marR="7620" marT="7620" marB="0" anchor="ctr"/>
                </a:tc>
                <a:tc gridSpan="3">
                  <a:txBody>
                    <a:bodyPr/>
                    <a:lstStyle/>
                    <a:p>
                      <a:pPr algn="l" fontAlgn="ctr"/>
                      <a:r>
                        <a:rPr lang="pl-PL" sz="1200" b="0" i="0" u="none" strike="noStrike" dirty="0">
                          <a:effectLst/>
                          <a:latin typeface="Book Antiqua" panose="02040602050305030304" pitchFamily="18" charset="0"/>
                        </a:rPr>
                        <a:t>Koszty  dojazdu</a:t>
                      </a:r>
                    </a:p>
                  </a:txBody>
                  <a:tcPr marL="7620" marR="7620" marT="7620" marB="0" anchor="ctr"/>
                </a:tc>
                <a:tc hMerge="1">
                  <a:txBody>
                    <a:bodyPr/>
                    <a:lstStyle/>
                    <a:p>
                      <a:endParaRPr lang="pl-PL"/>
                    </a:p>
                  </a:txBody>
                  <a:tcPr/>
                </a:tc>
                <a:tc hMerge="1">
                  <a:txBody>
                    <a:bodyPr/>
                    <a:lstStyle/>
                    <a:p>
                      <a:endParaRPr lang="pl-PL"/>
                    </a:p>
                  </a:txBody>
                  <a:tcPr/>
                </a:tc>
                <a:tc>
                  <a:txBody>
                    <a:bodyPr/>
                    <a:lstStyle/>
                    <a:p>
                      <a:pPr algn="ctr" fontAlgn="b"/>
                      <a:r>
                        <a:rPr lang="pl-PL" sz="1200" b="1" i="0" u="none" strike="noStrike" dirty="0">
                          <a:effectLst/>
                          <a:latin typeface="Book Antiqua" panose="02040602050305030304" pitchFamily="18" charset="0"/>
                        </a:rPr>
                        <a:t>17</a:t>
                      </a:r>
                    </a:p>
                  </a:txBody>
                  <a:tcPr marL="7620" marR="7620" marT="7620" marB="0" anchor="b"/>
                </a:tc>
                <a:tc>
                  <a:txBody>
                    <a:bodyPr/>
                    <a:lstStyle/>
                    <a:p>
                      <a:pPr algn="ctr" fontAlgn="b"/>
                      <a:r>
                        <a:rPr lang="pl-PL" sz="1200" b="1" i="0" u="none" strike="noStrike" dirty="0">
                          <a:effectLst/>
                          <a:latin typeface="Book Antiqua" panose="02040602050305030304" pitchFamily="18" charset="0"/>
                        </a:rPr>
                        <a:t>18</a:t>
                      </a:r>
                    </a:p>
                  </a:txBody>
                  <a:tcPr marL="7620" marR="7620" marT="7620" marB="0" anchor="b"/>
                </a:tc>
                <a:tc>
                  <a:txBody>
                    <a:bodyPr/>
                    <a:lstStyle/>
                    <a:p>
                      <a:pPr algn="ctr" fontAlgn="b"/>
                      <a:r>
                        <a:rPr lang="pl-PL" sz="1200" b="1" i="0" u="none" strike="noStrike" dirty="0">
                          <a:effectLst/>
                          <a:latin typeface="Book Antiqua" panose="02040602050305030304" pitchFamily="18" charset="0"/>
                        </a:rPr>
                        <a:t>0</a:t>
                      </a:r>
                    </a:p>
                  </a:txBody>
                  <a:tcPr marL="7620" marR="7620" marT="7620" marB="0" anchor="b"/>
                </a:tc>
                <a:tc>
                  <a:txBody>
                    <a:bodyPr/>
                    <a:lstStyle/>
                    <a:p>
                      <a:pPr algn="r" fontAlgn="b"/>
                      <a:r>
                        <a:rPr lang="pl-PL" sz="1200" b="1" i="0" u="none" strike="noStrike" dirty="0">
                          <a:effectLst/>
                          <a:latin typeface="Book Antiqua" panose="02040602050305030304" pitchFamily="18" charset="0"/>
                        </a:rPr>
                        <a:t>35</a:t>
                      </a:r>
                    </a:p>
                  </a:txBody>
                  <a:tcPr marL="7620" marR="7620" marT="7620" marB="0" anchor="b"/>
                </a:tc>
                <a:extLst>
                  <a:ext uri="{0D108BD9-81ED-4DB2-BD59-A6C34878D82A}">
                    <a16:rowId xmlns:a16="http://schemas.microsoft.com/office/drawing/2014/main" val="3436625743"/>
                  </a:ext>
                </a:extLst>
              </a:tr>
              <a:tr h="568216">
                <a:tc gridSpan="4">
                  <a:txBody>
                    <a:bodyPr/>
                    <a:lstStyle/>
                    <a:p>
                      <a:pPr algn="ctr" fontAlgn="b"/>
                      <a:r>
                        <a:rPr lang="pl-PL" sz="1200" u="none" strike="noStrike">
                          <a:effectLst/>
                          <a:latin typeface="Book Antiqua" panose="02040602050305030304" pitchFamily="18" charset="0"/>
                        </a:rPr>
                        <a:t>Ilość osób zaktywizowanych</a:t>
                      </a:r>
                      <a:endParaRPr lang="pl-PL" sz="1200" b="1" i="0" u="none" strike="noStrike">
                        <a:effectLst/>
                        <a:latin typeface="Book Antiqua" panose="02040602050305030304" pitchFamily="18" charset="0"/>
                      </a:endParaRPr>
                    </a:p>
                  </a:txBody>
                  <a:tcPr marL="7620" marR="7620" marT="7620" marB="0" anchor="b"/>
                </a:tc>
                <a:tc hMerge="1">
                  <a:txBody>
                    <a:bodyPr/>
                    <a:lstStyle/>
                    <a:p>
                      <a:endParaRPr lang="pl-PL"/>
                    </a:p>
                  </a:txBody>
                  <a:tcPr/>
                </a:tc>
                <a:tc hMerge="1">
                  <a:txBody>
                    <a:bodyPr/>
                    <a:lstStyle/>
                    <a:p>
                      <a:endParaRPr lang="pl-PL"/>
                    </a:p>
                  </a:txBody>
                  <a:tcPr/>
                </a:tc>
                <a:tc hMerge="1">
                  <a:txBody>
                    <a:bodyPr/>
                    <a:lstStyle/>
                    <a:p>
                      <a:endParaRPr lang="pl-PL"/>
                    </a:p>
                  </a:txBody>
                  <a:tcPr/>
                </a:tc>
                <a:tc>
                  <a:txBody>
                    <a:bodyPr/>
                    <a:lstStyle/>
                    <a:p>
                      <a:pPr algn="ctr" fontAlgn="b"/>
                      <a:r>
                        <a:rPr lang="pl-PL" sz="1200" b="1" u="none" strike="noStrike" dirty="0">
                          <a:effectLst/>
                          <a:latin typeface="Book Antiqua" panose="02040602050305030304" pitchFamily="18" charset="0"/>
                        </a:rPr>
                        <a:t>207</a:t>
                      </a:r>
                      <a:endParaRPr lang="pl-PL" sz="1200" b="1" i="0" u="none" strike="noStrike" dirty="0">
                        <a:effectLst/>
                        <a:latin typeface="Book Antiqua" panose="02040602050305030304" pitchFamily="18" charset="0"/>
                      </a:endParaRPr>
                    </a:p>
                  </a:txBody>
                  <a:tcPr marL="7620" marR="7620" marT="7620" marB="0" anchor="b"/>
                </a:tc>
                <a:tc>
                  <a:txBody>
                    <a:bodyPr/>
                    <a:lstStyle/>
                    <a:p>
                      <a:pPr algn="ctr" fontAlgn="b"/>
                      <a:r>
                        <a:rPr lang="pl-PL" sz="1200" b="1" u="none" strike="noStrike" dirty="0">
                          <a:effectLst/>
                          <a:latin typeface="Book Antiqua" panose="02040602050305030304" pitchFamily="18" charset="0"/>
                        </a:rPr>
                        <a:t>107</a:t>
                      </a:r>
                      <a:endParaRPr lang="pl-PL" sz="1200" b="1" i="0" u="none" strike="noStrike" dirty="0">
                        <a:effectLst/>
                        <a:latin typeface="Book Antiqua" panose="02040602050305030304" pitchFamily="18" charset="0"/>
                      </a:endParaRPr>
                    </a:p>
                  </a:txBody>
                  <a:tcPr marL="7620" marR="7620" marT="7620" marB="0" anchor="b"/>
                </a:tc>
                <a:tc>
                  <a:txBody>
                    <a:bodyPr/>
                    <a:lstStyle/>
                    <a:p>
                      <a:pPr algn="ctr" fontAlgn="b"/>
                      <a:r>
                        <a:rPr lang="pl-PL" sz="1200" b="1" i="0" u="none" strike="noStrike" dirty="0">
                          <a:effectLst/>
                          <a:latin typeface="Book Antiqua" panose="02040602050305030304" pitchFamily="18" charset="0"/>
                        </a:rPr>
                        <a:t>51</a:t>
                      </a:r>
                    </a:p>
                  </a:txBody>
                  <a:tcPr marL="7620" marR="7620" marT="7620" marB="0" anchor="b"/>
                </a:tc>
                <a:tc>
                  <a:txBody>
                    <a:bodyPr/>
                    <a:lstStyle/>
                    <a:p>
                      <a:pPr algn="r" fontAlgn="b"/>
                      <a:r>
                        <a:rPr lang="pl-PL" sz="1200" b="1" i="0" u="none" strike="noStrike" dirty="0">
                          <a:effectLst/>
                          <a:latin typeface="Book Antiqua" panose="02040602050305030304" pitchFamily="18" charset="0"/>
                        </a:rPr>
                        <a:t>365</a:t>
                      </a:r>
                    </a:p>
                  </a:txBody>
                  <a:tcPr marL="7620" marR="7620" marT="7620" marB="0" anchor="b"/>
                </a:tc>
                <a:extLst>
                  <a:ext uri="{0D108BD9-81ED-4DB2-BD59-A6C34878D82A}">
                    <a16:rowId xmlns:a16="http://schemas.microsoft.com/office/drawing/2014/main" val="816570707"/>
                  </a:ext>
                </a:extLst>
              </a:tr>
            </a:tbl>
          </a:graphicData>
        </a:graphic>
      </p:graphicFrame>
    </p:spTree>
    <p:extLst>
      <p:ext uri="{BB962C8B-B14F-4D97-AF65-F5344CB8AC3E}">
        <p14:creationId xmlns:p14="http://schemas.microsoft.com/office/powerpoint/2010/main" val="1896035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e tekstowe 4">
            <a:extLst>
              <a:ext uri="{FF2B5EF4-FFF2-40B4-BE49-F238E27FC236}">
                <a16:creationId xmlns:a16="http://schemas.microsoft.com/office/drawing/2014/main" id="{77BDC144-FBA4-499E-A84D-ADE661EC4F50}"/>
              </a:ext>
            </a:extLst>
          </p:cNvPr>
          <p:cNvSpPr txBox="1"/>
          <p:nvPr/>
        </p:nvSpPr>
        <p:spPr>
          <a:xfrm>
            <a:off x="899592" y="1340768"/>
            <a:ext cx="7344816" cy="4372736"/>
          </a:xfrm>
          <a:prstGeom prst="rect">
            <a:avLst/>
          </a:prstGeom>
          <a:noFill/>
        </p:spPr>
        <p:txBody>
          <a:bodyPr wrap="square">
            <a:spAutoFit/>
          </a:bodyPr>
          <a:lstStyle/>
          <a:p>
            <a:pPr algn="ctr">
              <a:lnSpc>
                <a:spcPct val="115000"/>
              </a:lnSpc>
              <a:spcAft>
                <a:spcPts val="1000"/>
              </a:spcAft>
            </a:pPr>
            <a:r>
              <a:rPr lang="pl-PL" sz="1400" b="1" dirty="0">
                <a:solidFill>
                  <a:srgbClr val="000000"/>
                </a:solidFill>
                <a:effectLst/>
                <a:latin typeface="Book Antiqua" panose="02040602050305030304" pitchFamily="18" charset="0"/>
                <a:ea typeface="Times New Roman" panose="02020603050405020304" pitchFamily="18" charset="0"/>
                <a:cs typeface="Arial" panose="020B0604020202020204" pitchFamily="34" charset="0"/>
              </a:rPr>
              <a:t>            </a:t>
            </a:r>
            <a:r>
              <a:rPr lang="pl-PL" sz="1600" b="1" dirty="0">
                <a:solidFill>
                  <a:srgbClr val="00B050"/>
                </a:solidFill>
                <a:effectLst/>
                <a:latin typeface="Book Antiqua" panose="02040602050305030304" pitchFamily="18" charset="0"/>
                <a:ea typeface="Times New Roman" panose="02020603050405020304" pitchFamily="18" charset="0"/>
                <a:cs typeface="Arial" panose="020B0604020202020204" pitchFamily="34" charset="0"/>
              </a:rPr>
              <a:t>ŚRODKI Z KRAJOWEGO FUNDUSZU SZKOLENIOWEGO (KFS)                       w 2021 r. </a:t>
            </a:r>
            <a:endParaRPr lang="pl-PL" sz="1600" dirty="0">
              <a:solidFill>
                <a:srgbClr val="00B050"/>
              </a:solidFill>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600" dirty="0">
                <a:effectLst/>
                <a:latin typeface="Book Antiqua" panose="02040602050305030304" pitchFamily="18" charset="0"/>
                <a:ea typeface="Calibri" panose="020F0502020204030204" pitchFamily="34" charset="0"/>
                <a:cs typeface="Times New Roman" panose="02020603050405020304" pitchFamily="18" charset="0"/>
              </a:rPr>
              <a:t> </a:t>
            </a:r>
          </a:p>
          <a:p>
            <a:pPr>
              <a:lnSpc>
                <a:spcPct val="115000"/>
              </a:lnSpc>
              <a:spcAft>
                <a:spcPts val="1000"/>
              </a:spcAft>
            </a:pPr>
            <a:r>
              <a:rPr lang="pl-PL" sz="1600" b="1" dirty="0">
                <a:effectLst/>
                <a:latin typeface="Book Antiqua" panose="02040602050305030304" pitchFamily="18" charset="0"/>
                <a:ea typeface="Calibri" panose="020F0502020204030204" pitchFamily="34" charset="0"/>
                <a:cs typeface="Arial" panose="020B0604020202020204" pitchFamily="34" charset="0"/>
              </a:rPr>
              <a:t>PRZYZNANY LIMIT :  </a:t>
            </a:r>
            <a:r>
              <a:rPr lang="pl-PL" sz="1600" b="1" u="sng" dirty="0">
                <a:effectLst/>
                <a:latin typeface="Book Antiqua" panose="02040602050305030304" pitchFamily="18" charset="0"/>
                <a:ea typeface="Calibri" panose="020F0502020204030204" pitchFamily="34" charset="0"/>
                <a:cs typeface="Arial" panose="020B0604020202020204" pitchFamily="34" charset="0"/>
              </a:rPr>
              <a:t>129.900,00 zł</a:t>
            </a:r>
            <a:endParaRPr lang="pl-PL" sz="16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600" b="1" dirty="0">
                <a:effectLst/>
                <a:latin typeface="Book Antiqua" panose="02040602050305030304" pitchFamily="18" charset="0"/>
                <a:ea typeface="Calibri" panose="020F0502020204030204" pitchFamily="34" charset="0"/>
                <a:cs typeface="Times New Roman" panose="02020603050405020304" pitchFamily="18" charset="0"/>
              </a:rPr>
              <a:t>PRACODAWCOM WYPŁACONO </a:t>
            </a:r>
            <a:r>
              <a:rPr lang="pl-PL" sz="1600" dirty="0">
                <a:effectLst/>
                <a:latin typeface="Book Antiqua" panose="02040602050305030304" pitchFamily="18" charset="0"/>
                <a:ea typeface="Calibri" panose="020F0502020204030204" pitchFamily="34" charset="0"/>
                <a:cs typeface="Times New Roman" panose="02020603050405020304" pitchFamily="18" charset="0"/>
              </a:rPr>
              <a:t>zgodnie z zawartymi umowami</a:t>
            </a:r>
            <a:r>
              <a:rPr lang="pl-PL" sz="1600" b="1" dirty="0">
                <a:effectLst/>
                <a:latin typeface="Book Antiqua" panose="02040602050305030304" pitchFamily="18" charset="0"/>
                <a:ea typeface="Calibri" panose="020F0502020204030204" pitchFamily="34" charset="0"/>
                <a:cs typeface="Times New Roman" panose="02020603050405020304" pitchFamily="18" charset="0"/>
              </a:rPr>
              <a:t> </a:t>
            </a:r>
            <a:r>
              <a:rPr lang="pl-PL" sz="1600" b="1" u="sng" dirty="0">
                <a:effectLst/>
                <a:latin typeface="Book Antiqua" panose="02040602050305030304" pitchFamily="18" charset="0"/>
                <a:ea typeface="Calibri" panose="020F0502020204030204" pitchFamily="34" charset="0"/>
                <a:cs typeface="Times New Roman" panose="02020603050405020304" pitchFamily="18" charset="0"/>
              </a:rPr>
              <a:t>123.369,00,00 zł.</a:t>
            </a:r>
            <a:r>
              <a:rPr lang="pl-PL" sz="1600" b="1" dirty="0">
                <a:effectLst/>
                <a:latin typeface="Book Antiqua" panose="02040602050305030304" pitchFamily="18" charset="0"/>
                <a:ea typeface="Calibri" panose="020F0502020204030204" pitchFamily="34" charset="0"/>
                <a:cs typeface="Times New Roman" panose="02020603050405020304" pitchFamily="18" charset="0"/>
              </a:rPr>
              <a:t>                                           </a:t>
            </a:r>
            <a:endParaRPr lang="pl-PL" sz="16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600" dirty="0">
                <a:effectLst/>
                <a:latin typeface="Book Antiqua" panose="02040602050305030304" pitchFamily="18" charset="0"/>
                <a:ea typeface="Calibri" panose="020F0502020204030204" pitchFamily="34" charset="0"/>
                <a:cs typeface="Times New Roman" panose="02020603050405020304" pitchFamily="18" charset="0"/>
              </a:rPr>
              <a:t>Kwotę </a:t>
            </a:r>
            <a:r>
              <a:rPr lang="pl-PL" sz="1600" b="1" u="sng" dirty="0">
                <a:effectLst/>
                <a:latin typeface="Book Antiqua" panose="02040602050305030304" pitchFamily="18" charset="0"/>
                <a:ea typeface="Calibri" panose="020F0502020204030204" pitchFamily="34" charset="0"/>
                <a:cs typeface="Times New Roman" panose="02020603050405020304" pitchFamily="18" charset="0"/>
              </a:rPr>
              <a:t>6.530,99 zł</a:t>
            </a:r>
            <a:r>
              <a:rPr lang="pl-PL" sz="1600" dirty="0">
                <a:effectLst/>
                <a:latin typeface="Book Antiqua" panose="02040602050305030304" pitchFamily="18" charset="0"/>
                <a:ea typeface="Calibri" panose="020F0502020204030204" pitchFamily="34" charset="0"/>
                <a:cs typeface="Times New Roman" panose="02020603050405020304" pitchFamily="18" charset="0"/>
              </a:rPr>
              <a:t> przeznaczono na promocję KFS</a:t>
            </a:r>
          </a:p>
          <a:p>
            <a:pPr>
              <a:lnSpc>
                <a:spcPct val="115000"/>
              </a:lnSpc>
              <a:spcAft>
                <a:spcPts val="1000"/>
              </a:spcAft>
            </a:pPr>
            <a:r>
              <a:rPr lang="pl-PL" sz="1600" dirty="0">
                <a:effectLst/>
                <a:latin typeface="Book Antiqua" panose="02040602050305030304" pitchFamily="18" charset="0"/>
                <a:ea typeface="Calibri" panose="020F0502020204030204" pitchFamily="34" charset="0"/>
                <a:cs typeface="Times New Roman" panose="02020603050405020304" pitchFamily="18" charset="0"/>
              </a:rPr>
              <a:t>Dwóch pracodawców w  okresie listopad-grudzień 2021 r. dokonało zwrotu środków </a:t>
            </a:r>
            <a:r>
              <a:rPr lang="pl-PL" sz="1600" b="1" dirty="0">
                <a:effectLst/>
                <a:latin typeface="Book Antiqua" panose="02040602050305030304" pitchFamily="18" charset="0"/>
                <a:ea typeface="Calibri" panose="020F0502020204030204" pitchFamily="34" charset="0"/>
                <a:cs typeface="Times New Roman" panose="02020603050405020304" pitchFamily="18" charset="0"/>
              </a:rPr>
              <a:t>ogółem na kwotę </a:t>
            </a:r>
            <a:r>
              <a:rPr lang="pl-PL" sz="1600" b="1" u="sng" dirty="0">
                <a:effectLst/>
                <a:latin typeface="Book Antiqua" panose="02040602050305030304" pitchFamily="18" charset="0"/>
                <a:ea typeface="Calibri" panose="020F0502020204030204" pitchFamily="34" charset="0"/>
                <a:cs typeface="Times New Roman" panose="02020603050405020304" pitchFamily="18" charset="0"/>
              </a:rPr>
              <a:t>996,00 zł.</a:t>
            </a:r>
            <a:r>
              <a:rPr lang="pl-PL" sz="1600" b="1" dirty="0">
                <a:effectLst/>
                <a:latin typeface="Book Antiqua" panose="02040602050305030304" pitchFamily="18" charset="0"/>
                <a:ea typeface="Calibri" panose="020F0502020204030204" pitchFamily="34" charset="0"/>
                <a:cs typeface="Times New Roman" panose="02020603050405020304" pitchFamily="18" charset="0"/>
              </a:rPr>
              <a:t>   </a:t>
            </a:r>
            <a:endParaRPr lang="pl-PL" sz="1600" dirty="0">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600" b="1" dirty="0">
                <a:effectLst/>
                <a:latin typeface="Book Antiqua" panose="02040602050305030304" pitchFamily="18" charset="0"/>
                <a:ea typeface="Calibri" panose="020F0502020204030204" pitchFamily="34" charset="0"/>
                <a:cs typeface="Times New Roman" panose="02020603050405020304" pitchFamily="18" charset="0"/>
              </a:rPr>
              <a:t>Wydatki ogółem wyniosły </a:t>
            </a:r>
            <a:r>
              <a:rPr lang="pl-PL" sz="1600" b="1" u="sng" dirty="0">
                <a:effectLst/>
                <a:latin typeface="Book Antiqua" panose="02040602050305030304" pitchFamily="18" charset="0"/>
                <a:ea typeface="Calibri" panose="020F0502020204030204" pitchFamily="34" charset="0"/>
                <a:cs typeface="Times New Roman" panose="02020603050405020304" pitchFamily="18" charset="0"/>
              </a:rPr>
              <a:t>128.903,99 zł.</a:t>
            </a:r>
            <a:endParaRPr lang="pl-PL" sz="16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600" dirty="0">
                <a:effectLst/>
                <a:latin typeface="Book Antiqua" panose="02040602050305030304" pitchFamily="18" charset="0"/>
                <a:ea typeface="Calibri" panose="020F0502020204030204" pitchFamily="34" charset="0"/>
                <a:cs typeface="Times New Roman" panose="02020603050405020304" pitchFamily="18" charset="0"/>
              </a:rPr>
              <a:t>Podpisano </a:t>
            </a:r>
            <a:r>
              <a:rPr lang="pl-PL" sz="1600" b="1" u="sng" dirty="0">
                <a:effectLst/>
                <a:latin typeface="Book Antiqua" panose="02040602050305030304" pitchFamily="18" charset="0"/>
                <a:ea typeface="Calibri" panose="020F0502020204030204" pitchFamily="34" charset="0"/>
                <a:cs typeface="Times New Roman" panose="02020603050405020304" pitchFamily="18" charset="0"/>
              </a:rPr>
              <a:t>28 umów,</a:t>
            </a:r>
            <a:r>
              <a:rPr lang="pl-PL" sz="1600" dirty="0">
                <a:effectLst/>
                <a:latin typeface="Book Antiqua" panose="02040602050305030304" pitchFamily="18" charset="0"/>
                <a:ea typeface="Calibri" panose="020F0502020204030204" pitchFamily="34" charset="0"/>
                <a:cs typeface="Times New Roman" panose="02020603050405020304" pitchFamily="18" charset="0"/>
              </a:rPr>
              <a:t> w ramach których Pracodawcy przeszkolili ogółem </a:t>
            </a:r>
            <a:r>
              <a:rPr lang="pl-PL" sz="1600" b="1" u="sng" dirty="0">
                <a:effectLst/>
                <a:latin typeface="Book Antiqua" panose="02040602050305030304" pitchFamily="18" charset="0"/>
                <a:ea typeface="Calibri" panose="020F0502020204030204" pitchFamily="34" charset="0"/>
                <a:cs typeface="Times New Roman" panose="02020603050405020304" pitchFamily="18" charset="0"/>
              </a:rPr>
              <a:t>86 osób.</a:t>
            </a:r>
            <a:endParaRPr lang="pl-PL" sz="1600" dirty="0">
              <a:effectLst/>
              <a:latin typeface="Book Antiqua" panose="0204060205030503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18174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Wykres 2">
            <a:extLst>
              <a:ext uri="{FF2B5EF4-FFF2-40B4-BE49-F238E27FC236}">
                <a16:creationId xmlns:a16="http://schemas.microsoft.com/office/drawing/2014/main" id="{75C6197B-57A8-406C-9791-926CD0E09A44}"/>
              </a:ext>
            </a:extLst>
          </p:cNvPr>
          <p:cNvGraphicFramePr>
            <a:graphicFrameLocks/>
          </p:cNvGraphicFramePr>
          <p:nvPr>
            <p:extLst>
              <p:ext uri="{D42A27DB-BD31-4B8C-83A1-F6EECF244321}">
                <p14:modId xmlns:p14="http://schemas.microsoft.com/office/powerpoint/2010/main" val="4064291679"/>
              </p:ext>
            </p:extLst>
          </p:nvPr>
        </p:nvGraphicFramePr>
        <p:xfrm>
          <a:off x="971600" y="1412776"/>
          <a:ext cx="7200800" cy="4877960"/>
        </p:xfrm>
        <a:graphic>
          <a:graphicData uri="http://schemas.openxmlformats.org/drawingml/2006/chart">
            <c:chart xmlns:c="http://schemas.openxmlformats.org/drawingml/2006/chart" xmlns:r="http://schemas.openxmlformats.org/officeDocument/2006/relationships" r:id="rId2"/>
          </a:graphicData>
        </a:graphic>
      </p:graphicFrame>
      <p:sp>
        <p:nvSpPr>
          <p:cNvPr id="2" name="pole tekstowe 1">
            <a:extLst>
              <a:ext uri="{FF2B5EF4-FFF2-40B4-BE49-F238E27FC236}">
                <a16:creationId xmlns:a16="http://schemas.microsoft.com/office/drawing/2014/main" id="{A0795592-E9DC-46FE-86E8-290765C9F6C8}"/>
              </a:ext>
            </a:extLst>
          </p:cNvPr>
          <p:cNvSpPr txBox="1"/>
          <p:nvPr/>
        </p:nvSpPr>
        <p:spPr>
          <a:xfrm>
            <a:off x="1115616" y="620688"/>
            <a:ext cx="8059329" cy="738664"/>
          </a:xfrm>
          <a:prstGeom prst="rect">
            <a:avLst/>
          </a:prstGeom>
          <a:noFill/>
        </p:spPr>
        <p:txBody>
          <a:bodyPr wrap="square" rtlCol="0">
            <a:spAutoFit/>
          </a:bodyPr>
          <a:lstStyle/>
          <a:p>
            <a:r>
              <a:rPr lang="pl-PL" sz="1400" b="1" dirty="0">
                <a:latin typeface="Book Antiqua" panose="02040602050305030304" pitchFamily="18" charset="0"/>
              </a:rPr>
              <a:t>WYDATKI PONIESIONE W ROKU 2021 NA POSZCZEGÓLNE FORMY AKTYWIZACJI  </a:t>
            </a:r>
          </a:p>
          <a:p>
            <a:r>
              <a:rPr lang="pl-PL" sz="1400" b="1" dirty="0">
                <a:latin typeface="Book Antiqua" panose="02040602050305030304" pitchFamily="18" charset="0"/>
              </a:rPr>
              <a:t>(procentowo w stosunku do ogółu wydatków na aktywizację bezrobotnych)</a:t>
            </a:r>
          </a:p>
          <a:p>
            <a:r>
              <a:rPr lang="pl-PL" sz="1400" dirty="0">
                <a:latin typeface="Book Antiqua" panose="02040602050305030304" pitchFamily="18" charset="0"/>
              </a:rPr>
              <a:t> </a:t>
            </a:r>
          </a:p>
        </p:txBody>
      </p:sp>
    </p:spTree>
    <p:extLst>
      <p:ext uri="{BB962C8B-B14F-4D97-AF65-F5344CB8AC3E}">
        <p14:creationId xmlns:p14="http://schemas.microsoft.com/office/powerpoint/2010/main" val="9341018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10B6E07-03C7-495B-B7CB-9855B79DCFAC}"/>
              </a:ext>
            </a:extLst>
          </p:cNvPr>
          <p:cNvSpPr>
            <a:spLocks noChangeArrowheads="1"/>
          </p:cNvSpPr>
          <p:nvPr/>
        </p:nvSpPr>
        <p:spPr bwMode="auto">
          <a:xfrm>
            <a:off x="395536" y="107286"/>
            <a:ext cx="8748464"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effectLst/>
                <a:latin typeface="Book Antiqua" panose="02040602050305030304" pitchFamily="18" charset="0"/>
                <a:ea typeface="Times New Roman" panose="02020603050405020304" pitchFamily="18" charset="0"/>
                <a:cs typeface="Arial" panose="020B0604020202020204" pitchFamily="34" charset="0"/>
              </a:rPr>
              <a:t>STRUKTURA WSZYSTKICH WYDATKÓW FUNDUSZU PRACY</a:t>
            </a:r>
            <a:endParaRPr kumimoji="0" lang="pl-PL" altLang="pl-PL" sz="1400" b="1" i="0" u="none" strike="noStrike" cap="none" normalizeH="0" baseline="0" dirty="0">
              <a:ln>
                <a:noFill/>
              </a:ln>
              <a:effectLst/>
              <a:latin typeface="Book Antiqua" panose="0204060205030503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effectLst/>
                <a:latin typeface="Book Antiqua" panose="02040602050305030304" pitchFamily="18" charset="0"/>
                <a:ea typeface="Times New Roman" panose="02020603050405020304" pitchFamily="18" charset="0"/>
                <a:cs typeface="Arial" panose="020B0604020202020204" pitchFamily="34" charset="0"/>
              </a:rPr>
              <a:t>- ujęcie procentowe</a:t>
            </a:r>
            <a:endParaRPr kumimoji="0" lang="pl-PL" altLang="pl-PL" sz="1400" b="1" i="0" u="none" strike="noStrike" cap="none" normalizeH="0" baseline="0" dirty="0">
              <a:ln>
                <a:noFill/>
              </a:ln>
              <a:effectLst/>
              <a:latin typeface="Book Antiqua" panose="0204060205030503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graphicFrame>
        <p:nvGraphicFramePr>
          <p:cNvPr id="4" name="Wykres 3">
            <a:extLst>
              <a:ext uri="{FF2B5EF4-FFF2-40B4-BE49-F238E27FC236}">
                <a16:creationId xmlns:a16="http://schemas.microsoft.com/office/drawing/2014/main" id="{F5238482-BEF5-487D-BA6E-0D906730456E}"/>
              </a:ext>
            </a:extLst>
          </p:cNvPr>
          <p:cNvGraphicFramePr>
            <a:graphicFrameLocks/>
          </p:cNvGraphicFramePr>
          <p:nvPr>
            <p:extLst>
              <p:ext uri="{D42A27DB-BD31-4B8C-83A1-F6EECF244321}">
                <p14:modId xmlns:p14="http://schemas.microsoft.com/office/powerpoint/2010/main" val="2207788775"/>
              </p:ext>
            </p:extLst>
          </p:nvPr>
        </p:nvGraphicFramePr>
        <p:xfrm>
          <a:off x="539552" y="692696"/>
          <a:ext cx="8208912" cy="3960440"/>
        </p:xfrm>
        <a:graphic>
          <a:graphicData uri="http://schemas.openxmlformats.org/drawingml/2006/chart">
            <c:chart xmlns:c="http://schemas.openxmlformats.org/drawingml/2006/chart" xmlns:r="http://schemas.openxmlformats.org/officeDocument/2006/relationships" r:id="rId2"/>
          </a:graphicData>
        </a:graphic>
      </p:graphicFrame>
      <p:sp>
        <p:nvSpPr>
          <p:cNvPr id="3" name="Rectangle 3">
            <a:extLst>
              <a:ext uri="{FF2B5EF4-FFF2-40B4-BE49-F238E27FC236}">
                <a16:creationId xmlns:a16="http://schemas.microsoft.com/office/drawing/2014/main" id="{CC6BA6C6-5977-475D-A32B-DD303A8D1092}"/>
              </a:ext>
            </a:extLst>
          </p:cNvPr>
          <p:cNvSpPr>
            <a:spLocks noChangeArrowheads="1"/>
          </p:cNvSpPr>
          <p:nvPr/>
        </p:nvSpPr>
        <p:spPr bwMode="auto">
          <a:xfrm rot="10800000" flipV="1">
            <a:off x="215516" y="3861048"/>
            <a:ext cx="8712968" cy="24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2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200" dirty="0">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2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200" dirty="0">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2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200" dirty="0">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2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200" dirty="0">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W ogólnej kwocie wydatków Funduszu Pracy tj. 8.899.278,58zł  dominowały koszty poniesione na realizację programów rynku pracy oraz COVID 5.929.485,91zł oraz na zasiłki dla osób bezrobotnych (wraz ze składką ZUS) 1.791.667,80zł , które stanowiły odpowiednio 67% i 20% ogółu wydatków. </a:t>
            </a:r>
            <a:endParaRPr kumimoji="0" lang="pl-PL" altLang="pl-PL" sz="1100" b="1" i="0" u="none" strike="noStrike" cap="none" normalizeH="0" baseline="0" dirty="0">
              <a:ln>
                <a:noFill/>
              </a:ln>
              <a:solidFill>
                <a:schemeClr val="tx1"/>
              </a:solidFill>
              <a:effectLst/>
              <a:latin typeface="Book Antiqua" panose="0204060205030503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5" name="Pismo odręczne 4">
                <a:extLst>
                  <a:ext uri="{FF2B5EF4-FFF2-40B4-BE49-F238E27FC236}">
                    <a16:creationId xmlns:a16="http://schemas.microsoft.com/office/drawing/2014/main" id="{E6AB09F5-EC70-4ED2-9418-78696DDE024A}"/>
                  </a:ext>
                </a:extLst>
              </p14:cNvPr>
              <p14:cNvContentPartPr/>
              <p14:nvPr/>
            </p14:nvContentPartPr>
            <p14:xfrm>
              <a:off x="3181920" y="3397419"/>
              <a:ext cx="360" cy="360"/>
            </p14:xfrm>
          </p:contentPart>
        </mc:Choice>
        <mc:Fallback xmlns="">
          <p:pic>
            <p:nvPicPr>
              <p:cNvPr id="5" name="Pismo odręczne 4">
                <a:extLst>
                  <a:ext uri="{FF2B5EF4-FFF2-40B4-BE49-F238E27FC236}">
                    <a16:creationId xmlns:a16="http://schemas.microsoft.com/office/drawing/2014/main" xmlns="" xmlns:aink="http://schemas.microsoft.com/office/drawing/2016/ink" xmlns:p14="http://schemas.microsoft.com/office/powerpoint/2010/main" id="{E6AB09F5-EC70-4ED2-9418-78696DDE024A}"/>
                  </a:ext>
                </a:extLst>
              </p:cNvPr>
              <p:cNvPicPr/>
              <p:nvPr/>
            </p:nvPicPr>
            <p:blipFill>
              <a:blip r:embed="rId4" cstate="print"/>
              <a:stretch>
                <a:fillRect/>
              </a:stretch>
            </p:blipFill>
            <p:spPr>
              <a:xfrm>
                <a:off x="3164280" y="328977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5">
            <p14:nvContentPartPr>
              <p14:cNvPr id="6" name="Pismo odręczne 5">
                <a:extLst>
                  <a:ext uri="{FF2B5EF4-FFF2-40B4-BE49-F238E27FC236}">
                    <a16:creationId xmlns:a16="http://schemas.microsoft.com/office/drawing/2014/main" id="{D14BC9F5-BDA7-4E83-8E96-E77B96A2A47B}"/>
                  </a:ext>
                </a:extLst>
              </p14:cNvPr>
              <p14:cNvContentPartPr/>
              <p14:nvPr/>
            </p14:nvContentPartPr>
            <p14:xfrm>
              <a:off x="3181920" y="3397419"/>
              <a:ext cx="360" cy="360"/>
            </p14:xfrm>
          </p:contentPart>
        </mc:Choice>
        <mc:Fallback xmlns="">
          <p:pic>
            <p:nvPicPr>
              <p:cNvPr id="6" name="Pismo odręczne 5">
                <a:extLst>
                  <a:ext uri="{FF2B5EF4-FFF2-40B4-BE49-F238E27FC236}">
                    <a16:creationId xmlns:a16="http://schemas.microsoft.com/office/drawing/2014/main" xmlns="" xmlns:aink="http://schemas.microsoft.com/office/drawing/2016/ink" xmlns:p14="http://schemas.microsoft.com/office/powerpoint/2010/main" id="{D14BC9F5-BDA7-4E83-8E96-E77B96A2A47B}"/>
                  </a:ext>
                </a:extLst>
              </p:cNvPr>
              <p:cNvPicPr/>
              <p:nvPr/>
            </p:nvPicPr>
            <p:blipFill>
              <a:blip r:embed="rId4" cstate="print"/>
              <a:stretch>
                <a:fillRect/>
              </a:stretch>
            </p:blipFill>
            <p:spPr>
              <a:xfrm>
                <a:off x="3164280" y="3289779"/>
                <a:ext cx="36000" cy="216000"/>
              </a:xfrm>
              <a:prstGeom prst="rect">
                <a:avLst/>
              </a:prstGeom>
            </p:spPr>
          </p:pic>
        </mc:Fallback>
      </mc:AlternateContent>
    </p:spTree>
    <p:extLst>
      <p:ext uri="{BB962C8B-B14F-4D97-AF65-F5344CB8AC3E}">
        <p14:creationId xmlns:p14="http://schemas.microsoft.com/office/powerpoint/2010/main" val="40139915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179512" y="116632"/>
            <a:ext cx="8856984" cy="6501780"/>
          </a:xfrm>
          <a:prstGeom prst="rect">
            <a:avLst/>
          </a:prstGeom>
        </p:spPr>
        <p:txBody>
          <a:bodyPr wrap="square">
            <a:spAutoFit/>
          </a:bodyPr>
          <a:lstStyle/>
          <a:p>
            <a:pPr algn="just"/>
            <a:r>
              <a:rPr lang="pl-PL" sz="1150" dirty="0">
                <a:latin typeface="Book Antiqua" panose="02040602050305030304" pitchFamily="18" charset="0"/>
              </a:rPr>
              <a:t>W wyniku załatwianych spraw wydano </a:t>
            </a:r>
            <a:r>
              <a:rPr lang="pl-PL" sz="1150" b="1" dirty="0">
                <a:latin typeface="Book Antiqua" panose="02040602050305030304" pitchFamily="18" charset="0"/>
              </a:rPr>
              <a:t>1846 </a:t>
            </a:r>
            <a:r>
              <a:rPr lang="pl-PL" sz="1150" dirty="0">
                <a:latin typeface="Book Antiqua" panose="02040602050305030304" pitchFamily="18" charset="0"/>
              </a:rPr>
              <a:t>decyzji administracyjnych. Ponadto zawarto </a:t>
            </a:r>
            <a:r>
              <a:rPr lang="pl-PL" sz="1150" b="1" dirty="0">
                <a:latin typeface="Book Antiqua" panose="02040602050305030304" pitchFamily="18" charset="0"/>
              </a:rPr>
              <a:t>951</a:t>
            </a:r>
            <a:r>
              <a:rPr lang="pl-PL" sz="1150" dirty="0">
                <a:latin typeface="Book Antiqua" panose="02040602050305030304" pitchFamily="18" charset="0"/>
              </a:rPr>
              <a:t> umów cywilnoprawnych (dotyczących aktywnych form oraz COVID), wydano </a:t>
            </a:r>
            <a:r>
              <a:rPr lang="pl-PL" sz="1150" b="1" dirty="0">
                <a:latin typeface="Book Antiqua" panose="02040602050305030304" pitchFamily="18" charset="0"/>
              </a:rPr>
              <a:t>1489</a:t>
            </a:r>
            <a:r>
              <a:rPr lang="pl-PL" sz="1150" dirty="0">
                <a:latin typeface="Book Antiqua" panose="02040602050305030304" pitchFamily="18" charset="0"/>
              </a:rPr>
              <a:t> zaświadczeń, w tym </a:t>
            </a:r>
            <a:r>
              <a:rPr lang="pl-PL" sz="1150" b="1" dirty="0">
                <a:latin typeface="Book Antiqua" panose="02040602050305030304" pitchFamily="18" charset="0"/>
              </a:rPr>
              <a:t>1268</a:t>
            </a:r>
            <a:r>
              <a:rPr lang="pl-PL" sz="1150" dirty="0">
                <a:latin typeface="Book Antiqua" panose="02040602050305030304" pitchFamily="18" charset="0"/>
              </a:rPr>
              <a:t> dla osób bezrobotnych, </a:t>
            </a:r>
            <a:r>
              <a:rPr lang="pl-PL" sz="1150" b="1" dirty="0">
                <a:latin typeface="Book Antiqua" panose="02040602050305030304" pitchFamily="18" charset="0"/>
              </a:rPr>
              <a:t>221</a:t>
            </a:r>
            <a:r>
              <a:rPr lang="pl-PL" sz="1150" dirty="0">
                <a:latin typeface="Book Antiqua" panose="02040602050305030304" pitchFamily="18" charset="0"/>
              </a:rPr>
              <a:t> dla instytucji (ZUS,  Komornik, Sąd, OPS, Policja i Prokuratura itp.), </a:t>
            </a:r>
            <a:r>
              <a:rPr lang="pl-PL" sz="1150" b="1" dirty="0">
                <a:latin typeface="Book Antiqua" panose="02040602050305030304" pitchFamily="18" charset="0"/>
              </a:rPr>
              <a:t>295</a:t>
            </a:r>
            <a:r>
              <a:rPr lang="pl-PL" sz="1150" dirty="0">
                <a:latin typeface="Book Antiqua" panose="02040602050305030304" pitchFamily="18" charset="0"/>
              </a:rPr>
              <a:t> zaświadczenia o udzielonej pomocy publicznej  oraz </a:t>
            </a:r>
            <a:r>
              <a:rPr lang="pl-PL" sz="1150" b="1" dirty="0">
                <a:latin typeface="Book Antiqua" panose="02040602050305030304" pitchFamily="18" charset="0"/>
              </a:rPr>
              <a:t>183</a:t>
            </a:r>
            <a:r>
              <a:rPr lang="pl-PL" sz="1150" dirty="0">
                <a:latin typeface="Book Antiqua" panose="02040602050305030304" pitchFamily="18" charset="0"/>
              </a:rPr>
              <a:t> PIT-y. </a:t>
            </a:r>
          </a:p>
          <a:p>
            <a:pPr algn="just"/>
            <a:r>
              <a:rPr lang="pl-PL" sz="1150" dirty="0">
                <a:latin typeface="Book Antiqua" panose="02040602050305030304" pitchFamily="18" charset="0"/>
              </a:rPr>
              <a:t>W ramach poradnictwa zawodowego </a:t>
            </a:r>
            <a:r>
              <a:rPr lang="pl-PL" sz="1150" b="1" dirty="0">
                <a:latin typeface="Book Antiqua" panose="02040602050305030304" pitchFamily="18" charset="0"/>
              </a:rPr>
              <a:t>127 </a:t>
            </a:r>
            <a:r>
              <a:rPr lang="pl-PL" sz="1150" dirty="0">
                <a:latin typeface="Book Antiqua" panose="02040602050305030304" pitchFamily="18" charset="0"/>
              </a:rPr>
              <a:t>osób skorzystało z indywidualnej porady zawodowej. </a:t>
            </a:r>
          </a:p>
          <a:p>
            <a:pPr algn="just"/>
            <a:r>
              <a:rPr lang="pl-PL" sz="1150" dirty="0">
                <a:latin typeface="Book Antiqua" panose="02040602050305030304" pitchFamily="18" charset="0"/>
              </a:rPr>
              <a:t>Poza zadaniami z zakresu poradnictwa zawodowego doradca zawodowy sprawuje również funkcję doradcy klienta (indywidualnego) dla około </a:t>
            </a:r>
            <a:r>
              <a:rPr lang="pl-PL" sz="1150" b="1" dirty="0">
                <a:latin typeface="Book Antiqua" panose="02040602050305030304" pitchFamily="18" charset="0"/>
              </a:rPr>
              <a:t>180</a:t>
            </a:r>
            <a:r>
              <a:rPr lang="pl-PL" sz="1150" dirty="0">
                <a:latin typeface="Book Antiqua" panose="02040602050305030304" pitchFamily="18" charset="0"/>
              </a:rPr>
              <a:t> osób bezrobotnych, zajmuje się realizacją zadania jakim jest zwrot kosztów  dojazdu np. na staż, wydawanie skierowań na badania lekarskie tytułem stwierdzenia braku przeciwwskazań do odbywania stażu, a także na badania lekarskie i psychologiczne, wymagane do rozpoczęcia udziału w szkoleniu (np. kwalifikacja wstępna, kurs prawa jazdy kat. C, D itp.) oraz przygotowuje informacje starosty o braku możliwości zaspokojenia potrzeb kadrowych pracodawcy. W pracy doradcy zawodowego wykorzystywane były indywidualne formy pracy z klientem, w postaci informacji zawodowych oraz porad zawodowych o różnej tematyce. Porady indywidualne obejmowały zagadnienia takie jak: planowanie kariery zawodowej, jak odnaleźć się na rynku pracy - zwłaszcza w przypadku osób długotrwale pozostających bez pracy, predyspozycje i zainteresowania zawodowe, sporządzanie dokumentów aplikacyjnych oraz zakładanie własnej firmy. Dotyczyły również różnych aspektów związanych z poszukiwaniem pracy, głównie dotyczących problemów zawodowych klienta, pomocy w szukaniu możliwości rozwiązywania tych problemów, zdefiniowania mocnych i słabych stron klienta, określania predyspozycji zawodowych. </a:t>
            </a:r>
          </a:p>
          <a:p>
            <a:pPr algn="just"/>
            <a:r>
              <a:rPr lang="pl-PL" sz="1150" dirty="0">
                <a:latin typeface="Book Antiqua" panose="02040602050305030304" pitchFamily="18" charset="0"/>
              </a:rPr>
              <a:t>Zadania związane z </a:t>
            </a:r>
            <a:r>
              <a:rPr lang="pl-PL" sz="1150" u="sng" dirty="0">
                <a:latin typeface="Book Antiqua" panose="02040602050305030304" pitchFamily="18" charset="0"/>
              </a:rPr>
              <a:t>funkcją doradcy klienta indywidualnego </a:t>
            </a:r>
            <a:r>
              <a:rPr lang="pl-PL" sz="1150" dirty="0">
                <a:latin typeface="Book Antiqua" panose="02040602050305030304" pitchFamily="18" charset="0"/>
              </a:rPr>
              <a:t>polegają na stałej opiece,  kontakcie i pracy z osobami bezrobotnymi – od momentu ich rejestracji, aż do wyłączenia z ewidencji, realizowane są przez 4 pracowników Działu Centrum Aktywizacji Zawodowej tut. Urzędu - średnio na jednego pracownika przypada 180 osób bezrobotnych.</a:t>
            </a:r>
          </a:p>
          <a:p>
            <a:pPr algn="just"/>
            <a:r>
              <a:rPr lang="pl-PL" sz="1150" dirty="0">
                <a:latin typeface="Book Antiqua" panose="02040602050305030304" pitchFamily="18" charset="0"/>
              </a:rPr>
              <a:t>Każda z osób bezrobotnych, zgodnie z Ustawą ma wyznaczaną wizytę w terminie średnio do 60 dni, podczas której (kontakt może być osobisty, telefoniczny lub mailowy) ustalany jest Indywidualny Plan Działania dla każdej osoby (zawiera m. in. działania możliwe do zastosowania przez urząd pracy w ramach pomocy określonej w ustawie, działania planowane do samodzielnej realizacji przez bezrobotnego, formy, planowaną liczbę i terminy kontaktów z doradcą klienta lub innym pracownikiem urzędu pracy). Podczas kierowania osób na aktywne formy wsparcia, często zdarza się, że jedna osoba ma dodatkowo kilka wizyt nadprogramowych, związanych z wydaniem skierowania na badania lekarskie, uzyskania porady zawodowej oraz informacji z zakresu pośrednictwa pracy, a także wydaniem stosownych dokumentów, niezbędnych do odbywania danej formy (oświadczenia o przysługujących prawach i obowiązkach, listy obecności i inne). Jeśli chodzi o projekty unijne, obligatoryjnym wymogiem jest także kwalifikacja każdego potencjalnego kandydata do projektu przez pracowników PUP oraz sporządzanie z osobą bezrobotną formularza zgłoszeniowego oraz wydawanie stosownych oświadczeń dla uczestników. </a:t>
            </a:r>
          </a:p>
          <a:p>
            <a:pPr algn="just"/>
            <a:r>
              <a:rPr lang="pl-PL" sz="1150" dirty="0">
                <a:latin typeface="Book Antiqua" panose="02040602050305030304" pitchFamily="18" charset="0"/>
              </a:rPr>
              <a:t> Ponadto każdy z nich dodatkowo wykonuje zadania mające na celu realizację projektów EFS, aktywnych form wynikających z ustawy o promocji zatrudnienia i instytucjach rynku pracy tj. prace interwencyjne, staże, szkolenia, Prace Społecznie Użyteczne, Program Aktywizacja i Integracja, świadczenia integracyjne (CIS Kwilcz, Sieraków, Chudobczyce), bony(zasiedleniowe, stażowe, zatrudnieniowe, szkoleniowe), prowadzenie strony internetowej Urzędu, dbając o uaktualnianie informacji, dokumentów do pobrania, udostępniania aktualnych ogłoszeń, naborów itp.. oraz w zastępstwie podczas nieobecności pracownika dotacje, doposażenia stanowiska pracy, Krajowy Fundusz Szkoleniowy, zatrudnienie cudzoziemców itp. Wśród </a:t>
            </a:r>
            <a:r>
              <a:rPr lang="pl-PL" sz="1150" dirty="0" err="1">
                <a:latin typeface="Book Antiqua" panose="02040602050305030304" pitchFamily="18" charset="0"/>
              </a:rPr>
              <a:t>ww</a:t>
            </a:r>
            <a:r>
              <a:rPr lang="pl-PL" sz="1150" dirty="0">
                <a:latin typeface="Book Antiqua" panose="02040602050305030304" pitchFamily="18" charset="0"/>
              </a:rPr>
              <a:t> pracowników są pośrednicy pracy, oraz w jednej osobie specjalista do spraw programów i </a:t>
            </a:r>
            <a:r>
              <a:rPr lang="pl-PL" sz="1150" dirty="0">
                <a:effectLst/>
                <a:latin typeface="Book Antiqua" panose="02040602050305030304" pitchFamily="18" charset="0"/>
              </a:rPr>
              <a:t>specjalista do spraw rozwoju zawodowego.</a:t>
            </a:r>
            <a:endParaRPr lang="pl-PL" sz="1150" dirty="0">
              <a:latin typeface="Book Antiqua" panose="02040602050305030304" pitchFamily="18" charset="0"/>
            </a:endParaRPr>
          </a:p>
          <a:p>
            <a:pPr algn="just"/>
            <a:endParaRPr lang="pl-PL" sz="1400" dirty="0">
              <a:solidFill>
                <a:srgbClr val="FF0000"/>
              </a:solidFill>
              <a:latin typeface="Book Antiqua" panose="02040602050305030304" pitchFamily="18" charset="0"/>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2" name="Pismo odręczne 1">
                <a:extLst>
                  <a:ext uri="{FF2B5EF4-FFF2-40B4-BE49-F238E27FC236}">
                    <a16:creationId xmlns:a16="http://schemas.microsoft.com/office/drawing/2014/main" id="{239D7EAE-5FB4-4AFD-AC8B-FF82F6F3A212}"/>
                  </a:ext>
                </a:extLst>
              </p14:cNvPr>
              <p14:cNvContentPartPr/>
              <p14:nvPr/>
            </p14:nvContentPartPr>
            <p14:xfrm>
              <a:off x="1667040" y="3495699"/>
              <a:ext cx="360" cy="360"/>
            </p14:xfrm>
          </p:contentPart>
        </mc:Choice>
        <mc:Fallback xmlns="">
          <p:pic>
            <p:nvPicPr>
              <p:cNvPr id="2" name="Pismo odręczne 1">
                <a:extLst>
                  <a:ext uri="{FF2B5EF4-FFF2-40B4-BE49-F238E27FC236}">
                    <a16:creationId xmlns:a16="http://schemas.microsoft.com/office/drawing/2014/main" xmlns="" xmlns:aink="http://schemas.microsoft.com/office/drawing/2016/ink" xmlns:p14="http://schemas.microsoft.com/office/powerpoint/2010/main" id="{239D7EAE-5FB4-4AFD-AC8B-FF82F6F3A212}"/>
                  </a:ext>
                </a:extLst>
              </p:cNvPr>
              <p:cNvPicPr/>
              <p:nvPr/>
            </p:nvPicPr>
            <p:blipFill>
              <a:blip r:embed="rId4" cstate="print"/>
              <a:stretch>
                <a:fillRect/>
              </a:stretch>
            </p:blipFill>
            <p:spPr>
              <a:xfrm>
                <a:off x="1649400" y="3388059"/>
                <a:ext cx="36000" cy="216000"/>
              </a:xfrm>
              <a:prstGeom prst="rect">
                <a:avLst/>
              </a:prstGeom>
            </p:spPr>
          </p:pic>
        </mc:Fallback>
      </mc:AlternateContent>
      <p:grpSp>
        <p:nvGrpSpPr>
          <p:cNvPr id="6" name="Grupa 5">
            <a:extLst>
              <a:ext uri="{FF2B5EF4-FFF2-40B4-BE49-F238E27FC236}">
                <a16:creationId xmlns:a16="http://schemas.microsoft.com/office/drawing/2014/main" id="{FDDA77EC-C0FF-4F9D-B143-DDEC22248CCE}"/>
              </a:ext>
            </a:extLst>
          </p:cNvPr>
          <p:cNvGrpSpPr/>
          <p:nvPr/>
        </p:nvGrpSpPr>
        <p:grpSpPr>
          <a:xfrm>
            <a:off x="2769720" y="3576699"/>
            <a:ext cx="360" cy="360"/>
            <a:chOff x="2769720" y="3576699"/>
            <a:chExt cx="360" cy="360"/>
          </a:xfrm>
        </p:grpSpPr>
        <mc:AlternateContent xmlns:mc="http://schemas.openxmlformats.org/markup-compatibility/2006" xmlns:p14="http://schemas.microsoft.com/office/powerpoint/2010/main" xmlns:aink="http://schemas.microsoft.com/office/drawing/2016/ink">
          <mc:Choice Requires="p14 aink">
            <p:contentPart p14:bwMode="auto" r:id="rId5">
              <p14:nvContentPartPr>
                <p14:cNvPr id="3" name="Pismo odręczne 2">
                  <a:extLst>
                    <a:ext uri="{FF2B5EF4-FFF2-40B4-BE49-F238E27FC236}">
                      <a16:creationId xmlns:a16="http://schemas.microsoft.com/office/drawing/2014/main" id="{2E58E930-EFA5-41E1-889C-E33041261AA1}"/>
                    </a:ext>
                  </a:extLst>
                </p14:cNvPr>
                <p14:cNvContentPartPr/>
                <p14:nvPr/>
              </p14:nvContentPartPr>
              <p14:xfrm>
                <a:off x="2769720" y="3576699"/>
                <a:ext cx="360" cy="360"/>
              </p14:xfrm>
            </p:contentPart>
          </mc:Choice>
          <mc:Fallback xmlns="">
            <p:pic>
              <p:nvPicPr>
                <p:cNvPr id="3" name="Pismo odręczne 2">
                  <a:extLst>
                    <a:ext uri="{FF2B5EF4-FFF2-40B4-BE49-F238E27FC236}">
                      <a16:creationId xmlns:a16="http://schemas.microsoft.com/office/drawing/2014/main" xmlns="" xmlns:aink="http://schemas.microsoft.com/office/drawing/2016/ink" xmlns:p14="http://schemas.microsoft.com/office/powerpoint/2010/main" id="{2E58E930-EFA5-41E1-889C-E33041261AA1}"/>
                    </a:ext>
                  </a:extLst>
                </p:cNvPr>
                <p:cNvPicPr/>
                <p:nvPr/>
              </p:nvPicPr>
              <p:blipFill>
                <a:blip r:embed="rId6" cstate="print"/>
                <a:stretch>
                  <a:fillRect/>
                </a:stretch>
              </p:blipFill>
              <p:spPr>
                <a:xfrm>
                  <a:off x="2751720" y="346869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7">
              <p14:nvContentPartPr>
                <p14:cNvPr id="5" name="Pismo odręczne 4">
                  <a:extLst>
                    <a:ext uri="{FF2B5EF4-FFF2-40B4-BE49-F238E27FC236}">
                      <a16:creationId xmlns:a16="http://schemas.microsoft.com/office/drawing/2014/main" id="{118C581C-DCA9-4DC4-AB6E-FB3D8F758D71}"/>
                    </a:ext>
                  </a:extLst>
                </p14:cNvPr>
                <p14:cNvContentPartPr/>
                <p14:nvPr/>
              </p14:nvContentPartPr>
              <p14:xfrm>
                <a:off x="2769720" y="3576699"/>
                <a:ext cx="360" cy="360"/>
              </p14:xfrm>
            </p:contentPart>
          </mc:Choice>
          <mc:Fallback xmlns="">
            <p:pic>
              <p:nvPicPr>
                <p:cNvPr id="5" name="Pismo odręczne 4">
                  <a:extLst>
                    <a:ext uri="{FF2B5EF4-FFF2-40B4-BE49-F238E27FC236}">
                      <a16:creationId xmlns:a16="http://schemas.microsoft.com/office/drawing/2014/main" xmlns="" xmlns:aink="http://schemas.microsoft.com/office/drawing/2016/ink" xmlns:p14="http://schemas.microsoft.com/office/powerpoint/2010/main" id="{118C581C-DCA9-4DC4-AB6E-FB3D8F758D71}"/>
                    </a:ext>
                  </a:extLst>
                </p:cNvPr>
                <p:cNvPicPr/>
                <p:nvPr/>
              </p:nvPicPr>
              <p:blipFill>
                <a:blip r:embed="rId6" cstate="print"/>
                <a:stretch>
                  <a:fillRect/>
                </a:stretch>
              </p:blipFill>
              <p:spPr>
                <a:xfrm>
                  <a:off x="2751720" y="3468699"/>
                  <a:ext cx="36000" cy="216000"/>
                </a:xfrm>
                <a:prstGeom prst="rect">
                  <a:avLst/>
                </a:prstGeom>
              </p:spPr>
            </p:pic>
          </mc:Fallback>
        </mc:AlternateContent>
      </p:grpSp>
      <p:grpSp>
        <p:nvGrpSpPr>
          <p:cNvPr id="9" name="Grupa 8">
            <a:extLst>
              <a:ext uri="{FF2B5EF4-FFF2-40B4-BE49-F238E27FC236}">
                <a16:creationId xmlns:a16="http://schemas.microsoft.com/office/drawing/2014/main" id="{F516C7EF-8C8A-4370-B044-A2923B89408C}"/>
              </a:ext>
            </a:extLst>
          </p:cNvPr>
          <p:cNvGrpSpPr/>
          <p:nvPr/>
        </p:nvGrpSpPr>
        <p:grpSpPr>
          <a:xfrm>
            <a:off x="2725080" y="3728979"/>
            <a:ext cx="360" cy="360"/>
            <a:chOff x="2725080" y="3728979"/>
            <a:chExt cx="360" cy="360"/>
          </a:xfrm>
        </p:grpSpPr>
        <mc:AlternateContent xmlns:mc="http://schemas.openxmlformats.org/markup-compatibility/2006" xmlns:p14="http://schemas.microsoft.com/office/powerpoint/2010/main" xmlns:aink="http://schemas.microsoft.com/office/drawing/2016/ink">
          <mc:Choice Requires="p14 aink">
            <p:contentPart p14:bwMode="auto" r:id="rId8">
              <p14:nvContentPartPr>
                <p14:cNvPr id="7" name="Pismo odręczne 6">
                  <a:extLst>
                    <a:ext uri="{FF2B5EF4-FFF2-40B4-BE49-F238E27FC236}">
                      <a16:creationId xmlns:a16="http://schemas.microsoft.com/office/drawing/2014/main" id="{81D7E0CA-654F-4E59-A198-F46478D1DF03}"/>
                    </a:ext>
                  </a:extLst>
                </p14:cNvPr>
                <p14:cNvContentPartPr/>
                <p14:nvPr/>
              </p14:nvContentPartPr>
              <p14:xfrm>
                <a:off x="2725080" y="3728979"/>
                <a:ext cx="360" cy="360"/>
              </p14:xfrm>
            </p:contentPart>
          </mc:Choice>
          <mc:Fallback xmlns="">
            <p:pic>
              <p:nvPicPr>
                <p:cNvPr id="7" name="Pismo odręczne 6">
                  <a:extLst>
                    <a:ext uri="{FF2B5EF4-FFF2-40B4-BE49-F238E27FC236}">
                      <a16:creationId xmlns:a16="http://schemas.microsoft.com/office/drawing/2014/main" xmlns="" xmlns:aink="http://schemas.microsoft.com/office/drawing/2016/ink" xmlns:p14="http://schemas.microsoft.com/office/powerpoint/2010/main" id="{81D7E0CA-654F-4E59-A198-F46478D1DF03}"/>
                    </a:ext>
                  </a:extLst>
                </p:cNvPr>
                <p:cNvPicPr/>
                <p:nvPr/>
              </p:nvPicPr>
              <p:blipFill>
                <a:blip r:embed="rId9" cstate="print"/>
                <a:stretch>
                  <a:fillRect/>
                </a:stretch>
              </p:blipFill>
              <p:spPr>
                <a:xfrm>
                  <a:off x="2707440" y="362133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0">
              <p14:nvContentPartPr>
                <p14:cNvPr id="8" name="Pismo odręczne 7">
                  <a:extLst>
                    <a:ext uri="{FF2B5EF4-FFF2-40B4-BE49-F238E27FC236}">
                      <a16:creationId xmlns:a16="http://schemas.microsoft.com/office/drawing/2014/main" id="{DB769B06-C3B9-415D-9C68-D31540A1C776}"/>
                    </a:ext>
                  </a:extLst>
                </p14:cNvPr>
                <p14:cNvContentPartPr/>
                <p14:nvPr/>
              </p14:nvContentPartPr>
              <p14:xfrm>
                <a:off x="2725080" y="3728979"/>
                <a:ext cx="360" cy="360"/>
              </p14:xfrm>
            </p:contentPart>
          </mc:Choice>
          <mc:Fallback xmlns="">
            <p:pic>
              <p:nvPicPr>
                <p:cNvPr id="8" name="Pismo odręczne 7">
                  <a:extLst>
                    <a:ext uri="{FF2B5EF4-FFF2-40B4-BE49-F238E27FC236}">
                      <a16:creationId xmlns:a16="http://schemas.microsoft.com/office/drawing/2014/main" xmlns="" xmlns:aink="http://schemas.microsoft.com/office/drawing/2016/ink" xmlns:p14="http://schemas.microsoft.com/office/powerpoint/2010/main" id="{DB769B06-C3B9-415D-9C68-D31540A1C776}"/>
                    </a:ext>
                  </a:extLst>
                </p:cNvPr>
                <p:cNvPicPr/>
                <p:nvPr/>
              </p:nvPicPr>
              <p:blipFill>
                <a:blip r:embed="rId9" cstate="print"/>
                <a:stretch>
                  <a:fillRect/>
                </a:stretch>
              </p:blipFill>
              <p:spPr>
                <a:xfrm>
                  <a:off x="2707440" y="3621339"/>
                  <a:ext cx="36000" cy="216000"/>
                </a:xfrm>
                <a:prstGeom prst="rect">
                  <a:avLst/>
                </a:prstGeom>
              </p:spPr>
            </p:pic>
          </mc:Fallback>
        </mc:AlternateContent>
      </p:grpSp>
    </p:spTree>
    <p:extLst>
      <p:ext uri="{BB962C8B-B14F-4D97-AF65-F5344CB8AC3E}">
        <p14:creationId xmlns:p14="http://schemas.microsoft.com/office/powerpoint/2010/main" val="14248131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a 1">
            <a:extLst>
              <a:ext uri="{FF2B5EF4-FFF2-40B4-BE49-F238E27FC236}">
                <a16:creationId xmlns:a16="http://schemas.microsoft.com/office/drawing/2014/main" id="{9A32A18F-1982-427E-B610-457009B21941}"/>
              </a:ext>
            </a:extLst>
          </p:cNvPr>
          <p:cNvGraphicFramePr>
            <a:graphicFrameLocks noGrp="1"/>
          </p:cNvGraphicFramePr>
          <p:nvPr>
            <p:extLst>
              <p:ext uri="{D42A27DB-BD31-4B8C-83A1-F6EECF244321}">
                <p14:modId xmlns:p14="http://schemas.microsoft.com/office/powerpoint/2010/main" val="1765598598"/>
              </p:ext>
            </p:extLst>
          </p:nvPr>
        </p:nvGraphicFramePr>
        <p:xfrm>
          <a:off x="457200" y="1493495"/>
          <a:ext cx="8229601" cy="3735705"/>
        </p:xfrm>
        <a:graphic>
          <a:graphicData uri="http://schemas.openxmlformats.org/drawingml/2006/table">
            <a:tbl>
              <a:tblPr firstRow="1" firstCol="1" bandRow="1">
                <a:tableStyleId>{5C22544A-7EE6-4342-B048-85BDC9FD1C3A}</a:tableStyleId>
              </a:tblPr>
              <a:tblGrid>
                <a:gridCol w="960204">
                  <a:extLst>
                    <a:ext uri="{9D8B030D-6E8A-4147-A177-3AD203B41FA5}">
                      <a16:colId xmlns:a16="http://schemas.microsoft.com/office/drawing/2014/main" val="1521921915"/>
                    </a:ext>
                  </a:extLst>
                </a:gridCol>
                <a:gridCol w="608925">
                  <a:extLst>
                    <a:ext uri="{9D8B030D-6E8A-4147-A177-3AD203B41FA5}">
                      <a16:colId xmlns:a16="http://schemas.microsoft.com/office/drawing/2014/main" val="1221605332"/>
                    </a:ext>
                  </a:extLst>
                </a:gridCol>
                <a:gridCol w="607668">
                  <a:extLst>
                    <a:ext uri="{9D8B030D-6E8A-4147-A177-3AD203B41FA5}">
                      <a16:colId xmlns:a16="http://schemas.microsoft.com/office/drawing/2014/main" val="1898051067"/>
                    </a:ext>
                  </a:extLst>
                </a:gridCol>
                <a:gridCol w="608297">
                  <a:extLst>
                    <a:ext uri="{9D8B030D-6E8A-4147-A177-3AD203B41FA5}">
                      <a16:colId xmlns:a16="http://schemas.microsoft.com/office/drawing/2014/main" val="4055031892"/>
                    </a:ext>
                  </a:extLst>
                </a:gridCol>
                <a:gridCol w="594472">
                  <a:extLst>
                    <a:ext uri="{9D8B030D-6E8A-4147-A177-3AD203B41FA5}">
                      <a16:colId xmlns:a16="http://schemas.microsoft.com/office/drawing/2014/main" val="570386812"/>
                    </a:ext>
                  </a:extLst>
                </a:gridCol>
                <a:gridCol w="608297">
                  <a:extLst>
                    <a:ext uri="{9D8B030D-6E8A-4147-A177-3AD203B41FA5}">
                      <a16:colId xmlns:a16="http://schemas.microsoft.com/office/drawing/2014/main" val="3664140853"/>
                    </a:ext>
                  </a:extLst>
                </a:gridCol>
                <a:gridCol w="594472">
                  <a:extLst>
                    <a:ext uri="{9D8B030D-6E8A-4147-A177-3AD203B41FA5}">
                      <a16:colId xmlns:a16="http://schemas.microsoft.com/office/drawing/2014/main" val="1228490653"/>
                    </a:ext>
                  </a:extLst>
                </a:gridCol>
                <a:gridCol w="609553">
                  <a:extLst>
                    <a:ext uri="{9D8B030D-6E8A-4147-A177-3AD203B41FA5}">
                      <a16:colId xmlns:a16="http://schemas.microsoft.com/office/drawing/2014/main" val="2227575059"/>
                    </a:ext>
                  </a:extLst>
                </a:gridCol>
                <a:gridCol w="611439">
                  <a:extLst>
                    <a:ext uri="{9D8B030D-6E8A-4147-A177-3AD203B41FA5}">
                      <a16:colId xmlns:a16="http://schemas.microsoft.com/office/drawing/2014/main" val="2931557781"/>
                    </a:ext>
                  </a:extLst>
                </a:gridCol>
                <a:gridCol w="608925">
                  <a:extLst>
                    <a:ext uri="{9D8B030D-6E8A-4147-A177-3AD203B41FA5}">
                      <a16:colId xmlns:a16="http://schemas.microsoft.com/office/drawing/2014/main" val="2359333593"/>
                    </a:ext>
                  </a:extLst>
                </a:gridCol>
                <a:gridCol w="608925">
                  <a:extLst>
                    <a:ext uri="{9D8B030D-6E8A-4147-A177-3AD203B41FA5}">
                      <a16:colId xmlns:a16="http://schemas.microsoft.com/office/drawing/2014/main" val="3367357807"/>
                    </a:ext>
                  </a:extLst>
                </a:gridCol>
                <a:gridCol w="608925">
                  <a:extLst>
                    <a:ext uri="{9D8B030D-6E8A-4147-A177-3AD203B41FA5}">
                      <a16:colId xmlns:a16="http://schemas.microsoft.com/office/drawing/2014/main" val="3634342908"/>
                    </a:ext>
                  </a:extLst>
                </a:gridCol>
                <a:gridCol w="599499">
                  <a:extLst>
                    <a:ext uri="{9D8B030D-6E8A-4147-A177-3AD203B41FA5}">
                      <a16:colId xmlns:a16="http://schemas.microsoft.com/office/drawing/2014/main" val="690147311"/>
                    </a:ext>
                  </a:extLst>
                </a:gridCol>
              </a:tblGrid>
              <a:tr h="642724">
                <a:tc>
                  <a:txBody>
                    <a:bodyPr/>
                    <a:lstStyle/>
                    <a:p>
                      <a:pPr>
                        <a:lnSpc>
                          <a:spcPct val="107000"/>
                        </a:lnSpc>
                        <a:spcAft>
                          <a:spcPts val="800"/>
                        </a:spcAft>
                      </a:pPr>
                      <a:r>
                        <a:rPr lang="pl-PL" sz="1200" dirty="0">
                          <a:effectLst/>
                          <a:latin typeface="Book Antiqua" panose="02040602050305030304" pitchFamily="18" charset="0"/>
                        </a:rPr>
                        <a:t>m-c</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I</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II</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III</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IV</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V</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VI</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VII</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VIII</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IX</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X</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XI</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XII</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extLst>
                  <a:ext uri="{0D108BD9-81ED-4DB2-BD59-A6C34878D82A}">
                    <a16:rowId xmlns:a16="http://schemas.microsoft.com/office/drawing/2014/main" val="2391342394"/>
                  </a:ext>
                </a:extLst>
              </a:tr>
              <a:tr h="848679">
                <a:tc>
                  <a:txBody>
                    <a:bodyPr/>
                    <a:lstStyle/>
                    <a:p>
                      <a:pPr>
                        <a:lnSpc>
                          <a:spcPct val="107000"/>
                        </a:lnSpc>
                        <a:spcAft>
                          <a:spcPts val="800"/>
                        </a:spcAft>
                      </a:pPr>
                      <a:r>
                        <a:rPr lang="pl-PL" sz="1200">
                          <a:effectLst/>
                          <a:latin typeface="Book Antiqua" panose="02040602050305030304" pitchFamily="18" charset="0"/>
                        </a:rPr>
                        <a:t>Liczba rejestracji w miesiącu</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rPr>
                        <a:t>117</a:t>
                      </a:r>
                      <a:endPar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rPr>
                        <a:t>101</a:t>
                      </a:r>
                      <a:endPar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rPr>
                        <a:t>124</a:t>
                      </a:r>
                      <a:endPar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rPr>
                        <a:t>78</a:t>
                      </a:r>
                      <a:endPar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rPr>
                        <a:t>120</a:t>
                      </a:r>
                      <a:endPar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rPr>
                        <a:t>63</a:t>
                      </a:r>
                      <a:endPar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rPr>
                        <a:t>101</a:t>
                      </a:r>
                      <a:endPar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rPr>
                        <a:t>96</a:t>
                      </a:r>
                      <a:endPar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rPr>
                        <a:t>119</a:t>
                      </a:r>
                      <a:endPar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rPr>
                        <a:t>116</a:t>
                      </a:r>
                      <a:endPar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rPr>
                        <a:t>105</a:t>
                      </a:r>
                      <a:endPar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solidFill>
                            <a:srgbClr val="FF0000"/>
                          </a:solidFill>
                          <a:effectLst/>
                          <a:latin typeface="Book Antiqua" panose="02040602050305030304" pitchFamily="18" charset="0"/>
                        </a:rPr>
                        <a:t>97</a:t>
                      </a:r>
                      <a:endParaRPr lang="pl-PL" sz="1200" b="1" dirty="0">
                        <a:solidFill>
                          <a:srgbClr val="FF0000"/>
                        </a:solidFill>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extLst>
                  <a:ext uri="{0D108BD9-81ED-4DB2-BD59-A6C34878D82A}">
                    <a16:rowId xmlns:a16="http://schemas.microsoft.com/office/drawing/2014/main" val="2568133463"/>
                  </a:ext>
                </a:extLst>
              </a:tr>
              <a:tr h="561552">
                <a:tc>
                  <a:txBody>
                    <a:bodyPr/>
                    <a:lstStyle/>
                    <a:p>
                      <a:pPr>
                        <a:lnSpc>
                          <a:spcPct val="107000"/>
                        </a:lnSpc>
                        <a:spcAft>
                          <a:spcPts val="800"/>
                        </a:spcAft>
                      </a:pPr>
                      <a:r>
                        <a:rPr lang="pl-PL" sz="1200">
                          <a:effectLst/>
                          <a:latin typeface="Book Antiqua" panose="02040602050305030304" pitchFamily="18" charset="0"/>
                        </a:rPr>
                        <a:t>Z prawem do zasiłku</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35</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17</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30</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26</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24</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18</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24</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20</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16</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24</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19</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28</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extLst>
                  <a:ext uri="{0D108BD9-81ED-4DB2-BD59-A6C34878D82A}">
                    <a16:rowId xmlns:a16="http://schemas.microsoft.com/office/drawing/2014/main" val="1759899227"/>
                  </a:ext>
                </a:extLst>
              </a:tr>
              <a:tr h="841375">
                <a:tc>
                  <a:txBody>
                    <a:bodyPr/>
                    <a:lstStyle/>
                    <a:p>
                      <a:pPr>
                        <a:lnSpc>
                          <a:spcPct val="107000"/>
                        </a:lnSpc>
                        <a:spcAft>
                          <a:spcPts val="800"/>
                        </a:spcAft>
                      </a:pPr>
                      <a:r>
                        <a:rPr lang="pl-PL" sz="1200">
                          <a:effectLst/>
                          <a:latin typeface="Book Antiqua" panose="02040602050305030304" pitchFamily="18" charset="0"/>
                        </a:rPr>
                        <a:t>Rejestracja po raz pierwszy</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28</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38</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30</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19</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40</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19</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26</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22</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42</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33</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22</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13</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extLst>
                  <a:ext uri="{0D108BD9-81ED-4DB2-BD59-A6C34878D82A}">
                    <a16:rowId xmlns:a16="http://schemas.microsoft.com/office/drawing/2014/main" val="3528660016"/>
                  </a:ext>
                </a:extLst>
              </a:tr>
              <a:tr h="841375">
                <a:tc>
                  <a:txBody>
                    <a:bodyPr/>
                    <a:lstStyle/>
                    <a:p>
                      <a:pPr>
                        <a:lnSpc>
                          <a:spcPct val="107000"/>
                        </a:lnSpc>
                        <a:spcAft>
                          <a:spcPts val="800"/>
                        </a:spcAft>
                      </a:pPr>
                      <a:r>
                        <a:rPr lang="pl-PL" sz="1200">
                          <a:effectLst/>
                          <a:latin typeface="Book Antiqua" panose="02040602050305030304" pitchFamily="18" charset="0"/>
                        </a:rPr>
                        <a:t>Rejestracja po raz kolejny</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89</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63</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94</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59</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80</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44</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75</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74</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77</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83</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83</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84</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extLst>
                  <a:ext uri="{0D108BD9-81ED-4DB2-BD59-A6C34878D82A}">
                    <a16:rowId xmlns:a16="http://schemas.microsoft.com/office/drawing/2014/main" val="1084639852"/>
                  </a:ext>
                </a:extLst>
              </a:tr>
            </a:tbl>
          </a:graphicData>
        </a:graphic>
      </p:graphicFrame>
      <p:sp>
        <p:nvSpPr>
          <p:cNvPr id="3" name="Rectangle 1">
            <a:extLst>
              <a:ext uri="{FF2B5EF4-FFF2-40B4-BE49-F238E27FC236}">
                <a16:creationId xmlns:a16="http://schemas.microsoft.com/office/drawing/2014/main" id="{DD8F017B-6F38-4E43-849B-5D6B48304528}"/>
              </a:ext>
            </a:extLst>
          </p:cNvPr>
          <p:cNvSpPr>
            <a:spLocks noChangeArrowheads="1"/>
          </p:cNvSpPr>
          <p:nvPr/>
        </p:nvSpPr>
        <p:spPr bwMode="auto">
          <a:xfrm>
            <a:off x="457200" y="893331"/>
            <a:ext cx="5987008" cy="615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1" i="0" u="none"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Arial" panose="020B0604020202020204" pitchFamily="34" charset="0"/>
              </a:rPr>
              <a:t>W roku 2021 ogółem zarejestrowano </a:t>
            </a:r>
            <a:r>
              <a:rPr kumimoji="0" lang="pl-PL" altLang="pl-PL" sz="1600" b="1" i="0" u="sng"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Arial" panose="020B0604020202020204" pitchFamily="34" charset="0"/>
              </a:rPr>
              <a:t>1237 </a:t>
            </a:r>
            <a:r>
              <a:rPr kumimoji="0" lang="pl-PL" altLang="pl-PL" sz="1600" b="1" i="0" u="none"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Arial" panose="020B0604020202020204" pitchFamily="34" charset="0"/>
              </a:rPr>
              <a:t>osób bezrobotnych. </a:t>
            </a:r>
            <a:endParaRPr kumimoji="0" lang="pl-PL" altLang="pl-PL" sz="1600" b="0" i="0" u="none" strike="noStrike" cap="none" normalizeH="0" baseline="0" dirty="0">
              <a:ln>
                <a:noFill/>
              </a:ln>
              <a:solidFill>
                <a:schemeClr val="tx1"/>
              </a:solidFill>
              <a:effectLst/>
              <a:latin typeface="Book Antiqua" panose="0204060205030503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339948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5C7D6003-5FCB-498E-8F0D-3DAB0C1BCD15}"/>
              </a:ext>
            </a:extLst>
          </p:cNvPr>
          <p:cNvSpPr>
            <a:spLocks noChangeArrowheads="1"/>
          </p:cNvSpPr>
          <p:nvPr/>
        </p:nvSpPr>
        <p:spPr bwMode="auto">
          <a:xfrm>
            <a:off x="827584" y="421489"/>
            <a:ext cx="756084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1" i="0" u="none" strike="noStrike" cap="none" normalizeH="0" baseline="0" dirty="0">
                <a:ln>
                  <a:noFill/>
                </a:ln>
                <a:solidFill>
                  <a:srgbClr val="000000"/>
                </a:solidFill>
                <a:effectLst/>
                <a:latin typeface="Book Antiqua" panose="02040602050305030304" pitchFamily="18" charset="0"/>
                <a:ea typeface="Calibri" panose="020F0502020204030204" pitchFamily="34" charset="0"/>
                <a:cs typeface="Czcionka tekstu podstawowego"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1" i="0" u="none" strike="noStrike" cap="none" normalizeH="0" baseline="0" dirty="0">
                <a:ln>
                  <a:noFill/>
                </a:ln>
                <a:solidFill>
                  <a:srgbClr val="000000"/>
                </a:solidFill>
                <a:effectLst/>
                <a:latin typeface="Book Antiqua" panose="02040602050305030304" pitchFamily="18" charset="0"/>
                <a:ea typeface="Calibri" panose="020F0502020204030204" pitchFamily="34" charset="0"/>
                <a:cs typeface="Czcionka tekstu podstawowego"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 name="pole tekstowe 4">
            <a:extLst>
              <a:ext uri="{FF2B5EF4-FFF2-40B4-BE49-F238E27FC236}">
                <a16:creationId xmlns:a16="http://schemas.microsoft.com/office/drawing/2014/main" id="{B83656ED-57D2-469A-A197-F486409F9757}"/>
              </a:ext>
            </a:extLst>
          </p:cNvPr>
          <p:cNvSpPr txBox="1"/>
          <p:nvPr/>
        </p:nvSpPr>
        <p:spPr>
          <a:xfrm>
            <a:off x="590437" y="151179"/>
            <a:ext cx="7776864" cy="6555641"/>
          </a:xfrm>
          <a:prstGeom prst="rect">
            <a:avLst/>
          </a:prstGeom>
          <a:noFill/>
        </p:spPr>
        <p:txBody>
          <a:bodyPr wrap="square">
            <a:spAutoFit/>
          </a:bodyPr>
          <a:lstStyle/>
          <a:p>
            <a:pPr algn="just"/>
            <a:endParaRPr lang="pl-PL" sz="1200" b="1" dirty="0">
              <a:latin typeface="Book Antiqua" panose="02040602050305030304" pitchFamily="18" charset="0"/>
            </a:endParaRPr>
          </a:p>
          <a:p>
            <a:pPr algn="just"/>
            <a:r>
              <a:rPr lang="pl-PL" sz="1200" b="1" dirty="0">
                <a:latin typeface="Book Antiqua" panose="02040602050305030304" pitchFamily="18" charset="0"/>
              </a:rPr>
              <a:t>W roku 2021 przy realizacji zadań  Urząd współpracował m.in. z:</a:t>
            </a:r>
          </a:p>
          <a:p>
            <a:pPr algn="just"/>
            <a:endParaRPr lang="pl-PL" sz="1200" b="1" dirty="0">
              <a:latin typeface="Book Antiqua" panose="02040602050305030304" pitchFamily="18" charset="0"/>
            </a:endParaRPr>
          </a:p>
          <a:p>
            <a:pPr algn="just"/>
            <a:r>
              <a:rPr lang="pl-PL" sz="1200" dirty="0">
                <a:latin typeface="Book Antiqua" panose="02040602050305030304" pitchFamily="18" charset="0"/>
              </a:rPr>
              <a:t>● </a:t>
            </a:r>
            <a:r>
              <a:rPr lang="pl-PL" sz="1200" b="1" dirty="0">
                <a:latin typeface="Book Antiqua" panose="02040602050305030304" pitchFamily="18" charset="0"/>
              </a:rPr>
              <a:t>Ośrodkami Pomocy Społecznej </a:t>
            </a:r>
            <a:r>
              <a:rPr lang="pl-PL" sz="1200" dirty="0">
                <a:latin typeface="Book Antiqua" panose="02040602050305030304" pitchFamily="18" charset="0"/>
              </a:rPr>
              <a:t>– współpraca polegała między innymi na udzielaniu informacji o planowanych szkoleniach, ofertach pracy, wymianie informacji w sprawach indywidualnych dotyczących gotowości do podjęcia pracy oraz świadczeń przysługujących osobom bezrobotnym, będących jednocześnie podopiecznymi tychże ośrodków i realizacji programu prac społecznie użytecznych.</a:t>
            </a:r>
          </a:p>
          <a:p>
            <a:pPr algn="just"/>
            <a:r>
              <a:rPr lang="pl-PL" sz="1200" dirty="0">
                <a:latin typeface="Book Antiqua" panose="02040602050305030304" pitchFamily="18" charset="0"/>
              </a:rPr>
              <a:t>● </a:t>
            </a:r>
            <a:r>
              <a:rPr lang="pl-PL" sz="1200" b="1" dirty="0">
                <a:latin typeface="Book Antiqua" panose="02040602050305030304" pitchFamily="18" charset="0"/>
              </a:rPr>
              <a:t>Klubem Integracji Społecznej w Międzychodzie </a:t>
            </a:r>
            <a:r>
              <a:rPr lang="pl-PL" sz="1200" dirty="0">
                <a:latin typeface="Book Antiqua" panose="02040602050305030304" pitchFamily="18" charset="0"/>
              </a:rPr>
              <a:t>– w zakresie aktywizacji osób długotrwale bezrobotnych, zagrożonych wykluczeniem społecznym, </a:t>
            </a:r>
          </a:p>
          <a:p>
            <a:pPr algn="just"/>
            <a:r>
              <a:rPr lang="pl-PL" sz="1200" dirty="0">
                <a:latin typeface="Book Antiqua" panose="02040602050305030304" pitchFamily="18" charset="0"/>
              </a:rPr>
              <a:t>● </a:t>
            </a:r>
            <a:r>
              <a:rPr lang="pl-PL" sz="1200" b="1" dirty="0">
                <a:latin typeface="Book Antiqua" panose="02040602050305030304" pitchFamily="18" charset="0"/>
              </a:rPr>
              <a:t>Powiatową Radą Rynku Pracy</a:t>
            </a:r>
            <a:r>
              <a:rPr lang="pl-PL" sz="1200" dirty="0">
                <a:latin typeface="Book Antiqua" panose="02040602050305030304" pitchFamily="18" charset="0"/>
              </a:rPr>
              <a:t>, głównie w zakresie planowania i wykonania programów rynku pracy oraz z innymi instytucjami realizującymi projekty związane z aktywizacją osób bezrobotnych.</a:t>
            </a:r>
          </a:p>
          <a:p>
            <a:pPr algn="just"/>
            <a:r>
              <a:rPr lang="pl-PL" sz="1200" dirty="0">
                <a:latin typeface="Book Antiqua" panose="02040602050305030304" pitchFamily="18" charset="0"/>
              </a:rPr>
              <a:t>● </a:t>
            </a:r>
            <a:r>
              <a:rPr lang="pl-PL" sz="1200" b="1" dirty="0">
                <a:latin typeface="Book Antiqua" panose="02040602050305030304" pitchFamily="18" charset="0"/>
              </a:rPr>
              <a:t>Wojewódzkim Urzędem Pracy – w zakresie: </a:t>
            </a:r>
          </a:p>
          <a:p>
            <a:pPr algn="just">
              <a:buFontTx/>
              <a:buChar char="-"/>
            </a:pPr>
            <a:r>
              <a:rPr lang="pl-PL" sz="1200" dirty="0">
                <a:latin typeface="Book Antiqua" panose="02040602050305030304" pitchFamily="18" charset="0"/>
              </a:rPr>
              <a:t> prawidłowej realizacji oraz rozliczania projektów EFS (staże, szkolenia, dotacje, bony);</a:t>
            </a:r>
          </a:p>
          <a:p>
            <a:pPr algn="just">
              <a:buFontTx/>
              <a:buChar char="-"/>
            </a:pPr>
            <a:r>
              <a:rPr lang="pl-PL" sz="1200" dirty="0">
                <a:latin typeface="Book Antiqua" panose="02040602050305030304" pitchFamily="18" charset="0"/>
              </a:rPr>
              <a:t> opracowywania na każdy rok barometru zawodów deficytowych, zrównoważonych </a:t>
            </a:r>
            <a:br>
              <a:rPr lang="pl-PL" sz="1200" dirty="0">
                <a:latin typeface="Book Antiqua" panose="02040602050305030304" pitchFamily="18" charset="0"/>
              </a:rPr>
            </a:br>
            <a:r>
              <a:rPr lang="pl-PL" sz="1200" dirty="0">
                <a:latin typeface="Book Antiqua" panose="02040602050305030304" pitchFamily="18" charset="0"/>
              </a:rPr>
              <a:t>i nadwyżkowych, w oparciu m. in. o analizę ofert pracy, liczbę osób zarejestrowanych w PUP </a:t>
            </a:r>
            <a:br>
              <a:rPr lang="pl-PL" sz="1200" dirty="0">
                <a:latin typeface="Book Antiqua" panose="02040602050305030304" pitchFamily="18" charset="0"/>
              </a:rPr>
            </a:br>
            <a:r>
              <a:rPr lang="pl-PL" sz="1200" dirty="0">
                <a:latin typeface="Book Antiqua" panose="02040602050305030304" pitchFamily="18" charset="0"/>
              </a:rPr>
              <a:t>i posiadających konkretne zawody, ale także biorąc pod uwagę aktualne zapotrzebowanie lokalnych pracodawców bądź potencjalnych kandydatów do pracy;</a:t>
            </a:r>
          </a:p>
          <a:p>
            <a:pPr algn="just">
              <a:buFontTx/>
              <a:buChar char="-"/>
            </a:pPr>
            <a:r>
              <a:rPr lang="pl-PL" sz="1200" dirty="0">
                <a:latin typeface="Book Antiqua" panose="02040602050305030304" pitchFamily="18" charset="0"/>
              </a:rPr>
              <a:t> sporządzania różnego rodzaju bieżących sprawozdań do celów statystycznych</a:t>
            </a:r>
          </a:p>
          <a:p>
            <a:pPr algn="just"/>
            <a:r>
              <a:rPr lang="pl-PL" sz="1200" dirty="0">
                <a:latin typeface="Book Antiqua" panose="02040602050305030304" pitchFamily="18" charset="0"/>
              </a:rPr>
              <a:t>● </a:t>
            </a:r>
            <a:r>
              <a:rPr lang="pl-PL" sz="1200" b="1" dirty="0">
                <a:latin typeface="Book Antiqua" panose="02040602050305030304" pitchFamily="18" charset="0"/>
              </a:rPr>
              <a:t>Zakładem Ubezpieczeń Społecznych oraz Urząd Miasta i Gminy </a:t>
            </a:r>
            <a:r>
              <a:rPr lang="pl-PL" sz="1200" dirty="0">
                <a:latin typeface="Book Antiqua" panose="02040602050305030304" pitchFamily="18" charset="0"/>
              </a:rPr>
              <a:t>– w zakresie udostępniania materiałów informacyjnych dla osób bezrobotnych, mających otrzymać jednorazowe środki na rozpoczęcie działalności gospodarczej (informacje dot. poszczególnych etapów rejestracji i prowadzenia firmy, formy opodatkowania itp.)</a:t>
            </a:r>
          </a:p>
          <a:p>
            <a:pPr algn="just"/>
            <a:r>
              <a:rPr lang="pl-PL" sz="1200" dirty="0">
                <a:latin typeface="Book Antiqua" panose="02040602050305030304" pitchFamily="18" charset="0"/>
              </a:rPr>
              <a:t>● </a:t>
            </a:r>
            <a:r>
              <a:rPr lang="pl-PL" sz="1200" b="1" dirty="0">
                <a:latin typeface="Book Antiqua" panose="02040602050305030304" pitchFamily="18" charset="0"/>
              </a:rPr>
              <a:t>Ośrodkiem Badań Psychologicznych w Poznaniu oraz Wojskową Specjalistyczną Przychodnią Lekarską    w Poznaniu </a:t>
            </a:r>
            <a:r>
              <a:rPr lang="pl-PL" sz="1200" dirty="0">
                <a:latin typeface="Book Antiqua" panose="02040602050305030304" pitchFamily="18" charset="0"/>
              </a:rPr>
              <a:t>– w zakresie kierowania na badania psychologiczne i lekarskie osób rozpoczynających udział          w szkoleniach, do których wymagane są stosowne zaświadczenia lekarskie</a:t>
            </a:r>
          </a:p>
          <a:p>
            <a:pPr algn="just"/>
            <a:r>
              <a:rPr lang="pl-PL" sz="1200" dirty="0">
                <a:latin typeface="Book Antiqua" panose="02040602050305030304" pitchFamily="18" charset="0"/>
              </a:rPr>
              <a:t>● </a:t>
            </a:r>
            <a:r>
              <a:rPr lang="pl-PL" sz="1200" b="1" dirty="0">
                <a:latin typeface="Book Antiqua" panose="02040602050305030304" pitchFamily="18" charset="0"/>
              </a:rPr>
              <a:t>Praktyką Lekarską Rafał Ziętkiewicz </a:t>
            </a:r>
            <a:r>
              <a:rPr lang="pl-PL" sz="1200" dirty="0">
                <a:latin typeface="Book Antiqua" panose="02040602050305030304" pitchFamily="18" charset="0"/>
              </a:rPr>
              <a:t>– w zakresie przeprowadzania badań lekarskich w celu uzyskania zaświadczenia o braku przeciwwskazań do obywania stażu na wskazanym stanowisku</a:t>
            </a:r>
          </a:p>
          <a:p>
            <a:pPr algn="just"/>
            <a:r>
              <a:rPr lang="pl-PL" sz="1200" dirty="0">
                <a:latin typeface="Book Antiqua" panose="02040602050305030304" pitchFamily="18" charset="0"/>
              </a:rPr>
              <a:t>● </a:t>
            </a:r>
            <a:r>
              <a:rPr lang="pl-PL" sz="1200" b="1" dirty="0">
                <a:latin typeface="Book Antiqua" panose="02040602050305030304" pitchFamily="18" charset="0"/>
              </a:rPr>
              <a:t>Państwową Inspekcją Sanitarną </a:t>
            </a:r>
            <a:r>
              <a:rPr lang="pl-PL" sz="1200" dirty="0">
                <a:latin typeface="Book Antiqua" panose="02040602050305030304" pitchFamily="18" charset="0"/>
              </a:rPr>
              <a:t>– w zakresie kierowania osób bezrobotnych na badania sanitarno-epidemiologiczne (przed rozpoczęciem stażu na stanowisku, na którym odrębnymi przepisami badania te są wymagane)</a:t>
            </a:r>
          </a:p>
          <a:p>
            <a:pPr algn="just"/>
            <a:r>
              <a:rPr lang="pl-PL" sz="1200" dirty="0">
                <a:latin typeface="Book Antiqua" panose="02040602050305030304" pitchFamily="18" charset="0"/>
              </a:rPr>
              <a:t>● </a:t>
            </a:r>
            <a:r>
              <a:rPr lang="pl-PL" sz="1200" b="1" dirty="0">
                <a:latin typeface="Book Antiqua" panose="02040602050305030304" pitchFamily="18" charset="0"/>
              </a:rPr>
              <a:t>Instytucjami szkoleniowymi – </a:t>
            </a:r>
            <a:r>
              <a:rPr lang="pl-PL" sz="1200" dirty="0">
                <a:latin typeface="Book Antiqua" panose="02040602050305030304" pitchFamily="18" charset="0"/>
              </a:rPr>
              <a:t>w zakresie pozyskiwania ofert szkoleniowych oraz zlecenia zorganizowania    i przeprowadzenia na rzecz PUP szkoleń i kursów, wynikających z indywidualnych potrzeb osób bezrobotnych</a:t>
            </a:r>
          </a:p>
          <a:p>
            <a:pPr algn="just"/>
            <a:endParaRPr lang="pl-PL" sz="1200" dirty="0">
              <a:latin typeface="Book Antiqua" panose="02040602050305030304" pitchFamily="18" charset="0"/>
            </a:endParaRPr>
          </a:p>
          <a:p>
            <a:pPr algn="just"/>
            <a:endParaRPr lang="pl-PL" sz="1200" dirty="0">
              <a:latin typeface="Book Antiqua" panose="02040602050305030304" pitchFamily="18" charset="0"/>
            </a:endParaRPr>
          </a:p>
        </p:txBody>
      </p:sp>
      <mc:AlternateContent xmlns:mc="http://schemas.openxmlformats.org/markup-compatibility/2006" xmlns:p14="http://schemas.microsoft.com/office/powerpoint/2010/main" xmlns:aink="http://schemas.microsoft.com/office/drawing/2016/ink">
        <mc:Choice Requires="p14 aink">
          <p:contentPart p14:bwMode="auto" r:id="rId2">
            <p14:nvContentPartPr>
              <p14:cNvPr id="10" name="Pismo odręczne 9">
                <a:extLst>
                  <a:ext uri="{FF2B5EF4-FFF2-40B4-BE49-F238E27FC236}">
                    <a16:creationId xmlns:a16="http://schemas.microsoft.com/office/drawing/2014/main" id="{D246A4BD-2A9E-43C2-95E7-25FF0850F6CE}"/>
                  </a:ext>
                </a:extLst>
              </p14:cNvPr>
              <p14:cNvContentPartPr/>
              <p14:nvPr/>
            </p14:nvContentPartPr>
            <p14:xfrm>
              <a:off x="788640" y="1388979"/>
              <a:ext cx="360" cy="360"/>
            </p14:xfrm>
          </p:contentPart>
        </mc:Choice>
        <mc:Fallback xmlns="">
          <p:pic>
            <p:nvPicPr>
              <p:cNvPr id="10" name="Pismo odręczne 9">
                <a:extLst>
                  <a:ext uri="{FF2B5EF4-FFF2-40B4-BE49-F238E27FC236}">
                    <a16:creationId xmlns:a16="http://schemas.microsoft.com/office/drawing/2014/main" xmlns="" xmlns:aink="http://schemas.microsoft.com/office/drawing/2016/ink" xmlns:p14="http://schemas.microsoft.com/office/powerpoint/2010/main" id="{D246A4BD-2A9E-43C2-95E7-25FF0850F6CE}"/>
                  </a:ext>
                </a:extLst>
              </p:cNvPr>
              <p:cNvPicPr/>
              <p:nvPr/>
            </p:nvPicPr>
            <p:blipFill>
              <a:blip r:embed="rId3" cstate="print"/>
              <a:stretch>
                <a:fillRect/>
              </a:stretch>
            </p:blipFill>
            <p:spPr>
              <a:xfrm>
                <a:off x="771000" y="128133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1" name="Pismo odręczne 10">
                <a:extLst>
                  <a:ext uri="{FF2B5EF4-FFF2-40B4-BE49-F238E27FC236}">
                    <a16:creationId xmlns:a16="http://schemas.microsoft.com/office/drawing/2014/main" id="{06FEBAE0-73F0-4C18-90E7-B84D9D30B5BF}"/>
                  </a:ext>
                </a:extLst>
              </p14:cNvPr>
              <p14:cNvContentPartPr/>
              <p14:nvPr/>
            </p14:nvContentPartPr>
            <p14:xfrm>
              <a:off x="806640" y="932139"/>
              <a:ext cx="360" cy="360"/>
            </p14:xfrm>
          </p:contentPart>
        </mc:Choice>
        <mc:Fallback xmlns="">
          <p:pic>
            <p:nvPicPr>
              <p:cNvPr id="11" name="Pismo odręczne 10">
                <a:extLst>
                  <a:ext uri="{FF2B5EF4-FFF2-40B4-BE49-F238E27FC236}">
                    <a16:creationId xmlns:a16="http://schemas.microsoft.com/office/drawing/2014/main" xmlns="" xmlns:aink="http://schemas.microsoft.com/office/drawing/2016/ink" xmlns:p14="http://schemas.microsoft.com/office/powerpoint/2010/main" id="{06FEBAE0-73F0-4C18-90E7-B84D9D30B5BF}"/>
                  </a:ext>
                </a:extLst>
              </p:cNvPr>
              <p:cNvPicPr/>
              <p:nvPr/>
            </p:nvPicPr>
            <p:blipFill>
              <a:blip r:embed="rId5" cstate="print"/>
              <a:stretch>
                <a:fillRect/>
              </a:stretch>
            </p:blipFill>
            <p:spPr>
              <a:xfrm>
                <a:off x="788640" y="82413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6">
            <p14:nvContentPartPr>
              <p14:cNvPr id="12" name="Pismo odręczne 11">
                <a:extLst>
                  <a:ext uri="{FF2B5EF4-FFF2-40B4-BE49-F238E27FC236}">
                    <a16:creationId xmlns:a16="http://schemas.microsoft.com/office/drawing/2014/main" id="{408119ED-1DCE-47C9-9892-C898E0E93D76}"/>
                  </a:ext>
                </a:extLst>
              </p14:cNvPr>
              <p14:cNvContentPartPr/>
              <p14:nvPr/>
            </p14:nvContentPartPr>
            <p14:xfrm>
              <a:off x="779280" y="609219"/>
              <a:ext cx="360" cy="360"/>
            </p14:xfrm>
          </p:contentPart>
        </mc:Choice>
        <mc:Fallback xmlns="">
          <p:pic>
            <p:nvPicPr>
              <p:cNvPr id="12" name="Pismo odręczne 11">
                <a:extLst>
                  <a:ext uri="{FF2B5EF4-FFF2-40B4-BE49-F238E27FC236}">
                    <a16:creationId xmlns:a16="http://schemas.microsoft.com/office/drawing/2014/main" xmlns="" xmlns:aink="http://schemas.microsoft.com/office/drawing/2016/ink" xmlns:p14="http://schemas.microsoft.com/office/powerpoint/2010/main" id="{408119ED-1DCE-47C9-9892-C898E0E93D76}"/>
                  </a:ext>
                </a:extLst>
              </p:cNvPr>
              <p:cNvPicPr/>
              <p:nvPr/>
            </p:nvPicPr>
            <p:blipFill>
              <a:blip r:embed="rId7" cstate="print"/>
              <a:stretch>
                <a:fillRect/>
              </a:stretch>
            </p:blipFill>
            <p:spPr>
              <a:xfrm>
                <a:off x="761640" y="501579"/>
                <a:ext cx="36000" cy="216000"/>
              </a:xfrm>
              <a:prstGeom prst="rect">
                <a:avLst/>
              </a:prstGeom>
            </p:spPr>
          </p:pic>
        </mc:Fallback>
      </mc:AlternateContent>
      <p:grpSp>
        <p:nvGrpSpPr>
          <p:cNvPr id="23" name="Grupa 22">
            <a:extLst>
              <a:ext uri="{FF2B5EF4-FFF2-40B4-BE49-F238E27FC236}">
                <a16:creationId xmlns:a16="http://schemas.microsoft.com/office/drawing/2014/main" id="{151D745F-7A00-4D8F-866D-EB1C87EB71B6}"/>
              </a:ext>
            </a:extLst>
          </p:cNvPr>
          <p:cNvGrpSpPr/>
          <p:nvPr/>
        </p:nvGrpSpPr>
        <p:grpSpPr>
          <a:xfrm>
            <a:off x="788640" y="1397979"/>
            <a:ext cx="3198600" cy="9720"/>
            <a:chOff x="788640" y="1397979"/>
            <a:chExt cx="3198600" cy="9720"/>
          </a:xfrm>
        </p:grpSpPr>
        <mc:AlternateContent xmlns:mc="http://schemas.openxmlformats.org/markup-compatibility/2006" xmlns:p14="http://schemas.microsoft.com/office/powerpoint/2010/main" xmlns:aink="http://schemas.microsoft.com/office/drawing/2016/ink">
          <mc:Choice Requires="p14 aink">
            <p:contentPart p14:bwMode="auto" r:id="rId8">
              <p14:nvContentPartPr>
                <p14:cNvPr id="13" name="Pismo odręczne 12">
                  <a:extLst>
                    <a:ext uri="{FF2B5EF4-FFF2-40B4-BE49-F238E27FC236}">
                      <a16:creationId xmlns:a16="http://schemas.microsoft.com/office/drawing/2014/main" id="{CF4F58BF-5A2C-4A91-815A-5F095CF21CE0}"/>
                    </a:ext>
                  </a:extLst>
                </p14:cNvPr>
                <p14:cNvContentPartPr/>
                <p14:nvPr/>
              </p14:nvContentPartPr>
              <p14:xfrm>
                <a:off x="842640" y="1397979"/>
                <a:ext cx="360" cy="360"/>
              </p14:xfrm>
            </p:contentPart>
          </mc:Choice>
          <mc:Fallback xmlns="">
            <p:pic>
              <p:nvPicPr>
                <p:cNvPr id="13" name="Pismo odręczne 12">
                  <a:extLst>
                    <a:ext uri="{FF2B5EF4-FFF2-40B4-BE49-F238E27FC236}">
                      <a16:creationId xmlns:a16="http://schemas.microsoft.com/office/drawing/2014/main" xmlns="" xmlns:aink="http://schemas.microsoft.com/office/drawing/2016/ink" xmlns:p14="http://schemas.microsoft.com/office/powerpoint/2010/main" id="{CF4F58BF-5A2C-4A91-815A-5F095CF21CE0}"/>
                    </a:ext>
                  </a:extLst>
                </p:cNvPr>
                <p:cNvPicPr/>
                <p:nvPr/>
              </p:nvPicPr>
              <p:blipFill>
                <a:blip r:embed="rId9" cstate="print"/>
                <a:stretch>
                  <a:fillRect/>
                </a:stretch>
              </p:blipFill>
              <p:spPr>
                <a:xfrm>
                  <a:off x="824640" y="128997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0">
              <p14:nvContentPartPr>
                <p14:cNvPr id="14" name="Pismo odręczne 13">
                  <a:extLst>
                    <a:ext uri="{FF2B5EF4-FFF2-40B4-BE49-F238E27FC236}">
                      <a16:creationId xmlns:a16="http://schemas.microsoft.com/office/drawing/2014/main" id="{66937EE7-9E04-4A43-ACF2-C04AA99CA2D3}"/>
                    </a:ext>
                  </a:extLst>
                </p14:cNvPr>
                <p14:cNvContentPartPr/>
                <p14:nvPr/>
              </p14:nvContentPartPr>
              <p14:xfrm>
                <a:off x="788640" y="1407339"/>
                <a:ext cx="3198600" cy="360"/>
              </p14:xfrm>
            </p:contentPart>
          </mc:Choice>
          <mc:Fallback xmlns="">
            <p:pic>
              <p:nvPicPr>
                <p:cNvPr id="14" name="Pismo odręczne 13">
                  <a:extLst>
                    <a:ext uri="{FF2B5EF4-FFF2-40B4-BE49-F238E27FC236}">
                      <a16:creationId xmlns:a16="http://schemas.microsoft.com/office/drawing/2014/main" xmlns="" xmlns:aink="http://schemas.microsoft.com/office/drawing/2016/ink" xmlns:p14="http://schemas.microsoft.com/office/powerpoint/2010/main" id="{66937EE7-9E04-4A43-ACF2-C04AA99CA2D3}"/>
                    </a:ext>
                  </a:extLst>
                </p:cNvPr>
                <p:cNvPicPr/>
                <p:nvPr/>
              </p:nvPicPr>
              <p:blipFill>
                <a:blip r:embed="rId11" cstate="print"/>
                <a:stretch>
                  <a:fillRect/>
                </a:stretch>
              </p:blipFill>
              <p:spPr>
                <a:xfrm>
                  <a:off x="771000" y="1299339"/>
                  <a:ext cx="3234240" cy="216000"/>
                </a:xfrm>
                <a:prstGeom prst="rect">
                  <a:avLst/>
                </a:prstGeom>
              </p:spPr>
            </p:pic>
          </mc:Fallback>
        </mc:AlternateContent>
      </p:grpSp>
      <p:grpSp>
        <p:nvGrpSpPr>
          <p:cNvPr id="22" name="Grupa 21">
            <a:extLst>
              <a:ext uri="{FF2B5EF4-FFF2-40B4-BE49-F238E27FC236}">
                <a16:creationId xmlns:a16="http://schemas.microsoft.com/office/drawing/2014/main" id="{081A5796-2152-4C69-954E-4A7052C4A290}"/>
              </a:ext>
            </a:extLst>
          </p:cNvPr>
          <p:cNvGrpSpPr/>
          <p:nvPr/>
        </p:nvGrpSpPr>
        <p:grpSpPr>
          <a:xfrm>
            <a:off x="744000" y="609219"/>
            <a:ext cx="340560" cy="21960"/>
            <a:chOff x="744000" y="609219"/>
            <a:chExt cx="340560" cy="21960"/>
          </a:xfrm>
        </p:grpSpPr>
        <mc:AlternateContent xmlns:mc="http://schemas.openxmlformats.org/markup-compatibility/2006" xmlns:p14="http://schemas.microsoft.com/office/powerpoint/2010/main" xmlns:aink="http://schemas.microsoft.com/office/drawing/2016/ink">
          <mc:Choice Requires="p14 aink">
            <p:contentPart p14:bwMode="auto" r:id="rId12">
              <p14:nvContentPartPr>
                <p14:cNvPr id="15" name="Pismo odręczne 14">
                  <a:extLst>
                    <a:ext uri="{FF2B5EF4-FFF2-40B4-BE49-F238E27FC236}">
                      <a16:creationId xmlns:a16="http://schemas.microsoft.com/office/drawing/2014/main" id="{C48EDD4E-02FB-4517-9E78-394FE8638B21}"/>
                    </a:ext>
                  </a:extLst>
                </p14:cNvPr>
                <p14:cNvContentPartPr/>
                <p14:nvPr/>
              </p14:nvContentPartPr>
              <p14:xfrm>
                <a:off x="744000" y="609219"/>
                <a:ext cx="3960" cy="360"/>
              </p14:xfrm>
            </p:contentPart>
          </mc:Choice>
          <mc:Fallback xmlns="">
            <p:pic>
              <p:nvPicPr>
                <p:cNvPr id="15" name="Pismo odręczne 14">
                  <a:extLst>
                    <a:ext uri="{FF2B5EF4-FFF2-40B4-BE49-F238E27FC236}">
                      <a16:creationId xmlns:a16="http://schemas.microsoft.com/office/drawing/2014/main" xmlns="" xmlns:aink="http://schemas.microsoft.com/office/drawing/2016/ink" xmlns:p14="http://schemas.microsoft.com/office/powerpoint/2010/main" id="{C48EDD4E-02FB-4517-9E78-394FE8638B21}"/>
                    </a:ext>
                  </a:extLst>
                </p:cNvPr>
                <p:cNvPicPr/>
                <p:nvPr/>
              </p:nvPicPr>
              <p:blipFill>
                <a:blip r:embed="rId13" cstate="print"/>
                <a:stretch>
                  <a:fillRect/>
                </a:stretch>
              </p:blipFill>
              <p:spPr>
                <a:xfrm>
                  <a:off x="726000" y="501579"/>
                  <a:ext cx="396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4">
              <p14:nvContentPartPr>
                <p14:cNvPr id="16" name="Pismo odręczne 15">
                  <a:extLst>
                    <a:ext uri="{FF2B5EF4-FFF2-40B4-BE49-F238E27FC236}">
                      <a16:creationId xmlns:a16="http://schemas.microsoft.com/office/drawing/2014/main" id="{14845BE6-A4EC-4886-9B07-42CB24048504}"/>
                    </a:ext>
                  </a:extLst>
                </p14:cNvPr>
                <p14:cNvContentPartPr/>
                <p14:nvPr/>
              </p14:nvContentPartPr>
              <p14:xfrm>
                <a:off x="1084200" y="627219"/>
                <a:ext cx="360" cy="3960"/>
              </p14:xfrm>
            </p:contentPart>
          </mc:Choice>
          <mc:Fallback xmlns="">
            <p:pic>
              <p:nvPicPr>
                <p:cNvPr id="16" name="Pismo odręczne 15">
                  <a:extLst>
                    <a:ext uri="{FF2B5EF4-FFF2-40B4-BE49-F238E27FC236}">
                      <a16:creationId xmlns:a16="http://schemas.microsoft.com/office/drawing/2014/main" xmlns="" xmlns:aink="http://schemas.microsoft.com/office/drawing/2016/ink" xmlns:p14="http://schemas.microsoft.com/office/powerpoint/2010/main" id="{14845BE6-A4EC-4886-9B07-42CB24048504}"/>
                    </a:ext>
                  </a:extLst>
                </p:cNvPr>
                <p:cNvPicPr/>
                <p:nvPr/>
              </p:nvPicPr>
              <p:blipFill>
                <a:blip r:embed="rId15" cstate="print"/>
                <a:stretch>
                  <a:fillRect/>
                </a:stretch>
              </p:blipFill>
              <p:spPr>
                <a:xfrm>
                  <a:off x="1066560" y="519219"/>
                  <a:ext cx="36000" cy="219600"/>
                </a:xfrm>
                <a:prstGeom prst="rect">
                  <a:avLst/>
                </a:prstGeom>
              </p:spPr>
            </p:pic>
          </mc:Fallback>
        </mc:AlternateContent>
      </p:grpSp>
      <mc:AlternateContent xmlns:mc="http://schemas.openxmlformats.org/markup-compatibility/2006" xmlns:p14="http://schemas.microsoft.com/office/powerpoint/2010/main" xmlns:aink="http://schemas.microsoft.com/office/drawing/2016/ink">
        <mc:Choice Requires="p14 aink">
          <p:contentPart p14:bwMode="auto" r:id="rId16">
            <p14:nvContentPartPr>
              <p14:cNvPr id="17" name="Pismo odręczne 16">
                <a:extLst>
                  <a:ext uri="{FF2B5EF4-FFF2-40B4-BE49-F238E27FC236}">
                    <a16:creationId xmlns:a16="http://schemas.microsoft.com/office/drawing/2014/main" id="{063B879C-0EDA-4A53-92E5-DE3F0F7973A3}"/>
                  </a:ext>
                </a:extLst>
              </p14:cNvPr>
              <p14:cNvContentPartPr/>
              <p14:nvPr/>
            </p14:nvContentPartPr>
            <p14:xfrm>
              <a:off x="1335480" y="860139"/>
              <a:ext cx="8280" cy="44640"/>
            </p14:xfrm>
          </p:contentPart>
        </mc:Choice>
        <mc:Fallback xmlns="">
          <p:pic>
            <p:nvPicPr>
              <p:cNvPr id="17" name="Pismo odręczne 16">
                <a:extLst>
                  <a:ext uri="{FF2B5EF4-FFF2-40B4-BE49-F238E27FC236}">
                    <a16:creationId xmlns:a16="http://schemas.microsoft.com/office/drawing/2014/main" xmlns="" xmlns:aink="http://schemas.microsoft.com/office/drawing/2016/ink" xmlns:p14="http://schemas.microsoft.com/office/powerpoint/2010/main" id="{063B879C-0EDA-4A53-92E5-DE3F0F7973A3}"/>
                  </a:ext>
                </a:extLst>
              </p:cNvPr>
              <p:cNvPicPr/>
              <p:nvPr/>
            </p:nvPicPr>
            <p:blipFill>
              <a:blip r:embed="rId17" cstate="print"/>
              <a:stretch>
                <a:fillRect/>
              </a:stretch>
            </p:blipFill>
            <p:spPr>
              <a:xfrm>
                <a:off x="1317840" y="752139"/>
                <a:ext cx="43920" cy="260280"/>
              </a:xfrm>
              <a:prstGeom prst="rect">
                <a:avLst/>
              </a:prstGeom>
            </p:spPr>
          </p:pic>
        </mc:Fallback>
      </mc:AlternateContent>
      <p:grpSp>
        <p:nvGrpSpPr>
          <p:cNvPr id="21" name="Grupa 20">
            <a:extLst>
              <a:ext uri="{FF2B5EF4-FFF2-40B4-BE49-F238E27FC236}">
                <a16:creationId xmlns:a16="http://schemas.microsoft.com/office/drawing/2014/main" id="{FEC66C23-00DF-4740-83EE-241ACCF9EEC7}"/>
              </a:ext>
            </a:extLst>
          </p:cNvPr>
          <p:cNvGrpSpPr/>
          <p:nvPr/>
        </p:nvGrpSpPr>
        <p:grpSpPr>
          <a:xfrm>
            <a:off x="3953040" y="2240739"/>
            <a:ext cx="57600" cy="117000"/>
            <a:chOff x="3953040" y="2240739"/>
            <a:chExt cx="57600" cy="117000"/>
          </a:xfrm>
        </p:grpSpPr>
        <mc:AlternateContent xmlns:mc="http://schemas.openxmlformats.org/markup-compatibility/2006" xmlns:p14="http://schemas.microsoft.com/office/powerpoint/2010/main" xmlns:aink="http://schemas.microsoft.com/office/drawing/2016/ink">
          <mc:Choice Requires="p14 aink">
            <p:contentPart p14:bwMode="auto" r:id="rId18">
              <p14:nvContentPartPr>
                <p14:cNvPr id="18" name="Pismo odręczne 17">
                  <a:extLst>
                    <a:ext uri="{FF2B5EF4-FFF2-40B4-BE49-F238E27FC236}">
                      <a16:creationId xmlns:a16="http://schemas.microsoft.com/office/drawing/2014/main" id="{25AED559-5832-4FDC-9463-689582EEF606}"/>
                    </a:ext>
                  </a:extLst>
                </p14:cNvPr>
                <p14:cNvContentPartPr/>
                <p14:nvPr/>
              </p14:nvContentPartPr>
              <p14:xfrm>
                <a:off x="4006680" y="2351979"/>
                <a:ext cx="3960" cy="5760"/>
              </p14:xfrm>
            </p:contentPart>
          </mc:Choice>
          <mc:Fallback xmlns="">
            <p:pic>
              <p:nvPicPr>
                <p:cNvPr id="18" name="Pismo odręczne 17">
                  <a:extLst>
                    <a:ext uri="{FF2B5EF4-FFF2-40B4-BE49-F238E27FC236}">
                      <a16:creationId xmlns:a16="http://schemas.microsoft.com/office/drawing/2014/main" xmlns="" xmlns:aink="http://schemas.microsoft.com/office/drawing/2016/ink" xmlns:p14="http://schemas.microsoft.com/office/powerpoint/2010/main" id="{25AED559-5832-4FDC-9463-689582EEF606}"/>
                    </a:ext>
                  </a:extLst>
                </p:cNvPr>
                <p:cNvPicPr/>
                <p:nvPr/>
              </p:nvPicPr>
              <p:blipFill>
                <a:blip r:embed="rId19" cstate="print"/>
                <a:stretch>
                  <a:fillRect/>
                </a:stretch>
              </p:blipFill>
              <p:spPr>
                <a:xfrm>
                  <a:off x="3989040" y="2243979"/>
                  <a:ext cx="39600" cy="2214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20">
              <p14:nvContentPartPr>
                <p14:cNvPr id="19" name="Pismo odręczne 18">
                  <a:extLst>
                    <a:ext uri="{FF2B5EF4-FFF2-40B4-BE49-F238E27FC236}">
                      <a16:creationId xmlns:a16="http://schemas.microsoft.com/office/drawing/2014/main" id="{C1BFC9BC-7C22-4713-A564-D780F2197BD0}"/>
                    </a:ext>
                  </a:extLst>
                </p14:cNvPr>
                <p14:cNvContentPartPr/>
                <p14:nvPr/>
              </p14:nvContentPartPr>
              <p14:xfrm>
                <a:off x="3953040" y="2244339"/>
                <a:ext cx="9720" cy="5760"/>
              </p14:xfrm>
            </p:contentPart>
          </mc:Choice>
          <mc:Fallback xmlns="">
            <p:pic>
              <p:nvPicPr>
                <p:cNvPr id="19" name="Pismo odręczne 18">
                  <a:extLst>
                    <a:ext uri="{FF2B5EF4-FFF2-40B4-BE49-F238E27FC236}">
                      <a16:creationId xmlns:a16="http://schemas.microsoft.com/office/drawing/2014/main" xmlns="" xmlns:aink="http://schemas.microsoft.com/office/drawing/2016/ink" xmlns:p14="http://schemas.microsoft.com/office/powerpoint/2010/main" id="{C1BFC9BC-7C22-4713-A564-D780F2197BD0}"/>
                    </a:ext>
                  </a:extLst>
                </p:cNvPr>
                <p:cNvPicPr/>
                <p:nvPr/>
              </p:nvPicPr>
              <p:blipFill>
                <a:blip r:embed="rId21" cstate="print"/>
                <a:stretch>
                  <a:fillRect/>
                </a:stretch>
              </p:blipFill>
              <p:spPr>
                <a:xfrm>
                  <a:off x="3935040" y="2136339"/>
                  <a:ext cx="45360" cy="2214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22">
              <p14:nvContentPartPr>
                <p14:cNvPr id="20" name="Pismo odręczne 19">
                  <a:extLst>
                    <a:ext uri="{FF2B5EF4-FFF2-40B4-BE49-F238E27FC236}">
                      <a16:creationId xmlns:a16="http://schemas.microsoft.com/office/drawing/2014/main" id="{9FB48411-19FB-4C19-8FAB-A8FD4EE92A80}"/>
                    </a:ext>
                  </a:extLst>
                </p14:cNvPr>
                <p14:cNvContentPartPr/>
                <p14:nvPr/>
              </p14:nvContentPartPr>
              <p14:xfrm>
                <a:off x="3971040" y="2240739"/>
                <a:ext cx="9360" cy="360"/>
              </p14:xfrm>
            </p:contentPart>
          </mc:Choice>
          <mc:Fallback xmlns="">
            <p:pic>
              <p:nvPicPr>
                <p:cNvPr id="20" name="Pismo odręczne 19">
                  <a:extLst>
                    <a:ext uri="{FF2B5EF4-FFF2-40B4-BE49-F238E27FC236}">
                      <a16:creationId xmlns:a16="http://schemas.microsoft.com/office/drawing/2014/main" xmlns="" xmlns:aink="http://schemas.microsoft.com/office/drawing/2016/ink" xmlns:p14="http://schemas.microsoft.com/office/powerpoint/2010/main" id="{9FB48411-19FB-4C19-8FAB-A8FD4EE92A80}"/>
                    </a:ext>
                  </a:extLst>
                </p:cNvPr>
                <p:cNvPicPr/>
                <p:nvPr/>
              </p:nvPicPr>
              <p:blipFill>
                <a:blip r:embed="rId23" cstate="print"/>
                <a:stretch>
                  <a:fillRect/>
                </a:stretch>
              </p:blipFill>
              <p:spPr>
                <a:xfrm>
                  <a:off x="3953400" y="2133099"/>
                  <a:ext cx="45000" cy="216000"/>
                </a:xfrm>
                <a:prstGeom prst="rect">
                  <a:avLst/>
                </a:prstGeom>
              </p:spPr>
            </p:pic>
          </mc:Fallback>
        </mc:AlternateContent>
      </p:grpSp>
      <mc:AlternateContent xmlns:mc="http://schemas.openxmlformats.org/markup-compatibility/2006" xmlns:p14="http://schemas.microsoft.com/office/powerpoint/2010/main" xmlns:aink="http://schemas.microsoft.com/office/drawing/2016/ink">
        <mc:Choice Requires="p14 aink">
          <p:contentPart p14:bwMode="auto" r:id="rId24">
            <p14:nvContentPartPr>
              <p14:cNvPr id="24" name="Pismo odręczne 23">
                <a:extLst>
                  <a:ext uri="{FF2B5EF4-FFF2-40B4-BE49-F238E27FC236}">
                    <a16:creationId xmlns:a16="http://schemas.microsoft.com/office/drawing/2014/main" id="{EF43EEC8-5B9F-4A7B-A4E1-E8C459CAD079}"/>
                  </a:ext>
                </a:extLst>
              </p14:cNvPr>
              <p14:cNvContentPartPr/>
              <p14:nvPr/>
            </p14:nvContentPartPr>
            <p14:xfrm>
              <a:off x="2330520" y="2178099"/>
              <a:ext cx="360" cy="360"/>
            </p14:xfrm>
          </p:contentPart>
        </mc:Choice>
        <mc:Fallback xmlns="">
          <p:pic>
            <p:nvPicPr>
              <p:cNvPr id="24" name="Pismo odręczne 23">
                <a:extLst>
                  <a:ext uri="{FF2B5EF4-FFF2-40B4-BE49-F238E27FC236}">
                    <a16:creationId xmlns:a16="http://schemas.microsoft.com/office/drawing/2014/main" xmlns="" xmlns:aink="http://schemas.microsoft.com/office/drawing/2016/ink" xmlns:p14="http://schemas.microsoft.com/office/powerpoint/2010/main" id="{EF43EEC8-5B9F-4A7B-A4E1-E8C459CAD079}"/>
                  </a:ext>
                </a:extLst>
              </p:cNvPr>
              <p:cNvPicPr/>
              <p:nvPr/>
            </p:nvPicPr>
            <p:blipFill>
              <a:blip r:embed="rId25" cstate="print"/>
              <a:stretch>
                <a:fillRect/>
              </a:stretch>
            </p:blipFill>
            <p:spPr>
              <a:xfrm>
                <a:off x="2312520" y="2070459"/>
                <a:ext cx="36000" cy="216000"/>
              </a:xfrm>
              <a:prstGeom prst="rect">
                <a:avLst/>
              </a:prstGeom>
            </p:spPr>
          </p:pic>
        </mc:Fallback>
      </mc:AlternateContent>
      <p:grpSp>
        <p:nvGrpSpPr>
          <p:cNvPr id="28" name="Grupa 27">
            <a:extLst>
              <a:ext uri="{FF2B5EF4-FFF2-40B4-BE49-F238E27FC236}">
                <a16:creationId xmlns:a16="http://schemas.microsoft.com/office/drawing/2014/main" id="{7F5A41F3-E00F-475C-9FEB-D6EC468ED8FF}"/>
              </a:ext>
            </a:extLst>
          </p:cNvPr>
          <p:cNvGrpSpPr/>
          <p:nvPr/>
        </p:nvGrpSpPr>
        <p:grpSpPr>
          <a:xfrm>
            <a:off x="1209840" y="1460979"/>
            <a:ext cx="9720" cy="360"/>
            <a:chOff x="1209840" y="1460979"/>
            <a:chExt cx="9720" cy="360"/>
          </a:xfrm>
        </p:grpSpPr>
        <mc:AlternateContent xmlns:mc="http://schemas.openxmlformats.org/markup-compatibility/2006" xmlns:p14="http://schemas.microsoft.com/office/powerpoint/2010/main" xmlns:aink="http://schemas.microsoft.com/office/drawing/2016/ink">
          <mc:Choice Requires="p14 aink">
            <p:contentPart p14:bwMode="auto" r:id="rId26">
              <p14:nvContentPartPr>
                <p14:cNvPr id="25" name="Pismo odręczne 24">
                  <a:extLst>
                    <a:ext uri="{FF2B5EF4-FFF2-40B4-BE49-F238E27FC236}">
                      <a16:creationId xmlns:a16="http://schemas.microsoft.com/office/drawing/2014/main" id="{D29497B5-9F23-4C6E-8104-4B3765388129}"/>
                    </a:ext>
                  </a:extLst>
                </p14:cNvPr>
                <p14:cNvContentPartPr/>
                <p14:nvPr/>
              </p14:nvContentPartPr>
              <p14:xfrm>
                <a:off x="1219200" y="1460979"/>
                <a:ext cx="360" cy="360"/>
              </p14:xfrm>
            </p:contentPart>
          </mc:Choice>
          <mc:Fallback xmlns="">
            <p:pic>
              <p:nvPicPr>
                <p:cNvPr id="25" name="Pismo odręczne 24">
                  <a:extLst>
                    <a:ext uri="{FF2B5EF4-FFF2-40B4-BE49-F238E27FC236}">
                      <a16:creationId xmlns:a16="http://schemas.microsoft.com/office/drawing/2014/main" xmlns="" xmlns:aink="http://schemas.microsoft.com/office/drawing/2016/ink" xmlns:p14="http://schemas.microsoft.com/office/powerpoint/2010/main" id="{D29497B5-9F23-4C6E-8104-4B3765388129}"/>
                    </a:ext>
                  </a:extLst>
                </p:cNvPr>
                <p:cNvPicPr/>
                <p:nvPr/>
              </p:nvPicPr>
              <p:blipFill>
                <a:blip r:embed="rId27" cstate="print"/>
                <a:stretch>
                  <a:fillRect/>
                </a:stretch>
              </p:blipFill>
              <p:spPr>
                <a:xfrm>
                  <a:off x="1201200" y="135333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28">
              <p14:nvContentPartPr>
                <p14:cNvPr id="26" name="Pismo odręczne 25">
                  <a:extLst>
                    <a:ext uri="{FF2B5EF4-FFF2-40B4-BE49-F238E27FC236}">
                      <a16:creationId xmlns:a16="http://schemas.microsoft.com/office/drawing/2014/main" id="{79C7904C-007F-4CEC-855D-1761C3B58F20}"/>
                    </a:ext>
                  </a:extLst>
                </p14:cNvPr>
                <p14:cNvContentPartPr/>
                <p14:nvPr/>
              </p14:nvContentPartPr>
              <p14:xfrm>
                <a:off x="1209840" y="1460979"/>
                <a:ext cx="360" cy="360"/>
              </p14:xfrm>
            </p:contentPart>
          </mc:Choice>
          <mc:Fallback xmlns="">
            <p:pic>
              <p:nvPicPr>
                <p:cNvPr id="26" name="Pismo odręczne 25">
                  <a:extLst>
                    <a:ext uri="{FF2B5EF4-FFF2-40B4-BE49-F238E27FC236}">
                      <a16:creationId xmlns:a16="http://schemas.microsoft.com/office/drawing/2014/main" xmlns="" xmlns:aink="http://schemas.microsoft.com/office/drawing/2016/ink" xmlns:p14="http://schemas.microsoft.com/office/powerpoint/2010/main" id="{79C7904C-007F-4CEC-855D-1761C3B58F20}"/>
                    </a:ext>
                  </a:extLst>
                </p:cNvPr>
                <p:cNvPicPr/>
                <p:nvPr/>
              </p:nvPicPr>
              <p:blipFill>
                <a:blip r:embed="rId29" cstate="print"/>
                <a:stretch>
                  <a:fillRect/>
                </a:stretch>
              </p:blipFill>
              <p:spPr>
                <a:xfrm>
                  <a:off x="1191840" y="135333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30">
              <p14:nvContentPartPr>
                <p14:cNvPr id="27" name="Pismo odręczne 26">
                  <a:extLst>
                    <a:ext uri="{FF2B5EF4-FFF2-40B4-BE49-F238E27FC236}">
                      <a16:creationId xmlns:a16="http://schemas.microsoft.com/office/drawing/2014/main" id="{3010CA7B-0D88-4DA5-8920-E51E2D01672D}"/>
                    </a:ext>
                  </a:extLst>
                </p14:cNvPr>
                <p14:cNvContentPartPr/>
                <p14:nvPr/>
              </p14:nvContentPartPr>
              <p14:xfrm>
                <a:off x="1209840" y="1460979"/>
                <a:ext cx="360" cy="360"/>
              </p14:xfrm>
            </p:contentPart>
          </mc:Choice>
          <mc:Fallback xmlns="">
            <p:pic>
              <p:nvPicPr>
                <p:cNvPr id="27" name="Pismo odręczne 26">
                  <a:extLst>
                    <a:ext uri="{FF2B5EF4-FFF2-40B4-BE49-F238E27FC236}">
                      <a16:creationId xmlns:a16="http://schemas.microsoft.com/office/drawing/2014/main" xmlns="" xmlns:aink="http://schemas.microsoft.com/office/drawing/2016/ink" xmlns:p14="http://schemas.microsoft.com/office/powerpoint/2010/main" id="{3010CA7B-0D88-4DA5-8920-E51E2D01672D}"/>
                    </a:ext>
                  </a:extLst>
                </p:cNvPr>
                <p:cNvPicPr/>
                <p:nvPr/>
              </p:nvPicPr>
              <p:blipFill>
                <a:blip r:embed="rId29" cstate="print"/>
                <a:stretch>
                  <a:fillRect/>
                </a:stretch>
              </p:blipFill>
              <p:spPr>
                <a:xfrm>
                  <a:off x="1191840" y="1353339"/>
                  <a:ext cx="36000" cy="216000"/>
                </a:xfrm>
                <a:prstGeom prst="rect">
                  <a:avLst/>
                </a:prstGeom>
              </p:spPr>
            </p:pic>
          </mc:Fallback>
        </mc:AlternateContent>
      </p:grpSp>
      <mc:AlternateContent xmlns:mc="http://schemas.openxmlformats.org/markup-compatibility/2006" xmlns:p14="http://schemas.microsoft.com/office/powerpoint/2010/main" xmlns:aink="http://schemas.microsoft.com/office/drawing/2016/ink">
        <mc:Choice Requires="p14 aink">
          <p:contentPart p14:bwMode="auto" r:id="rId31">
            <p14:nvContentPartPr>
              <p14:cNvPr id="29" name="Pismo odręczne 28">
                <a:extLst>
                  <a:ext uri="{FF2B5EF4-FFF2-40B4-BE49-F238E27FC236}">
                    <a16:creationId xmlns:a16="http://schemas.microsoft.com/office/drawing/2014/main" id="{DE8691D5-5161-4AA0-8ED2-C149A2BB5DFA}"/>
                  </a:ext>
                </a:extLst>
              </p14:cNvPr>
              <p14:cNvContentPartPr/>
              <p14:nvPr/>
            </p14:nvContentPartPr>
            <p14:xfrm>
              <a:off x="690000" y="5324499"/>
              <a:ext cx="360" cy="360"/>
            </p14:xfrm>
          </p:contentPart>
        </mc:Choice>
        <mc:Fallback xmlns="">
          <p:pic>
            <p:nvPicPr>
              <p:cNvPr id="29" name="Pismo odręczne 28">
                <a:extLst>
                  <a:ext uri="{FF2B5EF4-FFF2-40B4-BE49-F238E27FC236}">
                    <a16:creationId xmlns:a16="http://schemas.microsoft.com/office/drawing/2014/main" xmlns="" xmlns:aink="http://schemas.microsoft.com/office/drawing/2016/ink" xmlns:p14="http://schemas.microsoft.com/office/powerpoint/2010/main" id="{DE8691D5-5161-4AA0-8ED2-C149A2BB5DFA}"/>
                  </a:ext>
                </a:extLst>
              </p:cNvPr>
              <p:cNvPicPr/>
              <p:nvPr/>
            </p:nvPicPr>
            <p:blipFill>
              <a:blip r:embed="rId32" cstate="print"/>
              <a:stretch>
                <a:fillRect/>
              </a:stretch>
            </p:blipFill>
            <p:spPr>
              <a:xfrm>
                <a:off x="672360" y="521685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33">
            <p14:nvContentPartPr>
              <p14:cNvPr id="30" name="Pismo odręczne 29">
                <a:extLst>
                  <a:ext uri="{FF2B5EF4-FFF2-40B4-BE49-F238E27FC236}">
                    <a16:creationId xmlns:a16="http://schemas.microsoft.com/office/drawing/2014/main" id="{154A1FF3-B014-4CB2-B950-C7C7C3A68953}"/>
                  </a:ext>
                </a:extLst>
              </p14:cNvPr>
              <p14:cNvContentPartPr/>
              <p14:nvPr/>
            </p14:nvContentPartPr>
            <p14:xfrm>
              <a:off x="3101640" y="3908259"/>
              <a:ext cx="360" cy="360"/>
            </p14:xfrm>
          </p:contentPart>
        </mc:Choice>
        <mc:Fallback xmlns="">
          <p:pic>
            <p:nvPicPr>
              <p:cNvPr id="30" name="Pismo odręczne 29">
                <a:extLst>
                  <a:ext uri="{FF2B5EF4-FFF2-40B4-BE49-F238E27FC236}">
                    <a16:creationId xmlns:a16="http://schemas.microsoft.com/office/drawing/2014/main" xmlns="" xmlns:aink="http://schemas.microsoft.com/office/drawing/2016/ink" xmlns:p14="http://schemas.microsoft.com/office/powerpoint/2010/main" id="{154A1FF3-B014-4CB2-B950-C7C7C3A68953}"/>
                  </a:ext>
                </a:extLst>
              </p:cNvPr>
              <p:cNvPicPr/>
              <p:nvPr/>
            </p:nvPicPr>
            <p:blipFill>
              <a:blip r:embed="rId34" cstate="print"/>
              <a:stretch>
                <a:fillRect/>
              </a:stretch>
            </p:blipFill>
            <p:spPr>
              <a:xfrm>
                <a:off x="3083640" y="380025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35">
            <p14:nvContentPartPr>
              <p14:cNvPr id="31" name="Pismo odręczne 30">
                <a:extLst>
                  <a:ext uri="{FF2B5EF4-FFF2-40B4-BE49-F238E27FC236}">
                    <a16:creationId xmlns:a16="http://schemas.microsoft.com/office/drawing/2014/main" id="{5A46F636-6079-4ECA-AF19-682C1BF9FA01}"/>
                  </a:ext>
                </a:extLst>
              </p14:cNvPr>
              <p14:cNvContentPartPr/>
              <p14:nvPr/>
            </p14:nvContentPartPr>
            <p14:xfrm>
              <a:off x="421080" y="3917259"/>
              <a:ext cx="20160" cy="360"/>
            </p14:xfrm>
          </p:contentPart>
        </mc:Choice>
        <mc:Fallback xmlns="">
          <p:pic>
            <p:nvPicPr>
              <p:cNvPr id="31" name="Pismo odręczne 30">
                <a:extLst>
                  <a:ext uri="{FF2B5EF4-FFF2-40B4-BE49-F238E27FC236}">
                    <a16:creationId xmlns:a16="http://schemas.microsoft.com/office/drawing/2014/main" xmlns="" xmlns:aink="http://schemas.microsoft.com/office/drawing/2016/ink" xmlns:p14="http://schemas.microsoft.com/office/powerpoint/2010/main" id="{5A46F636-6079-4ECA-AF19-682C1BF9FA01}"/>
                  </a:ext>
                </a:extLst>
              </p:cNvPr>
              <p:cNvPicPr/>
              <p:nvPr/>
            </p:nvPicPr>
            <p:blipFill>
              <a:blip r:embed="rId36" cstate="print"/>
              <a:stretch>
                <a:fillRect/>
              </a:stretch>
            </p:blipFill>
            <p:spPr>
              <a:xfrm>
                <a:off x="403440" y="3809259"/>
                <a:ext cx="558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37">
            <p14:nvContentPartPr>
              <p14:cNvPr id="32" name="Pismo odręczne 31">
                <a:extLst>
                  <a:ext uri="{FF2B5EF4-FFF2-40B4-BE49-F238E27FC236}">
                    <a16:creationId xmlns:a16="http://schemas.microsoft.com/office/drawing/2014/main" id="{1D881F40-5947-4BE3-8FEF-C003B09E3318}"/>
                  </a:ext>
                </a:extLst>
              </p14:cNvPr>
              <p14:cNvContentPartPr/>
              <p14:nvPr/>
            </p14:nvContentPartPr>
            <p14:xfrm>
              <a:off x="3155280" y="2375379"/>
              <a:ext cx="360" cy="360"/>
            </p14:xfrm>
          </p:contentPart>
        </mc:Choice>
        <mc:Fallback xmlns="">
          <p:pic>
            <p:nvPicPr>
              <p:cNvPr id="32" name="Pismo odręczne 31">
                <a:extLst>
                  <a:ext uri="{FF2B5EF4-FFF2-40B4-BE49-F238E27FC236}">
                    <a16:creationId xmlns:a16="http://schemas.microsoft.com/office/drawing/2014/main" xmlns="" xmlns:aink="http://schemas.microsoft.com/office/drawing/2016/ink" xmlns:p14="http://schemas.microsoft.com/office/powerpoint/2010/main" id="{1D881F40-5947-4BE3-8FEF-C003B09E3318}"/>
                  </a:ext>
                </a:extLst>
              </p:cNvPr>
              <p:cNvPicPr/>
              <p:nvPr/>
            </p:nvPicPr>
            <p:blipFill>
              <a:blip r:embed="rId38" cstate="print"/>
              <a:stretch>
                <a:fillRect/>
              </a:stretch>
            </p:blipFill>
            <p:spPr>
              <a:xfrm>
                <a:off x="3137640" y="226773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39">
            <p14:nvContentPartPr>
              <p14:cNvPr id="33" name="Pismo odręczne 32">
                <a:extLst>
                  <a:ext uri="{FF2B5EF4-FFF2-40B4-BE49-F238E27FC236}">
                    <a16:creationId xmlns:a16="http://schemas.microsoft.com/office/drawing/2014/main" id="{16A345CF-EFE4-41FB-90CD-F45104E9F0D2}"/>
                  </a:ext>
                </a:extLst>
              </p14:cNvPr>
              <p14:cNvContentPartPr/>
              <p14:nvPr/>
            </p14:nvContentPartPr>
            <p14:xfrm>
              <a:off x="627360" y="1649259"/>
              <a:ext cx="360" cy="360"/>
            </p14:xfrm>
          </p:contentPart>
        </mc:Choice>
        <mc:Fallback xmlns="">
          <p:pic>
            <p:nvPicPr>
              <p:cNvPr id="33" name="Pismo odręczne 32">
                <a:extLst>
                  <a:ext uri="{FF2B5EF4-FFF2-40B4-BE49-F238E27FC236}">
                    <a16:creationId xmlns:a16="http://schemas.microsoft.com/office/drawing/2014/main" xmlns="" xmlns:aink="http://schemas.microsoft.com/office/drawing/2016/ink" xmlns:p14="http://schemas.microsoft.com/office/powerpoint/2010/main" id="{16A345CF-EFE4-41FB-90CD-F45104E9F0D2}"/>
                  </a:ext>
                </a:extLst>
              </p:cNvPr>
              <p:cNvPicPr/>
              <p:nvPr/>
            </p:nvPicPr>
            <p:blipFill>
              <a:blip r:embed="rId40" cstate="print"/>
              <a:stretch>
                <a:fillRect/>
              </a:stretch>
            </p:blipFill>
            <p:spPr>
              <a:xfrm>
                <a:off x="609360" y="154125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41">
            <p14:nvContentPartPr>
              <p14:cNvPr id="34" name="Pismo odręczne 33">
                <a:extLst>
                  <a:ext uri="{FF2B5EF4-FFF2-40B4-BE49-F238E27FC236}">
                    <a16:creationId xmlns:a16="http://schemas.microsoft.com/office/drawing/2014/main" id="{7BCEEAC8-EA82-46B5-A82A-1330C4AC217B}"/>
                  </a:ext>
                </a:extLst>
              </p14:cNvPr>
              <p14:cNvContentPartPr/>
              <p14:nvPr/>
            </p14:nvContentPartPr>
            <p14:xfrm>
              <a:off x="1174200" y="2483019"/>
              <a:ext cx="360" cy="360"/>
            </p14:xfrm>
          </p:contentPart>
        </mc:Choice>
        <mc:Fallback xmlns="">
          <p:pic>
            <p:nvPicPr>
              <p:cNvPr id="34" name="Pismo odręczne 33">
                <a:extLst>
                  <a:ext uri="{FF2B5EF4-FFF2-40B4-BE49-F238E27FC236}">
                    <a16:creationId xmlns:a16="http://schemas.microsoft.com/office/drawing/2014/main" xmlns="" xmlns:aink="http://schemas.microsoft.com/office/drawing/2016/ink" xmlns:p14="http://schemas.microsoft.com/office/powerpoint/2010/main" id="{7BCEEAC8-EA82-46B5-A82A-1330C4AC217B}"/>
                  </a:ext>
                </a:extLst>
              </p:cNvPr>
              <p:cNvPicPr/>
              <p:nvPr/>
            </p:nvPicPr>
            <p:blipFill>
              <a:blip r:embed="rId42" cstate="print"/>
              <a:stretch>
                <a:fillRect/>
              </a:stretch>
            </p:blipFill>
            <p:spPr>
              <a:xfrm>
                <a:off x="1156200" y="237537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43">
            <p14:nvContentPartPr>
              <p14:cNvPr id="38" name="Pismo odręczne 37">
                <a:extLst>
                  <a:ext uri="{FF2B5EF4-FFF2-40B4-BE49-F238E27FC236}">
                    <a16:creationId xmlns:a16="http://schemas.microsoft.com/office/drawing/2014/main" id="{50942EDF-77B0-4B44-A893-BCA58A12D542}"/>
                  </a:ext>
                </a:extLst>
              </p14:cNvPr>
              <p14:cNvContentPartPr/>
              <p14:nvPr/>
            </p14:nvContentPartPr>
            <p14:xfrm>
              <a:off x="-1031160" y="4786659"/>
              <a:ext cx="360" cy="360"/>
            </p14:xfrm>
          </p:contentPart>
        </mc:Choice>
        <mc:Fallback xmlns="">
          <p:pic>
            <p:nvPicPr>
              <p:cNvPr id="38" name="Pismo odręczne 37">
                <a:extLst>
                  <a:ext uri="{FF2B5EF4-FFF2-40B4-BE49-F238E27FC236}">
                    <a16:creationId xmlns:a16="http://schemas.microsoft.com/office/drawing/2014/main" xmlns="" xmlns:aink="http://schemas.microsoft.com/office/drawing/2016/ink" xmlns:p14="http://schemas.microsoft.com/office/powerpoint/2010/main" id="{50942EDF-77B0-4B44-A893-BCA58A12D542}"/>
                  </a:ext>
                </a:extLst>
              </p:cNvPr>
              <p:cNvPicPr/>
              <p:nvPr/>
            </p:nvPicPr>
            <p:blipFill>
              <a:blip r:embed="rId44" cstate="print"/>
              <a:stretch>
                <a:fillRect/>
              </a:stretch>
            </p:blipFill>
            <p:spPr>
              <a:xfrm>
                <a:off x="-1049160" y="467865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45">
            <p14:nvContentPartPr>
              <p14:cNvPr id="39" name="Pismo odręczne 38">
                <a:extLst>
                  <a:ext uri="{FF2B5EF4-FFF2-40B4-BE49-F238E27FC236}">
                    <a16:creationId xmlns:a16="http://schemas.microsoft.com/office/drawing/2014/main" id="{AC7310C3-AC0F-4325-9C20-BECAFA20E472}"/>
                  </a:ext>
                </a:extLst>
              </p14:cNvPr>
              <p14:cNvContentPartPr/>
              <p14:nvPr/>
            </p14:nvContentPartPr>
            <p14:xfrm>
              <a:off x="842640" y="1622259"/>
              <a:ext cx="360" cy="360"/>
            </p14:xfrm>
          </p:contentPart>
        </mc:Choice>
        <mc:Fallback xmlns="">
          <p:pic>
            <p:nvPicPr>
              <p:cNvPr id="39" name="Pismo odręczne 38">
                <a:extLst>
                  <a:ext uri="{FF2B5EF4-FFF2-40B4-BE49-F238E27FC236}">
                    <a16:creationId xmlns:a16="http://schemas.microsoft.com/office/drawing/2014/main" xmlns="" xmlns:aink="http://schemas.microsoft.com/office/drawing/2016/ink" xmlns:p14="http://schemas.microsoft.com/office/powerpoint/2010/main" id="{AC7310C3-AC0F-4325-9C20-BECAFA20E472}"/>
                  </a:ext>
                </a:extLst>
              </p:cNvPr>
              <p:cNvPicPr/>
              <p:nvPr/>
            </p:nvPicPr>
            <p:blipFill>
              <a:blip r:embed="rId46" cstate="print"/>
              <a:stretch>
                <a:fillRect/>
              </a:stretch>
            </p:blipFill>
            <p:spPr>
              <a:xfrm>
                <a:off x="824640" y="151461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47">
            <p14:nvContentPartPr>
              <p14:cNvPr id="40" name="Pismo odręczne 39">
                <a:extLst>
                  <a:ext uri="{FF2B5EF4-FFF2-40B4-BE49-F238E27FC236}">
                    <a16:creationId xmlns:a16="http://schemas.microsoft.com/office/drawing/2014/main" id="{8AD10645-D364-44F5-9B10-B8C8D95A4191}"/>
                  </a:ext>
                </a:extLst>
              </p14:cNvPr>
              <p14:cNvContentPartPr/>
              <p14:nvPr/>
            </p14:nvContentPartPr>
            <p14:xfrm>
              <a:off x="2832720" y="4455099"/>
              <a:ext cx="360" cy="360"/>
            </p14:xfrm>
          </p:contentPart>
        </mc:Choice>
        <mc:Fallback xmlns="">
          <p:pic>
            <p:nvPicPr>
              <p:cNvPr id="40" name="Pismo odręczne 39">
                <a:extLst>
                  <a:ext uri="{FF2B5EF4-FFF2-40B4-BE49-F238E27FC236}">
                    <a16:creationId xmlns:a16="http://schemas.microsoft.com/office/drawing/2014/main" xmlns="" xmlns:aink="http://schemas.microsoft.com/office/drawing/2016/ink" xmlns:p14="http://schemas.microsoft.com/office/powerpoint/2010/main" id="{8AD10645-D364-44F5-9B10-B8C8D95A4191}"/>
                  </a:ext>
                </a:extLst>
              </p:cNvPr>
              <p:cNvPicPr/>
              <p:nvPr/>
            </p:nvPicPr>
            <p:blipFill>
              <a:blip r:embed="rId48" cstate="print"/>
              <a:stretch>
                <a:fillRect/>
              </a:stretch>
            </p:blipFill>
            <p:spPr>
              <a:xfrm>
                <a:off x="2814720" y="434709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49">
            <p14:nvContentPartPr>
              <p14:cNvPr id="41" name="Pismo odręczne 40">
                <a:extLst>
                  <a:ext uri="{FF2B5EF4-FFF2-40B4-BE49-F238E27FC236}">
                    <a16:creationId xmlns:a16="http://schemas.microsoft.com/office/drawing/2014/main" id="{90F17201-D991-468B-92D4-4E1CDA2DF41B}"/>
                  </a:ext>
                </a:extLst>
              </p14:cNvPr>
              <p14:cNvContentPartPr/>
              <p14:nvPr/>
            </p14:nvContentPartPr>
            <p14:xfrm>
              <a:off x="2994000" y="5172579"/>
              <a:ext cx="360" cy="360"/>
            </p14:xfrm>
          </p:contentPart>
        </mc:Choice>
        <mc:Fallback xmlns="">
          <p:pic>
            <p:nvPicPr>
              <p:cNvPr id="41" name="Pismo odręczne 40">
                <a:extLst>
                  <a:ext uri="{FF2B5EF4-FFF2-40B4-BE49-F238E27FC236}">
                    <a16:creationId xmlns:a16="http://schemas.microsoft.com/office/drawing/2014/main" xmlns="" xmlns:aink="http://schemas.microsoft.com/office/drawing/2016/ink" xmlns:p14="http://schemas.microsoft.com/office/powerpoint/2010/main" id="{90F17201-D991-468B-92D4-4E1CDA2DF41B}"/>
                  </a:ext>
                </a:extLst>
              </p:cNvPr>
              <p:cNvPicPr/>
              <p:nvPr/>
            </p:nvPicPr>
            <p:blipFill>
              <a:blip r:embed="rId50" cstate="print"/>
              <a:stretch>
                <a:fillRect/>
              </a:stretch>
            </p:blipFill>
            <p:spPr>
              <a:xfrm>
                <a:off x="2976360" y="506457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51">
            <p14:nvContentPartPr>
              <p14:cNvPr id="42" name="Pismo odręczne 41">
                <a:extLst>
                  <a:ext uri="{FF2B5EF4-FFF2-40B4-BE49-F238E27FC236}">
                    <a16:creationId xmlns:a16="http://schemas.microsoft.com/office/drawing/2014/main" id="{BDE2CA83-738D-4FB9-A6F1-2C177BA63CCA}"/>
                  </a:ext>
                </a:extLst>
              </p14:cNvPr>
              <p14:cNvContentPartPr/>
              <p14:nvPr/>
            </p14:nvContentPartPr>
            <p14:xfrm>
              <a:off x="2617440" y="2500659"/>
              <a:ext cx="360" cy="360"/>
            </p14:xfrm>
          </p:contentPart>
        </mc:Choice>
        <mc:Fallback xmlns="">
          <p:pic>
            <p:nvPicPr>
              <p:cNvPr id="42" name="Pismo odręczne 41">
                <a:extLst>
                  <a:ext uri="{FF2B5EF4-FFF2-40B4-BE49-F238E27FC236}">
                    <a16:creationId xmlns:a16="http://schemas.microsoft.com/office/drawing/2014/main" xmlns="" xmlns:aink="http://schemas.microsoft.com/office/drawing/2016/ink" xmlns:p14="http://schemas.microsoft.com/office/powerpoint/2010/main" id="{BDE2CA83-738D-4FB9-A6F1-2C177BA63CCA}"/>
                  </a:ext>
                </a:extLst>
              </p:cNvPr>
              <p:cNvPicPr/>
              <p:nvPr/>
            </p:nvPicPr>
            <p:blipFill>
              <a:blip r:embed="rId52" cstate="print"/>
              <a:stretch>
                <a:fillRect/>
              </a:stretch>
            </p:blipFill>
            <p:spPr>
              <a:xfrm>
                <a:off x="2599800" y="239301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53">
            <p14:nvContentPartPr>
              <p14:cNvPr id="43" name="Pismo odręczne 42">
                <a:extLst>
                  <a:ext uri="{FF2B5EF4-FFF2-40B4-BE49-F238E27FC236}">
                    <a16:creationId xmlns:a16="http://schemas.microsoft.com/office/drawing/2014/main" id="{0A4CA1B7-3A8B-4947-A70B-40B4E41B8232}"/>
                  </a:ext>
                </a:extLst>
              </p14:cNvPr>
              <p14:cNvContentPartPr/>
              <p14:nvPr/>
            </p14:nvContentPartPr>
            <p14:xfrm>
              <a:off x="-1882920" y="2760939"/>
              <a:ext cx="360" cy="360"/>
            </p14:xfrm>
          </p:contentPart>
        </mc:Choice>
        <mc:Fallback xmlns="">
          <p:pic>
            <p:nvPicPr>
              <p:cNvPr id="43" name="Pismo odręczne 42">
                <a:extLst>
                  <a:ext uri="{FF2B5EF4-FFF2-40B4-BE49-F238E27FC236}">
                    <a16:creationId xmlns:a16="http://schemas.microsoft.com/office/drawing/2014/main" xmlns="" xmlns:aink="http://schemas.microsoft.com/office/drawing/2016/ink" xmlns:p14="http://schemas.microsoft.com/office/powerpoint/2010/main" id="{0A4CA1B7-3A8B-4947-A70B-40B4E41B8232}"/>
                  </a:ext>
                </a:extLst>
              </p:cNvPr>
              <p:cNvPicPr/>
              <p:nvPr/>
            </p:nvPicPr>
            <p:blipFill>
              <a:blip r:embed="rId54" cstate="print"/>
              <a:stretch>
                <a:fillRect/>
              </a:stretch>
            </p:blipFill>
            <p:spPr>
              <a:xfrm>
                <a:off x="-1900560" y="2652939"/>
                <a:ext cx="36000" cy="216000"/>
              </a:xfrm>
              <a:prstGeom prst="rect">
                <a:avLst/>
              </a:prstGeom>
            </p:spPr>
          </p:pic>
        </mc:Fallback>
      </mc:AlternateContent>
    </p:spTree>
    <p:extLst>
      <p:ext uri="{BB962C8B-B14F-4D97-AF65-F5344CB8AC3E}">
        <p14:creationId xmlns:p14="http://schemas.microsoft.com/office/powerpoint/2010/main" val="4131942675"/>
      </p:ext>
    </p:extLst>
  </p:cSld>
  <p:clrMapOvr>
    <a:masterClrMapping/>
  </p:clrMapOvr>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Miejski">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Pakiet 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Solstice</Template>
  <TotalTime>46930</TotalTime>
  <Words>2931</Words>
  <Application>Microsoft Office PowerPoint</Application>
  <PresentationFormat>Pokaz na ekranie (4:3)</PresentationFormat>
  <Paragraphs>486</Paragraphs>
  <Slides>27</Slides>
  <Notes>3</Notes>
  <HiddenSlides>0</HiddenSlides>
  <MMClips>0</MMClips>
  <ScaleCrop>false</ScaleCrop>
  <HeadingPairs>
    <vt:vector size="6" baseType="variant">
      <vt:variant>
        <vt:lpstr>Używane czcionki</vt:lpstr>
      </vt:variant>
      <vt:variant>
        <vt:i4>7</vt:i4>
      </vt:variant>
      <vt:variant>
        <vt:lpstr>Motyw</vt:lpstr>
      </vt:variant>
      <vt:variant>
        <vt:i4>1</vt:i4>
      </vt:variant>
      <vt:variant>
        <vt:lpstr>Tytuły slajdów</vt:lpstr>
      </vt:variant>
      <vt:variant>
        <vt:i4>27</vt:i4>
      </vt:variant>
    </vt:vector>
  </HeadingPairs>
  <TitlesOfParts>
    <vt:vector size="35" baseType="lpstr">
      <vt:lpstr>Arial</vt:lpstr>
      <vt:lpstr>Arial Black</vt:lpstr>
      <vt:lpstr>Book Antiqua</vt:lpstr>
      <vt:lpstr>Bookman Old Style</vt:lpstr>
      <vt:lpstr>Calibri</vt:lpstr>
      <vt:lpstr>Czcionka tekstu podstawowego</vt:lpstr>
      <vt:lpstr>Times New Roman</vt:lpstr>
      <vt:lpstr>Motyw pakietu Office</vt:lpstr>
      <vt:lpstr>SPRAWOZDANIE Z DZIAŁALNOŚCI POWIATOWEGO URZĘDU PRACY W MIĘDZYCHODZIE W 2021 r.   Powiatowy Urząd Pracy w Międzychodzie realizuje zadania państwa w zakresie promocji zatrudnienia, łagodzenia skutków bezrobocia oraz aktywizacji zawodowej na podstawie : ustawy z dnia 20 kwietnia 2004 r. o promocji zatrudnienia i instytucjach rynku pracy (Dz. U. z 2021 r. poz. 1100 z późn. zm.) oraz aktów wykonawczych do ww. ustawy, a także innych aktów prawnych, odnoszących się zarówno do rynku pracy, jak i do kompetencji i obowiązków jednostek administracji samorządowej i państwowej. Analizując dane z poszczególnych miesięcy dla Polski ,Wielkopolski oraz Powiatu Międzychodzkiego, w 2021r nastąpiła powolna stabilizacja sytuacji, powodując zmniejszenie stopy bezrobocia.   </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Jolanta Idziak</dc:creator>
  <cp:lastModifiedBy>Radosław Bielejewski</cp:lastModifiedBy>
  <cp:revision>435</cp:revision>
  <cp:lastPrinted>2021-02-16T13:40:25Z</cp:lastPrinted>
  <dcterms:created xsi:type="dcterms:W3CDTF">2019-03-14T09:36:50Z</dcterms:created>
  <dcterms:modified xsi:type="dcterms:W3CDTF">2023-01-13T12:53:45Z</dcterms:modified>
</cp:coreProperties>
</file>