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theme/themeOverride1.xml" ContentType="application/vnd.openxmlformats-officedocument.themeOverride+xml"/>
  <Override PartName="/ppt/charts/chart1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308" r:id="rId3"/>
    <p:sldId id="306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93" r:id="rId15"/>
    <p:sldId id="294" r:id="rId16"/>
    <p:sldId id="272" r:id="rId17"/>
    <p:sldId id="311" r:id="rId18"/>
    <p:sldId id="312" r:id="rId19"/>
    <p:sldId id="310" r:id="rId20"/>
    <p:sldId id="295" r:id="rId21"/>
    <p:sldId id="273" r:id="rId22"/>
    <p:sldId id="277" r:id="rId23"/>
    <p:sldId id="278" r:id="rId24"/>
    <p:sldId id="279" r:id="rId25"/>
    <p:sldId id="281" r:id="rId26"/>
    <p:sldId id="289" r:id="rId27"/>
    <p:sldId id="284" r:id="rId28"/>
    <p:sldId id="288" r:id="rId29"/>
    <p:sldId id="286" r:id="rId30"/>
    <p:sldId id="309" r:id="rId31"/>
  </p:sldIdLst>
  <p:sldSz cx="9144000" cy="6858000" type="screen4x3"/>
  <p:notesSz cx="6797675" cy="9928225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38" autoAdjust="0"/>
  </p:normalViewPr>
  <p:slideViewPr>
    <p:cSldViewPr>
      <p:cViewPr varScale="1">
        <p:scale>
          <a:sx n="61" d="100"/>
          <a:sy n="61" d="100"/>
        </p:scale>
        <p:origin x="1099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/>
              </a:solidFill>
              <a:latin typeface="Book Antiqua" panose="02040602050305030304" pitchFamily="18" charset="0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Liczba bezrobotnych w poszczególnych miesiącach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rgbClr val="00B05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Arkusz1!$A$2:$A$14</c:f>
              <c:strCache>
                <c:ptCount val="13"/>
                <c:pt idx="0">
                  <c:v>XII 2019</c:v>
                </c:pt>
                <c:pt idx="1">
                  <c:v>I</c:v>
                </c:pt>
                <c:pt idx="2">
                  <c:v>II</c:v>
                </c:pt>
                <c:pt idx="3">
                  <c:v>III</c:v>
                </c:pt>
                <c:pt idx="4">
                  <c:v>IV</c:v>
                </c:pt>
                <c:pt idx="5">
                  <c:v>V</c:v>
                </c:pt>
                <c:pt idx="6">
                  <c:v>VI</c:v>
                </c:pt>
                <c:pt idx="7">
                  <c:v>VII</c:v>
                </c:pt>
                <c:pt idx="8">
                  <c:v>VIII</c:v>
                </c:pt>
                <c:pt idx="9">
                  <c:v>IX</c:v>
                </c:pt>
                <c:pt idx="10">
                  <c:v>X</c:v>
                </c:pt>
                <c:pt idx="11">
                  <c:v>XI</c:v>
                </c:pt>
                <c:pt idx="12">
                  <c:v>XII 2020</c:v>
                </c:pt>
              </c:strCache>
            </c:strRef>
          </c:cat>
          <c:val>
            <c:numRef>
              <c:f>Arkusz1!$B$2:$B$14</c:f>
              <c:numCache>
                <c:formatCode>General</c:formatCode>
                <c:ptCount val="13"/>
                <c:pt idx="0">
                  <c:v>552</c:v>
                </c:pt>
                <c:pt idx="1">
                  <c:v>607</c:v>
                </c:pt>
                <c:pt idx="2">
                  <c:v>572</c:v>
                </c:pt>
                <c:pt idx="3">
                  <c:v>554</c:v>
                </c:pt>
                <c:pt idx="4">
                  <c:v>624</c:v>
                </c:pt>
                <c:pt idx="5">
                  <c:v>651</c:v>
                </c:pt>
                <c:pt idx="6">
                  <c:v>652</c:v>
                </c:pt>
                <c:pt idx="7">
                  <c:v>661</c:v>
                </c:pt>
                <c:pt idx="8">
                  <c:v>671</c:v>
                </c:pt>
                <c:pt idx="9">
                  <c:v>671</c:v>
                </c:pt>
                <c:pt idx="10">
                  <c:v>689</c:v>
                </c:pt>
                <c:pt idx="11">
                  <c:v>693</c:v>
                </c:pt>
                <c:pt idx="12">
                  <c:v>713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94-4E93-A7E9-B8EED9A147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71247592"/>
        <c:axId val="313735224"/>
      </c:barChart>
      <c:catAx>
        <c:axId val="271247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13735224"/>
        <c:crosses val="autoZero"/>
        <c:auto val="1"/>
        <c:lblAlgn val="ctr"/>
        <c:lblOffset val="100"/>
        <c:noMultiLvlLbl val="0"/>
      </c:catAx>
      <c:valAx>
        <c:axId val="313735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71247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>
          <a:solidFill>
            <a:schemeClr val="tx1"/>
          </a:solidFill>
        </a:defRPr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b="1" dirty="0"/>
              <a:t>PROCENTOWA</a:t>
            </a:r>
            <a:r>
              <a:rPr lang="pl-PL" b="1" baseline="0" dirty="0"/>
              <a:t> STOPA BEZROBOCIA REJESTROWANEGO</a:t>
            </a:r>
            <a:endParaRPr lang="pl-PL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4.7509602107702317E-2"/>
          <c:y val="0.16489074803149606"/>
          <c:w val="0.9277741141732283"/>
          <c:h val="0.60790748031496078"/>
        </c:manualLayout>
      </c:layout>
      <c:lineChart>
        <c:grouping val="standar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POWIAT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0594673154230038E-2"/>
                  <c:y val="3.7499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13BA-4A13-B7CC-DF5AA35E8C42}"/>
                </c:ext>
              </c:extLst>
            </c:dLbl>
            <c:dLbl>
              <c:idx val="1"/>
              <c:layout>
                <c:manualLayout>
                  <c:x val="-2.1596239873574136E-2"/>
                  <c:y val="2.8125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13BA-4A13-B7CC-DF5AA35E8C42}"/>
                </c:ext>
              </c:extLst>
            </c:dLbl>
            <c:dLbl>
              <c:idx val="2"/>
              <c:layout>
                <c:manualLayout>
                  <c:x val="-3.0594673154230027E-2"/>
                  <c:y val="3.12499999999999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13BA-4A13-B7CC-DF5AA35E8C42}"/>
                </c:ext>
              </c:extLst>
            </c:dLbl>
            <c:dLbl>
              <c:idx val="3"/>
              <c:layout>
                <c:manualLayout>
                  <c:x val="-3.0594673154230027E-2"/>
                  <c:y val="2.187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13BA-4A13-B7CC-DF5AA35E8C42}"/>
                </c:ext>
              </c:extLst>
            </c:dLbl>
            <c:dLbl>
              <c:idx val="4"/>
              <c:layout>
                <c:manualLayout>
                  <c:x val="-3.0594673154230027E-2"/>
                  <c:y val="3.7499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13BA-4A13-B7CC-DF5AA35E8C42}"/>
                </c:ext>
              </c:extLst>
            </c:dLbl>
            <c:dLbl>
              <c:idx val="5"/>
              <c:layout>
                <c:manualLayout>
                  <c:x val="-3.0594673154230027E-2"/>
                  <c:y val="3.7499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13BA-4A13-B7CC-DF5AA35E8C42}"/>
                </c:ext>
              </c:extLst>
            </c:dLbl>
            <c:dLbl>
              <c:idx val="6"/>
              <c:layout>
                <c:manualLayout>
                  <c:x val="-3.0594673154230093E-2"/>
                  <c:y val="2.187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13BA-4A13-B7CC-DF5AA35E8C42}"/>
                </c:ext>
              </c:extLst>
            </c:dLbl>
            <c:dLbl>
              <c:idx val="7"/>
              <c:layout>
                <c:manualLayout>
                  <c:x val="-3.0594673154230093E-2"/>
                  <c:y val="4.06249999999999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13BA-4A13-B7CC-DF5AA35E8C42}"/>
                </c:ext>
              </c:extLst>
            </c:dLbl>
            <c:dLbl>
              <c:idx val="8"/>
              <c:layout>
                <c:manualLayout>
                  <c:x val="-3.0594673154230027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13BA-4A13-B7CC-DF5AA35E8C42}"/>
                </c:ext>
              </c:extLst>
            </c:dLbl>
            <c:dLbl>
              <c:idx val="9"/>
              <c:layout>
                <c:manualLayout>
                  <c:x val="-3.0594673154230027E-2"/>
                  <c:y val="2.4999999999999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13BA-4A13-B7CC-DF5AA35E8C42}"/>
                </c:ext>
              </c:extLst>
            </c:dLbl>
            <c:dLbl>
              <c:idx val="10"/>
              <c:layout>
                <c:manualLayout>
                  <c:x val="-1.9796553217442961E-2"/>
                  <c:y val="2.8125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13BA-4A13-B7CC-DF5AA35E8C42}"/>
                </c:ext>
              </c:extLst>
            </c:dLbl>
            <c:dLbl>
              <c:idx val="11"/>
              <c:layout>
                <c:manualLayout>
                  <c:x val="-3.0594673154230027E-2"/>
                  <c:y val="2.4999999999999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13BA-4A13-B7CC-DF5AA35E8C42}"/>
                </c:ext>
              </c:extLst>
            </c:dLbl>
            <c:dLbl>
              <c:idx val="12"/>
              <c:layout>
                <c:manualLayout>
                  <c:x val="-3.0594673154230027E-2"/>
                  <c:y val="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13BA-4A13-B7CC-DF5AA35E8C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Arkusz1!$A$2:$A$14</c:f>
              <c:strCache>
                <c:ptCount val="13"/>
                <c:pt idx="0">
                  <c:v>XII2019</c:v>
                </c:pt>
                <c:pt idx="1">
                  <c:v>I</c:v>
                </c:pt>
                <c:pt idx="2">
                  <c:v>II</c:v>
                </c:pt>
                <c:pt idx="3">
                  <c:v>III</c:v>
                </c:pt>
                <c:pt idx="4">
                  <c:v>IV</c:v>
                </c:pt>
                <c:pt idx="5">
                  <c:v>V</c:v>
                </c:pt>
                <c:pt idx="6">
                  <c:v>VI</c:v>
                </c:pt>
                <c:pt idx="7">
                  <c:v>VII</c:v>
                </c:pt>
                <c:pt idx="8">
                  <c:v>VIII</c:v>
                </c:pt>
                <c:pt idx="9">
                  <c:v>IX</c:v>
                </c:pt>
                <c:pt idx="10">
                  <c:v>X</c:v>
                </c:pt>
                <c:pt idx="11">
                  <c:v>XI</c:v>
                </c:pt>
                <c:pt idx="12">
                  <c:v>XII2020</c:v>
                </c:pt>
              </c:strCache>
            </c:strRef>
          </c:cat>
          <c:val>
            <c:numRef>
              <c:f>Arkusz1!$B$2:$B$14</c:f>
              <c:numCache>
                <c:formatCode>General</c:formatCode>
                <c:ptCount val="13"/>
                <c:pt idx="0">
                  <c:v>4.3</c:v>
                </c:pt>
                <c:pt idx="1">
                  <c:v>4.7</c:v>
                </c:pt>
                <c:pt idx="2">
                  <c:v>4.5</c:v>
                </c:pt>
                <c:pt idx="3">
                  <c:v>4.3</c:v>
                </c:pt>
                <c:pt idx="4">
                  <c:v>4.9000000000000004</c:v>
                </c:pt>
                <c:pt idx="5">
                  <c:v>5.0999999999999996</c:v>
                </c:pt>
                <c:pt idx="6">
                  <c:v>5.0999999999999996</c:v>
                </c:pt>
                <c:pt idx="7">
                  <c:v>5.2</c:v>
                </c:pt>
                <c:pt idx="8">
                  <c:v>5.3</c:v>
                </c:pt>
                <c:pt idx="9">
                  <c:v>5.2</c:v>
                </c:pt>
                <c:pt idx="10">
                  <c:v>5.3</c:v>
                </c:pt>
                <c:pt idx="11">
                  <c:v>5.4</c:v>
                </c:pt>
                <c:pt idx="12">
                  <c:v>5.5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3BA-4A13-B7CC-DF5AA35E8C42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WOJEWÓDZTWO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9894331468839063E-2"/>
                  <c:y val="4.0625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BA-4A13-B7CC-DF5AA35E8C42}"/>
                </c:ext>
              </c:extLst>
            </c:dLbl>
            <c:dLbl>
              <c:idx val="1"/>
              <c:layout>
                <c:manualLayout>
                  <c:x val="-3.0594673154230027E-2"/>
                  <c:y val="3.7499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BA-4A13-B7CC-DF5AA35E8C42}"/>
                </c:ext>
              </c:extLst>
            </c:dLbl>
            <c:dLbl>
              <c:idx val="2"/>
              <c:layout>
                <c:manualLayout>
                  <c:x val="-3.0594673154230027E-2"/>
                  <c:y val="4.3750000000000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Book Antiqua" panose="02040602050305030304" pitchFamily="18" charset="0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8958333333333333E-2"/>
                      <c:h val="0.102734498031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3BA-4A13-B7CC-DF5AA35E8C42}"/>
                </c:ext>
              </c:extLst>
            </c:dLbl>
            <c:dLbl>
              <c:idx val="3"/>
              <c:layout>
                <c:manualLayout>
                  <c:x val="-1.9796553217442961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BA-4A13-B7CC-DF5AA35E8C42}"/>
                </c:ext>
              </c:extLst>
            </c:dLbl>
            <c:dLbl>
              <c:idx val="4"/>
              <c:layout>
                <c:manualLayout>
                  <c:x val="-1.9796553217442961E-2"/>
                  <c:y val="3.12499999999998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3BA-4A13-B7CC-DF5AA35E8C42}"/>
                </c:ext>
              </c:extLst>
            </c:dLbl>
            <c:dLbl>
              <c:idx val="5"/>
              <c:layout>
                <c:manualLayout>
                  <c:x val="-3.0878371790889515E-2"/>
                  <c:y val="4.0625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3BA-4A13-B7CC-DF5AA35E8C42}"/>
                </c:ext>
              </c:extLst>
            </c:dLbl>
            <c:dLbl>
              <c:idx val="6"/>
              <c:layout>
                <c:manualLayout>
                  <c:x val="-3.419397561268709E-2"/>
                  <c:y val="4.062512303149606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Book Antiqua" panose="02040602050305030304" pitchFamily="18" charset="0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6875E-2"/>
                      <c:h val="0.108984498031496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13BA-4A13-B7CC-DF5AA35E8C42}"/>
                </c:ext>
              </c:extLst>
            </c:dLbl>
            <c:dLbl>
              <c:idx val="7"/>
              <c:layout>
                <c:manualLayout>
                  <c:x val="-3.0594673154230093E-2"/>
                  <c:y val="3.749999999999999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Book Antiqua" panose="02040602050305030304" pitchFamily="18" charset="0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7691696387476223E-2"/>
                      <c:h val="6.83594980314960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13BA-4A13-B7CC-DF5AA35E8C42}"/>
                </c:ext>
              </c:extLst>
            </c:dLbl>
            <c:dLbl>
              <c:idx val="8"/>
              <c:layout>
                <c:manualLayout>
                  <c:x val="-3.0594673154230027E-2"/>
                  <c:y val="3.74999999999998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Book Antiqua" panose="02040602050305030304" pitchFamily="18" charset="0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9287936261050356E-2"/>
                      <c:h val="7.14844980314960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13BA-4A13-B7CC-DF5AA35E8C42}"/>
                </c:ext>
              </c:extLst>
            </c:dLbl>
            <c:dLbl>
              <c:idx val="9"/>
              <c:layout>
                <c:manualLayout>
                  <c:x val="-1.9796553217443093E-2"/>
                  <c:y val="3.43751230314959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2292636419082687E-2"/>
                      <c:h val="6.210949803149605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E-13BA-4A13-B7CC-DF5AA35E8C42}"/>
                </c:ext>
              </c:extLst>
            </c:dLbl>
            <c:dLbl>
              <c:idx val="10"/>
              <c:layout>
                <c:manualLayout>
                  <c:x val="-1.9796553217442961E-2"/>
                  <c:y val="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13BA-4A13-B7CC-DF5AA35E8C42}"/>
                </c:ext>
              </c:extLst>
            </c:dLbl>
            <c:dLbl>
              <c:idx val="11"/>
              <c:layout>
                <c:manualLayout>
                  <c:x val="-1.9796553217443093E-2"/>
                  <c:y val="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13BA-4A13-B7CC-DF5AA35E8C42}"/>
                </c:ext>
              </c:extLst>
            </c:dLbl>
            <c:dLbl>
              <c:idx val="12"/>
              <c:layout>
                <c:manualLayout>
                  <c:x val="-3.0594673154230027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13BA-4A13-B7CC-DF5AA35E8C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Arkusz1!$A$2:$A$14</c:f>
              <c:strCache>
                <c:ptCount val="13"/>
                <c:pt idx="0">
                  <c:v>XII2019</c:v>
                </c:pt>
                <c:pt idx="1">
                  <c:v>I</c:v>
                </c:pt>
                <c:pt idx="2">
                  <c:v>II</c:v>
                </c:pt>
                <c:pt idx="3">
                  <c:v>III</c:v>
                </c:pt>
                <c:pt idx="4">
                  <c:v>IV</c:v>
                </c:pt>
                <c:pt idx="5">
                  <c:v>V</c:v>
                </c:pt>
                <c:pt idx="6">
                  <c:v>VI</c:v>
                </c:pt>
                <c:pt idx="7">
                  <c:v>VII</c:v>
                </c:pt>
                <c:pt idx="8">
                  <c:v>VIII</c:v>
                </c:pt>
                <c:pt idx="9">
                  <c:v>IX</c:v>
                </c:pt>
                <c:pt idx="10">
                  <c:v>X</c:v>
                </c:pt>
                <c:pt idx="11">
                  <c:v>XI</c:v>
                </c:pt>
                <c:pt idx="12">
                  <c:v>XII2020</c:v>
                </c:pt>
              </c:strCache>
            </c:strRef>
          </c:cat>
          <c:val>
            <c:numRef>
              <c:f>Arkusz1!$C$2:$C$14</c:f>
              <c:numCache>
                <c:formatCode>General</c:formatCode>
                <c:ptCount val="13"/>
                <c:pt idx="0">
                  <c:v>2.8</c:v>
                </c:pt>
                <c:pt idx="1">
                  <c:v>3.1</c:v>
                </c:pt>
                <c:pt idx="2">
                  <c:v>3.1</c:v>
                </c:pt>
                <c:pt idx="3">
                  <c:v>3.1</c:v>
                </c:pt>
                <c:pt idx="4">
                  <c:v>3.3</c:v>
                </c:pt>
                <c:pt idx="5">
                  <c:v>3.6</c:v>
                </c:pt>
                <c:pt idx="6">
                  <c:v>3.7</c:v>
                </c:pt>
                <c:pt idx="7">
                  <c:v>3.7</c:v>
                </c:pt>
                <c:pt idx="8">
                  <c:v>3.7</c:v>
                </c:pt>
                <c:pt idx="9">
                  <c:v>3.7</c:v>
                </c:pt>
                <c:pt idx="10">
                  <c:v>3.7</c:v>
                </c:pt>
                <c:pt idx="11">
                  <c:v>3.7</c:v>
                </c:pt>
                <c:pt idx="12">
                  <c:v>3.7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BA-4A13-B7CC-DF5AA35E8C42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KRAJ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1596239873574147E-2"/>
                  <c:y val="3.7499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13BA-4A13-B7CC-DF5AA35E8C42}"/>
                </c:ext>
              </c:extLst>
            </c:dLbl>
            <c:dLbl>
              <c:idx val="1"/>
              <c:layout>
                <c:manualLayout>
                  <c:x val="-3.0594673154230027E-2"/>
                  <c:y val="2.4999999999999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13BA-4A13-B7CC-DF5AA35E8C42}"/>
                </c:ext>
              </c:extLst>
            </c:dLbl>
            <c:dLbl>
              <c:idx val="2"/>
              <c:layout>
                <c:manualLayout>
                  <c:x val="-3.0594673154230027E-2"/>
                  <c:y val="2.4999999999999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13BA-4A13-B7CC-DF5AA35E8C42}"/>
                </c:ext>
              </c:extLst>
            </c:dLbl>
            <c:dLbl>
              <c:idx val="3"/>
              <c:layout>
                <c:manualLayout>
                  <c:x val="-3.0594673154230027E-2"/>
                  <c:y val="2.8125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13BA-4A13-B7CC-DF5AA35E8C42}"/>
                </c:ext>
              </c:extLst>
            </c:dLbl>
            <c:dLbl>
              <c:idx val="4"/>
              <c:layout>
                <c:manualLayout>
                  <c:x val="-1.9796553217442961E-2"/>
                  <c:y val="2.187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13BA-4A13-B7CC-DF5AA35E8C42}"/>
                </c:ext>
              </c:extLst>
            </c:dLbl>
            <c:dLbl>
              <c:idx val="6"/>
              <c:layout>
                <c:manualLayout>
                  <c:x val="-1.9796553217443027E-2"/>
                  <c:y val="1.5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13BA-4A13-B7CC-DF5AA35E8C42}"/>
                </c:ext>
              </c:extLst>
            </c:dLbl>
            <c:dLbl>
              <c:idx val="7"/>
              <c:layout>
                <c:manualLayout>
                  <c:x val="-1.9796553217442961E-2"/>
                  <c:y val="2.4999999999999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13BA-4A13-B7CC-DF5AA35E8C42}"/>
                </c:ext>
              </c:extLst>
            </c:dLbl>
            <c:dLbl>
              <c:idx val="8"/>
              <c:layout>
                <c:manualLayout>
                  <c:x val="-1.9796553217442961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13BA-4A13-B7CC-DF5AA35E8C42}"/>
                </c:ext>
              </c:extLst>
            </c:dLbl>
            <c:dLbl>
              <c:idx val="9"/>
              <c:layout>
                <c:manualLayout>
                  <c:x val="-1.9796553217443093E-2"/>
                  <c:y val="4.0625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13BA-4A13-B7CC-DF5AA35E8C42}"/>
                </c:ext>
              </c:extLst>
            </c:dLbl>
            <c:dLbl>
              <c:idx val="10"/>
              <c:layout>
                <c:manualLayout>
                  <c:x val="-1.9796553217442961E-2"/>
                  <c:y val="3.12499999999999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13BA-4A13-B7CC-DF5AA35E8C42}"/>
                </c:ext>
              </c:extLst>
            </c:dLbl>
            <c:dLbl>
              <c:idx val="11"/>
              <c:layout>
                <c:manualLayout>
                  <c:x val="-1.9796553217443093E-2"/>
                  <c:y val="2.187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13BA-4A13-B7CC-DF5AA35E8C42}"/>
                </c:ext>
              </c:extLst>
            </c:dLbl>
            <c:dLbl>
              <c:idx val="12"/>
              <c:layout>
                <c:manualLayout>
                  <c:x val="-3.0594673154230027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A-13BA-4A13-B7CC-DF5AA35E8C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Arkusz1!$A$2:$A$14</c:f>
              <c:strCache>
                <c:ptCount val="13"/>
                <c:pt idx="0">
                  <c:v>XII2019</c:v>
                </c:pt>
                <c:pt idx="1">
                  <c:v>I</c:v>
                </c:pt>
                <c:pt idx="2">
                  <c:v>II</c:v>
                </c:pt>
                <c:pt idx="3">
                  <c:v>III</c:v>
                </c:pt>
                <c:pt idx="4">
                  <c:v>IV</c:v>
                </c:pt>
                <c:pt idx="5">
                  <c:v>V</c:v>
                </c:pt>
                <c:pt idx="6">
                  <c:v>VI</c:v>
                </c:pt>
                <c:pt idx="7">
                  <c:v>VII</c:v>
                </c:pt>
                <c:pt idx="8">
                  <c:v>VIII</c:v>
                </c:pt>
                <c:pt idx="9">
                  <c:v>IX</c:v>
                </c:pt>
                <c:pt idx="10">
                  <c:v>X</c:v>
                </c:pt>
                <c:pt idx="11">
                  <c:v>XI</c:v>
                </c:pt>
                <c:pt idx="12">
                  <c:v>XII2020</c:v>
                </c:pt>
              </c:strCache>
            </c:strRef>
          </c:cat>
          <c:val>
            <c:numRef>
              <c:f>Arkusz1!$D$2:$D$14</c:f>
              <c:numCache>
                <c:formatCode>General</c:formatCode>
                <c:ptCount val="13"/>
                <c:pt idx="0">
                  <c:v>5.2</c:v>
                </c:pt>
                <c:pt idx="1">
                  <c:v>5.5</c:v>
                </c:pt>
                <c:pt idx="2">
                  <c:v>5.5</c:v>
                </c:pt>
                <c:pt idx="3">
                  <c:v>5.4</c:v>
                </c:pt>
                <c:pt idx="4">
                  <c:v>5.8</c:v>
                </c:pt>
                <c:pt idx="5">
                  <c:v>6</c:v>
                </c:pt>
                <c:pt idx="6">
                  <c:v>6.1</c:v>
                </c:pt>
                <c:pt idx="7">
                  <c:v>6.1</c:v>
                </c:pt>
                <c:pt idx="8">
                  <c:v>6.1</c:v>
                </c:pt>
                <c:pt idx="9">
                  <c:v>6.1</c:v>
                </c:pt>
                <c:pt idx="10">
                  <c:v>6.1</c:v>
                </c:pt>
                <c:pt idx="11">
                  <c:v>6.1</c:v>
                </c:pt>
                <c:pt idx="12">
                  <c:v>6.2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3BA-4A13-B7CC-DF5AA35E8C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3694168"/>
        <c:axId val="313694552"/>
      </c:lineChart>
      <c:catAx>
        <c:axId val="313694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3694552"/>
        <c:crosses val="autoZero"/>
        <c:auto val="1"/>
        <c:lblAlgn val="ctr"/>
        <c:lblOffset val="100"/>
        <c:noMultiLvlLbl val="0"/>
      </c:catAx>
      <c:valAx>
        <c:axId val="313694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13694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WYŁĄCZENIA  Z EWIDENCJI BEZROBOTNYCH WEDŁUG PRZYCZYN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968031329852238E-2"/>
          <c:y val="0.23016291840589145"/>
          <c:w val="0.82916666666666672"/>
          <c:h val="0.53520374015748029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WYŁACZENIA  Z EWIDENCJI BEZROBOTNYCH WEDŁUG PRZYCZYN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12B-4A19-ADA6-D7C760CC62D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4-D12B-4A19-ADA6-D7C760CC62D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D12B-4A19-ADA6-D7C760CC62D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2-D12B-4A19-ADA6-D7C760CC62D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F10E-42E7-AB02-0485372D873F}"/>
              </c:ext>
            </c:extLst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PODJĘCIE PRACY- 600</c:v>
                </c:pt>
                <c:pt idx="1">
                  <c:v>BRAK GOTOWOŚCI -87</c:v>
                </c:pt>
                <c:pt idx="2">
                  <c:v>ODMOWA PODJĘCIA PRACY- 21</c:v>
                </c:pt>
                <c:pt idx="3">
                  <c:v>REZYGNACJA- 80</c:v>
                </c:pt>
                <c:pt idx="4">
                  <c:v>INNE-233</c:v>
                </c:pt>
              </c:strCache>
            </c:strRef>
          </c:cat>
          <c:val>
            <c:numRef>
              <c:f>Arkusz1!$B$2:$B$6</c:f>
              <c:numCache>
                <c:formatCode>General</c:formatCode>
                <c:ptCount val="5"/>
                <c:pt idx="0">
                  <c:v>600</c:v>
                </c:pt>
                <c:pt idx="1">
                  <c:v>87</c:v>
                </c:pt>
                <c:pt idx="2">
                  <c:v>21</c:v>
                </c:pt>
                <c:pt idx="3">
                  <c:v>80</c:v>
                </c:pt>
                <c:pt idx="4">
                  <c:v>233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2B-4A19-ADA6-D7C760CC62D7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838156871458719"/>
          <c:y val="0.67182178170679452"/>
          <c:w val="0.3410362737473614"/>
          <c:h val="0.31323106956369928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r>
              <a:rPr lang="pl-PL" sz="1400" b="1" dirty="0">
                <a:latin typeface="Book Antiqua" panose="02040602050305030304" pitchFamily="18" charset="0"/>
              </a:rPr>
              <a:t>STRUKTURA BEZROBOTNYCH ZE WZGLĘDU NA PŁEĆ</a:t>
            </a:r>
          </a:p>
        </c:rich>
      </c:tx>
      <c:layout>
        <c:manualLayout>
          <c:xMode val="edge"/>
          <c:yMode val="edge"/>
          <c:x val="0.1315103346456693"/>
          <c:y val="6.25000000000000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Book Antiqua" panose="02040602050305030304" pitchFamily="18" charset="0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MĘŻCZYŹNI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Arkusz1!$A$2:$A$5</c:f>
              <c:strCache>
                <c:ptCount val="4"/>
                <c:pt idx="0">
                  <c:v>I KWARTAŁ</c:v>
                </c:pt>
                <c:pt idx="1">
                  <c:v>II KWARTAŁ</c:v>
                </c:pt>
                <c:pt idx="2">
                  <c:v>III KWARTAŁ</c:v>
                </c:pt>
                <c:pt idx="3">
                  <c:v>IV KWARTAŁ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33.6</c:v>
                </c:pt>
                <c:pt idx="1">
                  <c:v>38</c:v>
                </c:pt>
                <c:pt idx="2">
                  <c:v>36.700000000000003</c:v>
                </c:pt>
                <c:pt idx="3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28-4E0D-AF94-CCFE705FDA92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KOBIETY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Arkusz1!$A$2:$A$5</c:f>
              <c:strCache>
                <c:ptCount val="4"/>
                <c:pt idx="0">
                  <c:v>I KWARTAŁ</c:v>
                </c:pt>
                <c:pt idx="1">
                  <c:v>II KWARTAŁ</c:v>
                </c:pt>
                <c:pt idx="2">
                  <c:v>III KWARTAŁ</c:v>
                </c:pt>
                <c:pt idx="3">
                  <c:v>IV KWARTAŁ</c:v>
                </c:pt>
              </c:strCache>
            </c:strRef>
          </c:cat>
          <c:val>
            <c:numRef>
              <c:f>Arkusz1!$C$2:$C$5</c:f>
              <c:numCache>
                <c:formatCode>General</c:formatCode>
                <c:ptCount val="4"/>
                <c:pt idx="0">
                  <c:v>66.400000000000006</c:v>
                </c:pt>
                <c:pt idx="1">
                  <c:v>62</c:v>
                </c:pt>
                <c:pt idx="2">
                  <c:v>63.3</c:v>
                </c:pt>
                <c:pt idx="3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28-4E0D-AF94-CCFE705FDA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4153720"/>
        <c:axId val="314164968"/>
      </c:barChart>
      <c:catAx>
        <c:axId val="314153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164968"/>
        <c:crosses val="autoZero"/>
        <c:auto val="1"/>
        <c:lblAlgn val="ctr"/>
        <c:lblOffset val="100"/>
        <c:noMultiLvlLbl val="0"/>
      </c:catAx>
      <c:valAx>
        <c:axId val="314164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14153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538336614173228"/>
          <c:y val="0.93528276399624033"/>
          <c:w val="0.38923326771653544"/>
          <c:h val="5.63186982751475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Book Antiqua" panose="02040602050305030304" pitchFamily="18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BEZROBOTNI WEDŁUG GRUP RYZYKA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BEZROBOTNI WEDŁUG GRUP RYZYKA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Arkusz1!$A$2:$A$9</c:f>
              <c:strCache>
                <c:ptCount val="8"/>
                <c:pt idx="0">
                  <c:v>DŁUGOTRWALE BEZROBOTNI- 41%</c:v>
                </c:pt>
                <c:pt idx="1">
                  <c:v>OSOBY DO 30 R.Ż - 31%</c:v>
                </c:pt>
                <c:pt idx="2">
                  <c:v>POSIADAJĄCE DZIECKO DO 6 R.Ż-23%</c:v>
                </c:pt>
                <c:pt idx="3">
                  <c:v>BEZ KWALIF. ZAWOD.- 32%</c:v>
                </c:pt>
                <c:pt idx="4">
                  <c:v>BEZ DOŚW. ZAWOD. -18%</c:v>
                </c:pt>
                <c:pt idx="5">
                  <c:v>OSOBY 50+ -24%</c:v>
                </c:pt>
                <c:pt idx="6">
                  <c:v>KORZYSTAJĄCY ZE ŚWIADCZEŃ OPS - 9%</c:v>
                </c:pt>
                <c:pt idx="7">
                  <c:v>NIEPEŁNOSPRAWNI- 7%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292</c:v>
                </c:pt>
                <c:pt idx="1">
                  <c:v>218</c:v>
                </c:pt>
                <c:pt idx="2">
                  <c:v>167</c:v>
                </c:pt>
                <c:pt idx="3">
                  <c:v>226</c:v>
                </c:pt>
                <c:pt idx="4">
                  <c:v>128</c:v>
                </c:pt>
                <c:pt idx="5">
                  <c:v>170</c:v>
                </c:pt>
                <c:pt idx="6">
                  <c:v>67</c:v>
                </c:pt>
                <c:pt idx="7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5A-46DB-80B3-D9F6B84C7B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71210336"/>
        <c:axId val="271210728"/>
      </c:barChart>
      <c:catAx>
        <c:axId val="2712103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71210728"/>
        <c:crosses val="autoZero"/>
        <c:auto val="1"/>
        <c:lblAlgn val="ctr"/>
        <c:lblOffset val="100"/>
        <c:noMultiLvlLbl val="0"/>
      </c:catAx>
      <c:valAx>
        <c:axId val="27121072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271210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400" b="1" dirty="0">
                <a:latin typeface="Book Antiqua" panose="02040602050305030304" pitchFamily="18" charset="0"/>
              </a:rPr>
              <a:t>STRUKTURA BEZROBOCIA ZE WZGLĘDU NA WYKSZTAŁCENIE</a:t>
            </a:r>
            <a:r>
              <a:rPr lang="pl-PL" sz="1400" b="1" baseline="0" dirty="0">
                <a:latin typeface="Book Antiqua" panose="02040602050305030304" pitchFamily="18" charset="0"/>
              </a:rPr>
              <a:t>  (PORÓWNANIE DO 2019R</a:t>
            </a:r>
            <a:r>
              <a:rPr lang="pl-PL" sz="1400" baseline="0" dirty="0">
                <a:latin typeface="Book Antiqua" panose="02040602050305030304" pitchFamily="18" charset="0"/>
              </a:rPr>
              <a:t>)</a:t>
            </a:r>
            <a:endParaRPr lang="pl-PL" sz="1400" dirty="0">
              <a:latin typeface="Book Antiqua" panose="0204060205030503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WYŻSZE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2020r</c:v>
                </c:pt>
                <c:pt idx="1">
                  <c:v>2019r.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 formatCode="0">
                  <c:v>47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B5-4FCA-A28F-872FF40FFDE3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ŚREDNIE OGÓLNOKSZTAŁCĄCE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2020r</c:v>
                </c:pt>
                <c:pt idx="1">
                  <c:v>2019r.</c:v>
                </c:pt>
              </c:strCache>
            </c:strRef>
          </c:cat>
          <c:val>
            <c:numRef>
              <c:f>Arkusz1!$C$2:$C$3</c:f>
              <c:numCache>
                <c:formatCode>0</c:formatCode>
                <c:ptCount val="2"/>
                <c:pt idx="0">
                  <c:v>54</c:v>
                </c:pt>
                <c:pt idx="1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4B5-4FCA-A28F-872FF40FFDE3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POLICEALNE ORAZ ŚREDNIE ZAWODOWE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2020r</c:v>
                </c:pt>
                <c:pt idx="1">
                  <c:v>2019r.</c:v>
                </c:pt>
              </c:strCache>
            </c:strRef>
          </c:cat>
          <c:val>
            <c:numRef>
              <c:f>Arkusz1!$D$2:$D$3</c:f>
              <c:numCache>
                <c:formatCode>General</c:formatCode>
                <c:ptCount val="2"/>
                <c:pt idx="0">
                  <c:v>149</c:v>
                </c:pt>
                <c:pt idx="1">
                  <c:v>121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4B5-4FCA-A28F-872FF40FFDE3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ZASADNICZE ZAWODOWE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2020r</c:v>
                </c:pt>
                <c:pt idx="1">
                  <c:v>2019r.</c:v>
                </c:pt>
              </c:strCache>
            </c:strRef>
          </c:cat>
          <c:val>
            <c:numRef>
              <c:f>Arkusz1!$E$2:$E$3</c:f>
              <c:numCache>
                <c:formatCode>General</c:formatCode>
                <c:ptCount val="2"/>
                <c:pt idx="0">
                  <c:v>206</c:v>
                </c:pt>
                <c:pt idx="1">
                  <c:v>154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4B5-4FCA-A28F-872FF40FFDE3}"/>
            </c:ext>
          </c:extLst>
        </c:ser>
        <c:ser>
          <c:idx val="4"/>
          <c:order val="4"/>
          <c:tx>
            <c:strRef>
              <c:f>Arkusz1!$F$1</c:f>
              <c:strCache>
                <c:ptCount val="1"/>
                <c:pt idx="0">
                  <c:v>GIMNAZJALNE I NIŻSZE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C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2020r</c:v>
                </c:pt>
                <c:pt idx="1">
                  <c:v>2019r.</c:v>
                </c:pt>
              </c:strCache>
            </c:strRef>
          </c:cat>
          <c:val>
            <c:numRef>
              <c:f>Arkusz1!$F$2:$F$3</c:f>
              <c:numCache>
                <c:formatCode>General</c:formatCode>
                <c:ptCount val="2"/>
                <c:pt idx="0">
                  <c:v>257</c:v>
                </c:pt>
                <c:pt idx="1">
                  <c:v>193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4B5-4FCA-A28F-872FF40FFD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4339904"/>
        <c:axId val="314337552"/>
      </c:barChart>
      <c:catAx>
        <c:axId val="314339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14337552"/>
        <c:crosses val="autoZero"/>
        <c:auto val="1"/>
        <c:lblAlgn val="ctr"/>
        <c:lblOffset val="100"/>
        <c:noMultiLvlLbl val="0"/>
      </c:catAx>
      <c:valAx>
        <c:axId val="314337552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crossAx val="314339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Book Antiqua" panose="02040602050305030304" pitchFamily="18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400" b="1" dirty="0">
                <a:latin typeface="Book Antiqua" panose="02040602050305030304" pitchFamily="18" charset="0"/>
              </a:rPr>
              <a:t>STRUKTURA BEZROBOTNYCH ZE WZGLĘDU NA WIEK (PORÓWNANIE DO 2019r.)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18-24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2019r</c:v>
                </c:pt>
                <c:pt idx="1">
                  <c:v>2020r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97</c:v>
                </c:pt>
                <c:pt idx="1">
                  <c:v>114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CD-4035-9146-235004BDE59E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25-34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2019r</c:v>
                </c:pt>
                <c:pt idx="1">
                  <c:v>2020r</c:v>
                </c:pt>
              </c:strCache>
            </c:strRef>
          </c:cat>
          <c:val>
            <c:numRef>
              <c:f>Arkusz1!$C$2:$C$3</c:f>
              <c:numCache>
                <c:formatCode>General</c:formatCode>
                <c:ptCount val="2"/>
                <c:pt idx="0">
                  <c:v>171</c:v>
                </c:pt>
                <c:pt idx="1">
                  <c:v>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CD-4035-9146-235004BDE59E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35-44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2019r</c:v>
                </c:pt>
                <c:pt idx="1">
                  <c:v>2020r</c:v>
                </c:pt>
              </c:strCache>
            </c:strRef>
          </c:cat>
          <c:val>
            <c:numRef>
              <c:f>Arkusz1!$D$2:$D$3</c:f>
              <c:numCache>
                <c:formatCode>General</c:formatCode>
                <c:ptCount val="2"/>
                <c:pt idx="0">
                  <c:v>119</c:v>
                </c:pt>
                <c:pt idx="1">
                  <c:v>166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ACD-4035-9146-235004BDE59E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45-54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2019r</c:v>
                </c:pt>
                <c:pt idx="1">
                  <c:v>2020r</c:v>
                </c:pt>
              </c:strCache>
            </c:strRef>
          </c:cat>
          <c:val>
            <c:numRef>
              <c:f>Arkusz1!$E$2:$E$3</c:f>
              <c:numCache>
                <c:formatCode>General</c:formatCode>
                <c:ptCount val="2"/>
                <c:pt idx="0">
                  <c:v>93</c:v>
                </c:pt>
                <c:pt idx="1">
                  <c:v>117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ACD-4035-9146-235004BDE59E}"/>
            </c:ext>
          </c:extLst>
        </c:ser>
        <c:ser>
          <c:idx val="4"/>
          <c:order val="4"/>
          <c:tx>
            <c:strRef>
              <c:f>Arkusz1!$F$1</c:f>
              <c:strCache>
                <c:ptCount val="1"/>
                <c:pt idx="0">
                  <c:v>55-59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2019r</c:v>
                </c:pt>
                <c:pt idx="1">
                  <c:v>2020r</c:v>
                </c:pt>
              </c:strCache>
            </c:strRef>
          </c:cat>
          <c:val>
            <c:numRef>
              <c:f>Arkusz1!$F$2:$F$3</c:f>
              <c:numCache>
                <c:formatCode>General</c:formatCode>
                <c:ptCount val="2"/>
                <c:pt idx="0">
                  <c:v>49</c:v>
                </c:pt>
                <c:pt idx="1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ACD-4035-9146-235004BDE59E}"/>
            </c:ext>
          </c:extLst>
        </c:ser>
        <c:ser>
          <c:idx val="5"/>
          <c:order val="5"/>
          <c:tx>
            <c:strRef>
              <c:f>Arkusz1!$G$1</c:f>
              <c:strCache>
                <c:ptCount val="1"/>
                <c:pt idx="0">
                  <c:v>60 i więcej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Arkusz1!$A$2:$A$3</c:f>
              <c:strCache>
                <c:ptCount val="2"/>
                <c:pt idx="0">
                  <c:v>2019r</c:v>
                </c:pt>
                <c:pt idx="1">
                  <c:v>2020r</c:v>
                </c:pt>
              </c:strCache>
            </c:strRef>
          </c:cat>
          <c:val>
            <c:numRef>
              <c:f>Arkusz1!$G$2:$G$3</c:f>
              <c:numCache>
                <c:formatCode>General</c:formatCode>
                <c:ptCount val="2"/>
                <c:pt idx="0">
                  <c:v>23</c:v>
                </c:pt>
                <c:pt idx="1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ACD-4035-9146-235004BDE5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4340296"/>
        <c:axId val="314335200"/>
      </c:barChart>
      <c:catAx>
        <c:axId val="3143402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335200"/>
        <c:crosses val="autoZero"/>
        <c:auto val="1"/>
        <c:lblAlgn val="ctr"/>
        <c:lblOffset val="100"/>
        <c:noMultiLvlLbl val="0"/>
      </c:catAx>
      <c:valAx>
        <c:axId val="31433520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14340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Book Antiqua" panose="02040602050305030304" pitchFamily="18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400" b="1" dirty="0">
                <a:latin typeface="Book Antiqua" panose="02040602050305030304" pitchFamily="18" charset="0"/>
              </a:rPr>
              <a:t>BEZROBOTNI WEDŁUG CZASU POZOSTAWANIA BEZ PRACY (PORÓWNANIE DO 2019r.)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Arkusz1!$A$2:$A$6</c:f>
              <c:strCache>
                <c:ptCount val="5"/>
                <c:pt idx="0">
                  <c:v>do 1 m-ca </c:v>
                </c:pt>
                <c:pt idx="1">
                  <c:v>1-3 m-cy </c:v>
                </c:pt>
                <c:pt idx="2">
                  <c:v>3-6 m-cy </c:v>
                </c:pt>
                <c:pt idx="3">
                  <c:v>6-12 m-cy </c:v>
                </c:pt>
                <c:pt idx="4">
                  <c:v>12-24 m-cy </c:v>
                </c:pt>
              </c:strCache>
            </c:strRef>
          </c:cat>
          <c:val>
            <c:numRef>
              <c:f>Arkusz1!$B$2:$B$6</c:f>
              <c:numCache>
                <c:formatCode>General</c:formatCode>
                <c:ptCount val="5"/>
                <c:pt idx="0">
                  <c:v>54</c:v>
                </c:pt>
                <c:pt idx="1">
                  <c:v>149</c:v>
                </c:pt>
                <c:pt idx="2">
                  <c:v>120</c:v>
                </c:pt>
                <c:pt idx="3">
                  <c:v>152</c:v>
                </c:pt>
                <c:pt idx="4">
                  <c:v>136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33-48D5-8CF7-CBABE11D8698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2019r.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Arkusz1!$A$2:$A$6</c:f>
              <c:strCache>
                <c:ptCount val="5"/>
                <c:pt idx="0">
                  <c:v>do 1 m-ca </c:v>
                </c:pt>
                <c:pt idx="1">
                  <c:v>1-3 m-cy </c:v>
                </c:pt>
                <c:pt idx="2">
                  <c:v>3-6 m-cy </c:v>
                </c:pt>
                <c:pt idx="3">
                  <c:v>6-12 m-cy </c:v>
                </c:pt>
                <c:pt idx="4">
                  <c:v>12-24 m-cy </c:v>
                </c:pt>
              </c:strCache>
            </c:strRef>
          </c:cat>
          <c:val>
            <c:numRef>
              <c:f>Arkusz1!$C$2:$C$6</c:f>
              <c:numCache>
                <c:formatCode>General</c:formatCode>
                <c:ptCount val="5"/>
                <c:pt idx="0">
                  <c:v>74</c:v>
                </c:pt>
                <c:pt idx="1">
                  <c:v>156</c:v>
                </c:pt>
                <c:pt idx="2">
                  <c:v>85</c:v>
                </c:pt>
                <c:pt idx="3">
                  <c:v>85</c:v>
                </c:pt>
                <c:pt idx="4">
                  <c:v>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933-48D5-8CF7-CBABE11D86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4338728"/>
        <c:axId val="314336768"/>
      </c:barChart>
      <c:catAx>
        <c:axId val="314338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336768"/>
        <c:crosses val="autoZero"/>
        <c:auto val="1"/>
        <c:lblAlgn val="ctr"/>
        <c:lblOffset val="100"/>
        <c:noMultiLvlLbl val="0"/>
      </c:catAx>
      <c:valAx>
        <c:axId val="314336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338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Book Antiqua" panose="02040602050305030304" pitchFamily="18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600" b="1" dirty="0">
                <a:latin typeface="Book Antiqua" panose="02040602050305030304" pitchFamily="18" charset="0"/>
              </a:rPr>
              <a:t>Struktura</a:t>
            </a:r>
            <a:r>
              <a:rPr lang="pl-PL" sz="1600" b="1" baseline="0" dirty="0">
                <a:latin typeface="Book Antiqua" panose="02040602050305030304" pitchFamily="18" charset="0"/>
              </a:rPr>
              <a:t> zatrudnionych cudzoziemców wg obywatelstwa </a:t>
            </a:r>
            <a:endParaRPr lang="en-US" sz="1600" b="1" dirty="0">
              <a:latin typeface="Book Antiqua" panose="0204060205030503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Arkusz1!$A$2:$A$7</c:f>
              <c:strCache>
                <c:ptCount val="6"/>
                <c:pt idx="0">
                  <c:v>BIAŁORUŚ</c:v>
                </c:pt>
                <c:pt idx="1">
                  <c:v>ROSJI</c:v>
                </c:pt>
                <c:pt idx="2">
                  <c:v>UKRAINA</c:v>
                </c:pt>
                <c:pt idx="3">
                  <c:v>MOŁDAWIA</c:v>
                </c:pt>
                <c:pt idx="4">
                  <c:v>GRUZJA</c:v>
                </c:pt>
                <c:pt idx="5">
                  <c:v>ARMENIA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42</c:v>
                </c:pt>
                <c:pt idx="1">
                  <c:v>6</c:v>
                </c:pt>
                <c:pt idx="2">
                  <c:v>1377</c:v>
                </c:pt>
                <c:pt idx="3">
                  <c:v>242</c:v>
                </c:pt>
                <c:pt idx="4">
                  <c:v>279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C0-40AA-A968-0C4BF948D5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4333632"/>
        <c:axId val="314335984"/>
      </c:barChart>
      <c:catAx>
        <c:axId val="314333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335984"/>
        <c:crosses val="autoZero"/>
        <c:auto val="1"/>
        <c:lblAlgn val="ctr"/>
        <c:lblOffset val="100"/>
        <c:noMultiLvlLbl val="0"/>
      </c:catAx>
      <c:valAx>
        <c:axId val="314335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14333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600" b="1" dirty="0">
                <a:latin typeface="Book Antiqua" panose="02040602050305030304" pitchFamily="18" charset="0"/>
              </a:rPr>
              <a:t>Zarejestrowane oświadczenia o powierzeniu wykonywania pracy cudzoziemcom według branży</a:t>
            </a:r>
            <a:endParaRPr lang="en-US" sz="1600" b="1" dirty="0">
              <a:latin typeface="Book Antiqua" panose="0204060205030503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37603971676103076"/>
          <c:y val="0.15773215941694962"/>
          <c:w val="0.59046675631428791"/>
          <c:h val="0.762445942439019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Arkusz1!$A$2:$A$7</c:f>
              <c:strCache>
                <c:ptCount val="6"/>
                <c:pt idx="0">
                  <c:v>przemysł</c:v>
                </c:pt>
                <c:pt idx="1">
                  <c:v>budownictwo</c:v>
                </c:pt>
                <c:pt idx="2">
                  <c:v>transport i gospodarka magazynowa</c:v>
                </c:pt>
                <c:pt idx="3">
                  <c:v>handel hurtowy i detaliczny</c:v>
                </c:pt>
                <c:pt idx="4">
                  <c:v>rolnictwo, leśnictwo,łowiectwo i rybactwo</c:v>
                </c:pt>
                <c:pt idx="5">
                  <c:v>pozostałe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1165</c:v>
                </c:pt>
                <c:pt idx="1">
                  <c:v>56</c:v>
                </c:pt>
                <c:pt idx="2">
                  <c:v>62</c:v>
                </c:pt>
                <c:pt idx="3">
                  <c:v>69</c:v>
                </c:pt>
                <c:pt idx="4">
                  <c:v>26</c:v>
                </c:pt>
                <c:pt idx="5">
                  <c:v>569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08-4269-BE31-1835944A6A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4338336"/>
        <c:axId val="314337944"/>
      </c:barChart>
      <c:catAx>
        <c:axId val="314338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337944"/>
        <c:crosses val="autoZero"/>
        <c:auto val="1"/>
        <c:lblAlgn val="ctr"/>
        <c:lblOffset val="100"/>
        <c:noMultiLvlLbl val="0"/>
      </c:catAx>
      <c:valAx>
        <c:axId val="3143379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pl-PL"/>
          </a:p>
        </c:txPr>
        <c:crossAx val="31433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80408134403168"/>
          <c:y val="0.19772962341971403"/>
          <c:w val="0.76867628346456696"/>
          <c:h val="0.73855749028996076"/>
        </c:manualLayout>
      </c:layout>
      <c:pie3DChart>
        <c:varyColors val="1"/>
        <c:ser>
          <c:idx val="0"/>
          <c:order val="0"/>
          <c:spPr>
            <a:solidFill>
              <a:srgbClr val="C0504D"/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explosion val="25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19F4-445E-8704-FB8E1924DD1C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19F4-445E-8704-FB8E1924DD1C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19F4-445E-8704-FB8E1924DD1C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19F4-445E-8704-FB8E1924DD1C}"/>
              </c:ext>
            </c:extLst>
          </c:dPt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4-19F4-445E-8704-FB8E1924DD1C}"/>
              </c:ext>
            </c:extLst>
          </c:dPt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05-19F4-445E-8704-FB8E1924DD1C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6-19F4-445E-8704-FB8E1924DD1C}"/>
              </c:ext>
            </c:extLst>
          </c:dPt>
          <c:dPt>
            <c:idx val="7"/>
            <c:bubble3D val="0"/>
            <c:extLst>
              <c:ext xmlns:c16="http://schemas.microsoft.com/office/drawing/2014/chart" uri="{C3380CC4-5D6E-409C-BE32-E72D297353CC}">
                <c16:uniqueId val="{00000007-19F4-445E-8704-FB8E1924DD1C}"/>
              </c:ext>
            </c:extLst>
          </c:dPt>
          <c:dPt>
            <c:idx val="8"/>
            <c:bubble3D val="0"/>
            <c:extLst>
              <c:ext xmlns:c16="http://schemas.microsoft.com/office/drawing/2014/chart" uri="{C3380CC4-5D6E-409C-BE32-E72D297353CC}">
                <c16:uniqueId val="{00000008-19F4-445E-8704-FB8E1924DD1C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09-19F4-445E-8704-FB8E1924DD1C}"/>
              </c:ext>
            </c:extLst>
          </c:dPt>
          <c:dLbls>
            <c:dLbl>
              <c:idx val="0"/>
              <c:layout>
                <c:manualLayout>
                  <c:x val="0.20670023065298657"/>
                  <c:y val="9.3538985592902579E-2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9F4-445E-8704-FB8E1924DD1C}"/>
                </c:ext>
              </c:extLst>
            </c:dLbl>
            <c:dLbl>
              <c:idx val="1"/>
              <c:layout>
                <c:manualLayout>
                  <c:x val="-0.20561887767198672"/>
                  <c:y val="-0.1014991050646971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9F4-445E-8704-FB8E1924DD1C}"/>
                </c:ext>
              </c:extLst>
            </c:dLbl>
            <c:dLbl>
              <c:idx val="2"/>
              <c:layout>
                <c:manualLayout>
                  <c:x val="7.4977053156454233E-3"/>
                  <c:y val="-4.4352564481190328E-2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9F4-445E-8704-FB8E1924DD1C}"/>
                </c:ext>
              </c:extLst>
            </c:dLbl>
            <c:dLbl>
              <c:idx val="3"/>
              <c:layout>
                <c:manualLayout>
                  <c:x val="0.18024146981627295"/>
                  <c:y val="-0.11621386309762127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9F4-445E-8704-FB8E1924DD1C}"/>
                </c:ext>
              </c:extLst>
            </c:dLbl>
            <c:dLbl>
              <c:idx val="4"/>
              <c:layout>
                <c:manualLayout>
                  <c:x val="-8.1767756303189373E-2"/>
                  <c:y val="8.4023310645491345E-2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9F4-445E-8704-FB8E1924DD1C}"/>
                </c:ext>
              </c:extLst>
            </c:dLbl>
            <c:dLbl>
              <c:idx val="5"/>
              <c:layout>
                <c:manualLayout>
                  <c:x val="-0.12538665822070019"/>
                  <c:y val="-2.3093860876946936E-2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pl-PL" sz="1200" b="1" dirty="0">
                        <a:latin typeface="Book Antiqua" panose="02040602050305030304" pitchFamily="18" charset="0"/>
                      </a:rPr>
                      <a:t>Prace</a:t>
                    </a:r>
                    <a:r>
                      <a:rPr lang="pl-PL" sz="1200" b="1" baseline="0" dirty="0">
                        <a:latin typeface="Book Antiqua" panose="02040602050305030304" pitchFamily="18" charset="0"/>
                      </a:rPr>
                      <a:t> </a:t>
                    </a:r>
                    <a:r>
                      <a:rPr lang="pl-PL" sz="1200" b="1" dirty="0">
                        <a:latin typeface="Book Antiqua" panose="02040602050305030304" pitchFamily="18" charset="0"/>
                      </a:rPr>
                      <a:t>społ. </a:t>
                    </a:r>
                    <a:r>
                      <a:rPr lang="pl-PL" sz="1200" b="1" dirty="0" err="1">
                        <a:latin typeface="Book Antiqua" panose="02040602050305030304" pitchFamily="18" charset="0"/>
                      </a:rPr>
                      <a:t>użyt</a:t>
                    </a:r>
                    <a:r>
                      <a:rPr lang="pl-PL" sz="1200" b="1" dirty="0">
                        <a:latin typeface="Book Antiqua" panose="02040602050305030304" pitchFamily="18" charset="0"/>
                      </a:rPr>
                      <a:t>. +PAI; 14%</a:t>
                    </a:r>
                  </a:p>
                </c:rich>
              </c:tx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19F4-445E-8704-FB8E1924DD1C}"/>
                </c:ext>
              </c:extLst>
            </c:dLbl>
            <c:dLbl>
              <c:idx val="6"/>
              <c:layout>
                <c:manualLayout>
                  <c:x val="-0.1460690478835685"/>
                  <c:y val="-0.11609873799703155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 dirty="0">
                        <a:latin typeface="Book Antiqua" panose="02040602050305030304" pitchFamily="18" charset="0"/>
                      </a:rPr>
                      <a:t>Bon </a:t>
                    </a:r>
                  </a:p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 dirty="0" err="1">
                        <a:latin typeface="Book Antiqua" panose="02040602050305030304" pitchFamily="18" charset="0"/>
                      </a:rPr>
                      <a:t>zasiedleniowy</a:t>
                    </a:r>
                    <a:r>
                      <a:rPr lang="en-US" sz="1200" b="1" dirty="0">
                        <a:latin typeface="Book Antiqua" panose="02040602050305030304" pitchFamily="18" charset="0"/>
                      </a:rPr>
                      <a:t> </a:t>
                    </a:r>
                  </a:p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 dirty="0">
                        <a:latin typeface="Book Antiqua" panose="02040602050305030304" pitchFamily="18" charset="0"/>
                      </a:rPr>
                      <a:t>3%</a:t>
                    </a:r>
                  </a:p>
                </c:rich>
              </c:tx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19F4-445E-8704-FB8E1924DD1C}"/>
                </c:ext>
              </c:extLst>
            </c:dLbl>
            <c:dLbl>
              <c:idx val="7"/>
              <c:layout>
                <c:manualLayout>
                  <c:x val="-1.5438161138948577E-2"/>
                  <c:y val="-3.7453369176310598E-2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>
                        <a:latin typeface="Book Antiqua" panose="02040602050305030304" pitchFamily="18" charset="0"/>
                      </a:rPr>
                      <a:t>Bon </a:t>
                    </a:r>
                  </a:p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>
                        <a:latin typeface="Book Antiqua" panose="02040602050305030304" pitchFamily="18" charset="0"/>
                      </a:rPr>
                      <a:t>zasiedleniowy</a:t>
                    </a:r>
                  </a:p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>
                        <a:latin typeface="Book Antiqua" panose="02040602050305030304" pitchFamily="18" charset="0"/>
                      </a:rPr>
                      <a:t>2%</a:t>
                    </a:r>
                  </a:p>
                </c:rich>
              </c:tx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19F4-445E-8704-FB8E1924DD1C}"/>
                </c:ext>
              </c:extLst>
            </c:dLbl>
            <c:dLbl>
              <c:idx val="8"/>
              <c:layout>
                <c:manualLayout>
                  <c:x val="0.11093136085262069"/>
                  <c:y val="-0.12759108501267849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9F4-445E-8704-FB8E1924DD1C}"/>
                </c:ext>
              </c:extLst>
            </c:dLbl>
            <c:dLbl>
              <c:idx val="9"/>
              <c:layout>
                <c:manualLayout>
                  <c:x val="0.19451236777221029"/>
                  <c:y val="-6.3930398530692142E-2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>
                        <a:latin typeface="Book Antiqua" panose="02040602050305030304" pitchFamily="18" charset="0"/>
                      </a:rPr>
                      <a:t>Koszty badań </a:t>
                    </a:r>
                    <a:endParaRPr lang="pl-PL" sz="1200" b="1">
                      <a:latin typeface="Book Antiqua" panose="02040602050305030304" pitchFamily="18" charset="0"/>
                    </a:endParaRPr>
                  </a:p>
                  <a:p>
                    <a:pPr>
                      <a:defRPr sz="1200" b="1">
                        <a:latin typeface="Book Antiqua" panose="02040602050305030304" pitchFamily="18" charset="0"/>
                      </a:defRPr>
                    </a:pPr>
                    <a:r>
                      <a:rPr lang="en-US" sz="1200" b="1">
                        <a:latin typeface="Book Antiqua" panose="02040602050305030304" pitchFamily="18" charset="0"/>
                      </a:rPr>
                      <a:t>i  dojazdu; 1%</a:t>
                    </a:r>
                  </a:p>
                </c:rich>
              </c:tx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19F4-445E-8704-FB8E1924DD1C}"/>
                </c:ext>
              </c:extLst>
            </c:dLbl>
            <c:dLbl>
              <c:idx val="10"/>
              <c:layout>
                <c:manualLayout>
                  <c:x val="0.19886690780567851"/>
                  <c:y val="-6.8928581295759087E-2"/>
                </c:manualLayout>
              </c:layout>
              <c:spPr>
                <a:solidFill>
                  <a:srgbClr val="F79646">
                    <a:lumMod val="40000"/>
                    <a:lumOff val="60000"/>
                  </a:srgbClr>
                </a:solidFill>
              </c:spPr>
              <c:txPr>
                <a:bodyPr/>
                <a:lstStyle/>
                <a:p>
                  <a:pPr>
                    <a:defRPr sz="1200" b="1">
                      <a:latin typeface="Book Antiqua" panose="02040602050305030304" pitchFamily="18" charset="0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9F4-445E-8704-FB8E1924DD1C}"/>
                </c:ext>
              </c:extLst>
            </c:dLbl>
            <c:spPr>
              <a:solidFill>
                <a:srgbClr val="F79646">
                  <a:lumMod val="40000"/>
                  <a:lumOff val="60000"/>
                </a:srgb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="1">
                    <a:latin typeface="Book Antiqua" panose="02040602050305030304" pitchFamily="18" charset="0"/>
                  </a:defRPr>
                </a:pPr>
                <a:endParaRPr lang="pl-P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Arkusz1!$O$13:$O$22</c:f>
              <c:strCache>
                <c:ptCount val="7"/>
                <c:pt idx="0">
                  <c:v>Prace interwencyjne</c:v>
                </c:pt>
                <c:pt idx="1">
                  <c:v>Staże (w tym bony)</c:v>
                </c:pt>
                <c:pt idx="2">
                  <c:v>Szkolenia (w tym bony)</c:v>
                </c:pt>
                <c:pt idx="3">
                  <c:v>Dotacje-bezrobotni</c:v>
                </c:pt>
                <c:pt idx="5">
                  <c:v>Prace społ. użyt. +PAI</c:v>
                </c:pt>
                <c:pt idx="6">
                  <c:v>Bon zasiedleniowy</c:v>
                </c:pt>
              </c:strCache>
            </c:strRef>
          </c:cat>
          <c:val>
            <c:numRef>
              <c:f>Arkusz1!$P$13:$P$22</c:f>
              <c:numCache>
                <c:formatCode>0%</c:formatCode>
                <c:ptCount val="10"/>
                <c:pt idx="0">
                  <c:v>0.18</c:v>
                </c:pt>
                <c:pt idx="1">
                  <c:v>0.51</c:v>
                </c:pt>
                <c:pt idx="2">
                  <c:v>0.03</c:v>
                </c:pt>
                <c:pt idx="3">
                  <c:v>0.11</c:v>
                </c:pt>
                <c:pt idx="5">
                  <c:v>0.14000000000000001</c:v>
                </c:pt>
                <c:pt idx="6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19F4-445E-8704-FB8E1924DD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60">
          <a:noFill/>
        </a:ln>
      </c:spPr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4881495433025635"/>
          <c:y val="0.1631452174120254"/>
          <c:w val="0.65377240969122885"/>
          <c:h val="0.83527465316835414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Kolumna1</c:v>
                </c:pt>
              </c:strCache>
            </c:strRef>
          </c:tx>
          <c:spPr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F79646">
                  <a:lumMod val="75000"/>
                </a:srgb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1-DD1D-48E8-AC8E-E8084DA67AC8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3-DD1D-48E8-AC8E-E8084DA67AC8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5-DD1D-48E8-AC8E-E8084DA67AC8}"/>
              </c:ext>
            </c:extLst>
          </c:dPt>
          <c:dPt>
            <c:idx val="3"/>
            <c:bubble3D val="0"/>
            <c:spPr>
              <a:solidFill>
                <a:srgbClr val="1F497D">
                  <a:lumMod val="60000"/>
                  <a:lumOff val="40000"/>
                </a:srgb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7-DD1D-48E8-AC8E-E8084DA67AC8}"/>
              </c:ext>
            </c:extLst>
          </c:dPt>
          <c:dLbls>
            <c:dLbl>
              <c:idx val="0"/>
              <c:layout>
                <c:manualLayout>
                  <c:x val="4.5553996082815934E-2"/>
                  <c:y val="-6.038616774111695E-2"/>
                </c:manualLayout>
              </c:layout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Book Antiqua" panose="02040602050305030304" pitchFamily="18" charset="0"/>
                        <a:ea typeface="Calibri"/>
                        <a:cs typeface="Calibri"/>
                      </a:defRPr>
                    </a:pPr>
                    <a:r>
                      <a:rPr lang="en-US" sz="1200" dirty="0">
                        <a:latin typeface="Book Antiqua" panose="02040602050305030304" pitchFamily="18" charset="0"/>
                      </a:rPr>
                      <a:t>7%</a:t>
                    </a:r>
                  </a:p>
                </c:rich>
              </c:tx>
              <c:spPr>
                <a:gradFill flip="none" rotWithShape="1">
                  <a:gsLst>
                    <a:gs pos="0">
                      <a:srgbClr val="F79646">
                        <a:lumMod val="75000"/>
                        <a:tint val="66000"/>
                        <a:satMod val="160000"/>
                      </a:srgbClr>
                    </a:gs>
                    <a:gs pos="50000">
                      <a:srgbClr val="F79646">
                        <a:lumMod val="75000"/>
                        <a:tint val="44500"/>
                        <a:satMod val="160000"/>
                      </a:srgbClr>
                    </a:gs>
                    <a:gs pos="100000">
                      <a:srgbClr val="F79646">
                        <a:lumMod val="75000"/>
                        <a:tint val="23500"/>
                        <a:satMod val="160000"/>
                      </a:srgbClr>
                    </a:gs>
                  </a:gsLst>
                  <a:lin ang="5400000" scaled="1"/>
                  <a:tileRect/>
                </a:gradFill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DD1D-48E8-AC8E-E8084DA67AC8}"/>
                </c:ext>
              </c:extLst>
            </c:dLbl>
            <c:dLbl>
              <c:idx val="1"/>
              <c:layout>
                <c:manualLayout>
                  <c:x val="6.3905657626130083E-2"/>
                  <c:y val="5.8997312835895523E-2"/>
                </c:manualLayout>
              </c:layout>
              <c:spPr>
                <a:gradFill flip="none" rotWithShape="1">
                  <a:gsLst>
                    <a:gs pos="0">
                      <a:srgbClr val="FFFF00">
                        <a:tint val="66000"/>
                        <a:satMod val="160000"/>
                      </a:srgbClr>
                    </a:gs>
                    <a:gs pos="50000">
                      <a:srgbClr val="FFFF00">
                        <a:tint val="44500"/>
                        <a:satMod val="160000"/>
                      </a:srgbClr>
                    </a:gs>
                    <a:gs pos="100000">
                      <a:srgbClr val="FFFF00">
                        <a:tint val="23500"/>
                        <a:satMod val="160000"/>
                      </a:srgbClr>
                    </a:gs>
                  </a:gsLst>
                  <a:lin ang="5400000" scaled="1"/>
                  <a:tileRect/>
                </a:gradFill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000000"/>
                      </a:solidFill>
                      <a:latin typeface="Book Antiqua" panose="02040602050305030304" pitchFamily="18" charset="0"/>
                      <a:ea typeface="Calibri"/>
                      <a:cs typeface="Calibri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D1D-48E8-AC8E-E8084DA67AC8}"/>
                </c:ext>
              </c:extLst>
            </c:dLbl>
            <c:dLbl>
              <c:idx val="2"/>
              <c:layout>
                <c:manualLayout>
                  <c:x val="-2.5452165427935439E-2"/>
                  <c:y val="5.1419197600299955E-2"/>
                </c:manualLayout>
              </c:layout>
              <c:spPr>
                <a:gradFill flip="none" rotWithShape="1">
                  <a:gsLst>
                    <a:gs pos="0">
                      <a:srgbClr val="FF0000">
                        <a:tint val="66000"/>
                        <a:satMod val="160000"/>
                      </a:srgbClr>
                    </a:gs>
                    <a:gs pos="50000">
                      <a:srgbClr val="FF0000">
                        <a:tint val="44500"/>
                        <a:satMod val="160000"/>
                      </a:srgbClr>
                    </a:gs>
                    <a:gs pos="100000">
                      <a:srgbClr val="FF0000">
                        <a:tint val="23500"/>
                        <a:satMod val="160000"/>
                      </a:srgbClr>
                    </a:gs>
                  </a:gsLst>
                  <a:lin ang="5400000" scaled="1"/>
                  <a:tileRect/>
                </a:gradFill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000000"/>
                      </a:solidFill>
                      <a:latin typeface="Book Antiqua" panose="02040602050305030304" pitchFamily="18" charset="0"/>
                      <a:ea typeface="Calibri"/>
                      <a:cs typeface="Calibri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D1D-48E8-AC8E-E8084DA67AC8}"/>
                </c:ext>
              </c:extLst>
            </c:dLbl>
            <c:dLbl>
              <c:idx val="3"/>
              <c:layout>
                <c:manualLayout>
                  <c:x val="2.7315301599384671E-2"/>
                  <c:y val="0.22034905757626219"/>
                </c:manualLayout>
              </c:layout>
              <c:spPr>
                <a:gradFill flip="none" rotWithShape="1">
                  <a:gsLst>
                    <a:gs pos="0">
                      <a:srgbClr val="1F497D">
                        <a:lumMod val="60000"/>
                        <a:lumOff val="40000"/>
                        <a:tint val="66000"/>
                        <a:satMod val="160000"/>
                      </a:srgbClr>
                    </a:gs>
                    <a:gs pos="50000">
                      <a:srgbClr val="1F497D">
                        <a:lumMod val="60000"/>
                        <a:lumOff val="40000"/>
                        <a:tint val="44500"/>
                        <a:satMod val="160000"/>
                      </a:srgbClr>
                    </a:gs>
                    <a:gs pos="100000">
                      <a:srgbClr val="1F497D">
                        <a:lumMod val="60000"/>
                        <a:lumOff val="40000"/>
                        <a:tint val="23500"/>
                        <a:satMod val="160000"/>
                      </a:srgbClr>
                    </a:gs>
                  </a:gsLst>
                  <a:lin ang="5400000" scaled="1"/>
                  <a:tileRect/>
                </a:gradFill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000000"/>
                      </a:solidFill>
                      <a:latin typeface="Book Antiqua" panose="02040602050305030304" pitchFamily="18" charset="0"/>
                      <a:ea typeface="Calibri"/>
                      <a:cs typeface="Calibri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D1D-48E8-AC8E-E8084DA67AC8}"/>
                </c:ext>
              </c:extLst>
            </c:dLbl>
            <c:dLbl>
              <c:idx val="4"/>
              <c:layout>
                <c:manualLayout>
                  <c:x val="-1.0181904345290177E-2"/>
                  <c:y val="-5.2354705661792282E-2"/>
                </c:manualLayout>
              </c:layout>
              <c:spPr>
                <a:gradFill flip="none" rotWithShape="1">
                  <a:gsLst>
                    <a:gs pos="0">
                      <a:srgbClr val="00B050"/>
                    </a:gs>
                    <a:gs pos="57000">
                      <a:schemeClr val="accent5">
                        <a:lumMod val="75000"/>
                        <a:tint val="44500"/>
                        <a:satMod val="160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000000"/>
                      </a:solidFill>
                      <a:latin typeface="Book Antiqua" panose="02040602050305030304" pitchFamily="18" charset="0"/>
                      <a:ea typeface="Calibri"/>
                      <a:cs typeface="Calibri"/>
                    </a:defRPr>
                  </a:pPr>
                  <a:endParaRPr lang="pl-PL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D1D-48E8-AC8E-E8084DA67AC8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D1D-48E8-AC8E-E8084DA67AC8}"/>
                </c:ext>
              </c:extLst>
            </c:dLbl>
            <c:spPr>
              <a:noFill/>
              <a:ln w="25424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Book Antiqua" panose="02040602050305030304" pitchFamily="18" charset="0"/>
                    <a:ea typeface="Calibri"/>
                    <a:cs typeface="Calibri"/>
                  </a:defRPr>
                </a:pPr>
                <a:endParaRPr lang="pl-PL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Zasiłki + składki ZUS</c:v>
                </c:pt>
                <c:pt idx="1">
                  <c:v>Pozostałe wydatki</c:v>
                </c:pt>
                <c:pt idx="2">
                  <c:v>swiadczenia integracyjne</c:v>
                </c:pt>
                <c:pt idx="3">
                  <c:v>Programy rynku pracy, KFS w tym COVID</c:v>
                </c:pt>
              </c:strCache>
            </c:strRef>
          </c:cat>
          <c:val>
            <c:numRef>
              <c:f>Arkusz1!$B$2:$B$5</c:f>
              <c:numCache>
                <c:formatCode>0%</c:formatCode>
                <c:ptCount val="4"/>
                <c:pt idx="0">
                  <c:v>6.5000000000000002E-2</c:v>
                </c:pt>
                <c:pt idx="1">
                  <c:v>1.2E-2</c:v>
                </c:pt>
                <c:pt idx="2">
                  <c:v>0.03</c:v>
                </c:pt>
                <c:pt idx="3">
                  <c:v>0.89300000000000002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D1D-48E8-AC8E-E8084DA67A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24">
          <a:noFill/>
        </a:ln>
      </c:spPr>
    </c:plotArea>
    <c:legend>
      <c:legendPos val="r"/>
      <c:layout>
        <c:manualLayout>
          <c:xMode val="edge"/>
          <c:yMode val="edge"/>
          <c:x val="2.5730450027969597E-2"/>
          <c:y val="0.10121930896567047"/>
          <c:w val="0.20072002233669944"/>
          <c:h val="0.79068436840351075"/>
        </c:manualLayout>
      </c:layout>
      <c:overlay val="0"/>
      <c:txPr>
        <a:bodyPr/>
        <a:lstStyle/>
        <a:p>
          <a:pPr>
            <a:defRPr sz="1100" b="1" i="0" u="none" strike="noStrike" baseline="0">
              <a:solidFill>
                <a:srgbClr val="000000"/>
              </a:solidFill>
              <a:latin typeface="Book Antiqua" panose="02040602050305030304" pitchFamily="18" charset="0"/>
              <a:ea typeface="Calibri"/>
              <a:cs typeface="Calibri"/>
            </a:defRPr>
          </a:pPr>
          <a:endParaRPr lang="pl-PL"/>
        </a:p>
      </c:txPr>
    </c:legend>
    <c:plotVisOnly val="1"/>
    <c:dispBlanksAs val="zero"/>
    <c:showDLblsOverMax val="0"/>
  </c:chart>
  <c:spPr>
    <a:ln>
      <a:noFill/>
    </a:ln>
  </c:spPr>
  <c:txPr>
    <a:bodyPr/>
    <a:lstStyle/>
    <a:p>
      <a:pPr>
        <a:defRPr sz="1001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l-PL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7FA3B-C404-4317-B0BC-953931111309}" type="datetimeFigureOut">
              <a:rPr lang="pl-PL" smtClean="0"/>
              <a:t>22.03.2021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DA960B6-6D59-41D6-9C89-80ECB393D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352928" cy="5040560"/>
          </a:xfrm>
        </p:spPr>
        <p:txBody>
          <a:bodyPr>
            <a:normAutofit/>
          </a:bodyPr>
          <a:lstStyle/>
          <a:p>
            <a:pPr algn="l" defTabSz="540000"/>
            <a:r>
              <a:rPr lang="pl-PL" sz="2000" b="1" dirty="0">
                <a:latin typeface="Book Antiqua" panose="02040602050305030304" pitchFamily="18" charset="0"/>
              </a:rPr>
              <a:t>SPRAWOZDANIE Z DZIAŁALNOŚCI POWIATOWEGO URZĘDU PRACY W MIĘDZYCHODZIE W 2020 r</a:t>
            </a:r>
            <a:r>
              <a:rPr lang="pl-PL" sz="2200" b="1" dirty="0">
                <a:latin typeface="Book Antiqua" panose="02040602050305030304" pitchFamily="18" charset="0"/>
              </a:rPr>
              <a:t>.</a:t>
            </a:r>
            <a:br>
              <a:rPr lang="pl-PL" sz="2200" b="1" dirty="0">
                <a:latin typeface="Book Antiqua" panose="02040602050305030304" pitchFamily="18" charset="0"/>
              </a:rPr>
            </a:br>
            <a:br>
              <a:rPr lang="pl-PL" sz="2000" b="1" dirty="0">
                <a:latin typeface="Book Antiqua" panose="02040602050305030304" pitchFamily="18" charset="0"/>
              </a:rPr>
            </a:br>
            <a:br>
              <a:rPr lang="pl-PL" sz="2000" b="1" dirty="0">
                <a:latin typeface="Book Antiqua" panose="02040602050305030304" pitchFamily="18" charset="0"/>
              </a:rPr>
            </a:br>
            <a:r>
              <a:rPr lang="pl-PL" sz="1800" dirty="0">
                <a:latin typeface="Book Antiqua" panose="02040602050305030304" pitchFamily="18" charset="0"/>
              </a:rPr>
              <a:t>W 2020 r. w statystykach Powiatowego Urzędu Pracy w Międzychodzie odnotowano znaczny wzrost poziomu bezrobocia ( o 29,2% ) w stosunku do roku 2019 - w rejestrze osób bezrobotnych figurowało </a:t>
            </a:r>
            <a:r>
              <a:rPr lang="pl-PL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713 osób</a:t>
            </a:r>
            <a:r>
              <a:rPr lang="pl-PL" sz="1800" dirty="0">
                <a:latin typeface="Book Antiqua" panose="02040602050305030304" pitchFamily="18" charset="0"/>
              </a:rPr>
              <a:t>. Stopa bezrobocia, czyli stosunek liczby osób bezrobotnych do liczby osób czynnych zawodowo na koniec 2020 r. wynosiła </a:t>
            </a:r>
            <a:r>
              <a:rPr lang="pl-PL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5,5%</a:t>
            </a:r>
            <a:r>
              <a:rPr lang="pl-PL" sz="1800" dirty="0">
                <a:latin typeface="Book Antiqua" panose="02040602050305030304" pitchFamily="18" charset="0"/>
              </a:rPr>
              <a:t>. Najwyższą stopę bezrobocia odnotowano w powiecie </a:t>
            </a:r>
            <a:r>
              <a:rPr lang="pl-PL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konińskim</a:t>
            </a:r>
            <a:r>
              <a:rPr lang="pl-PL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 – </a:t>
            </a:r>
            <a:r>
              <a:rPr lang="pl-PL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8,6%</a:t>
            </a:r>
            <a:r>
              <a:rPr lang="pl-PL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, </a:t>
            </a:r>
            <a:r>
              <a:rPr lang="pl-PL" sz="1800" dirty="0">
                <a:latin typeface="Book Antiqua" panose="02040602050305030304" pitchFamily="18" charset="0"/>
              </a:rPr>
              <a:t>a najniższą w powiatach </a:t>
            </a:r>
            <a:r>
              <a:rPr lang="pl-PL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poznańskim i kępińskim 2,0%.</a:t>
            </a:r>
            <a:br>
              <a:rPr lang="pl-PL" sz="1800" b="1" dirty="0">
                <a:solidFill>
                  <a:srgbClr val="FF0000"/>
                </a:solidFill>
                <a:latin typeface="Book Antiqua" panose="02040602050305030304" pitchFamily="18" charset="0"/>
              </a:rPr>
            </a:br>
            <a:r>
              <a:rPr lang="pl-PL" sz="1800" dirty="0">
                <a:latin typeface="Book Antiqua" panose="02040602050305030304" pitchFamily="18" charset="0"/>
              </a:rPr>
              <a:t>W województwie wielkopolskim stopa bezrobocia na koniec roku 2020r. wynosiła </a:t>
            </a:r>
            <a:r>
              <a:rPr lang="pl-PL" sz="1800" b="1" dirty="0">
                <a:latin typeface="Book Antiqua" panose="02040602050305030304" pitchFamily="18" charset="0"/>
              </a:rPr>
              <a:t>3,7%</a:t>
            </a:r>
            <a:r>
              <a:rPr lang="pl-PL" sz="1800" dirty="0">
                <a:latin typeface="Book Antiqua" panose="02040602050305030304" pitchFamily="18" charset="0"/>
              </a:rPr>
              <a:t>, natomiast w kraju </a:t>
            </a:r>
            <a:r>
              <a:rPr lang="pl-PL" sz="1800" b="1" dirty="0">
                <a:latin typeface="Book Antiqua" panose="02040602050305030304" pitchFamily="18" charset="0"/>
              </a:rPr>
              <a:t>6,2%</a:t>
            </a:r>
            <a:r>
              <a:rPr lang="pl-PL" sz="1800" dirty="0">
                <a:latin typeface="Book Antiqua" panose="0204060205030503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8057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>
            <a:extLst>
              <a:ext uri="{FF2B5EF4-FFF2-40B4-BE49-F238E27FC236}">
                <a16:creationId xmlns:a16="http://schemas.microsoft.com/office/drawing/2014/main" id="{53586B95-D29D-4ED4-BA81-4295117A0C9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11560" y="548680"/>
            <a:ext cx="8640961" cy="6769067"/>
            <a:chOff x="295" y="163"/>
            <a:chExt cx="5361" cy="4039"/>
          </a:xfrm>
        </p:grpSpPr>
        <p:sp>
          <p:nvSpPr>
            <p:cNvPr id="3" name="AutoShape 3">
              <a:extLst>
                <a:ext uri="{FF2B5EF4-FFF2-40B4-BE49-F238E27FC236}">
                  <a16:creationId xmlns:a16="http://schemas.microsoft.com/office/drawing/2014/main" id="{B027FE21-DDCE-465E-9B8B-392C8BD6DC0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05" y="250"/>
              <a:ext cx="5261" cy="3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  <p:sp>
          <p:nvSpPr>
            <p:cNvPr id="4" name="Rectangle 5">
              <a:extLst>
                <a:ext uri="{FF2B5EF4-FFF2-40B4-BE49-F238E27FC236}">
                  <a16:creationId xmlns:a16="http://schemas.microsoft.com/office/drawing/2014/main" id="{A4BBB630-0D61-4F05-832F-1E17B9073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5" y="163"/>
              <a:ext cx="2156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4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POZIOM  BEZROBOCIA  WEDŁUG GMIN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" name="Rectangle 6">
              <a:extLst>
                <a:ext uri="{FF2B5EF4-FFF2-40B4-BE49-F238E27FC236}">
                  <a16:creationId xmlns:a16="http://schemas.microsoft.com/office/drawing/2014/main" id="{50C72ACB-7663-4F1E-9663-CC2FB20CEB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9" y="163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Rectangle 7">
              <a:extLst>
                <a:ext uri="{FF2B5EF4-FFF2-40B4-BE49-F238E27FC236}">
                  <a16:creationId xmlns:a16="http://schemas.microsoft.com/office/drawing/2014/main" id="{1491E4BA-5F24-4560-950A-DA8CEB44BD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4" y="163"/>
              <a:ext cx="31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4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B051C0DE-7991-462C-A369-4F0A002C31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7" y="163"/>
              <a:ext cx="8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ED8F98AB-7E40-43D4-BFEA-51A3EAA7EB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287"/>
              <a:ext cx="1562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4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(dane na dzień 31.12.2020 r.)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10">
              <a:extLst>
                <a:ext uri="{FF2B5EF4-FFF2-40B4-BE49-F238E27FC236}">
                  <a16:creationId xmlns:a16="http://schemas.microsoft.com/office/drawing/2014/main" id="{A55DB8AC-38D9-4455-B544-EED58B12F8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" y="287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11">
              <a:extLst>
                <a:ext uri="{FF2B5EF4-FFF2-40B4-BE49-F238E27FC236}">
                  <a16:creationId xmlns:a16="http://schemas.microsoft.com/office/drawing/2014/main" id="{0712E613-9B21-4951-B0B4-9EE9D4C3C8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1" y="287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12">
              <a:extLst>
                <a:ext uri="{FF2B5EF4-FFF2-40B4-BE49-F238E27FC236}">
                  <a16:creationId xmlns:a16="http://schemas.microsoft.com/office/drawing/2014/main" id="{E4C195F9-579B-4278-AC3B-3ACC946D8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6" y="287"/>
              <a:ext cx="8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4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13">
              <a:extLst>
                <a:ext uri="{FF2B5EF4-FFF2-40B4-BE49-F238E27FC236}">
                  <a16:creationId xmlns:a16="http://schemas.microsoft.com/office/drawing/2014/main" id="{25E7D85E-E060-4F54-996F-1799214B50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1" y="3293"/>
              <a:ext cx="115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Bookman Old Style" panose="020506040505050202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14">
              <a:extLst>
                <a:ext uri="{FF2B5EF4-FFF2-40B4-BE49-F238E27FC236}">
                  <a16:creationId xmlns:a16="http://schemas.microsoft.com/office/drawing/2014/main" id="{00790FD3-DDDC-44B2-89B5-809EBA547F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3415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15">
              <a:extLst>
                <a:ext uri="{FF2B5EF4-FFF2-40B4-BE49-F238E27FC236}">
                  <a16:creationId xmlns:a16="http://schemas.microsoft.com/office/drawing/2014/main" id="{18419486-76FD-4AFC-818D-D19CED26BC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16">
              <a:extLst>
                <a:ext uri="{FF2B5EF4-FFF2-40B4-BE49-F238E27FC236}">
                  <a16:creationId xmlns:a16="http://schemas.microsoft.com/office/drawing/2014/main" id="{BEC5EFAB-3B5E-4B06-B38B-8F61D9E9ED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" y="3565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17">
              <a:extLst>
                <a:ext uri="{FF2B5EF4-FFF2-40B4-BE49-F238E27FC236}">
                  <a16:creationId xmlns:a16="http://schemas.microsoft.com/office/drawing/2014/main" id="{321E6EAF-8377-42C6-B1D9-CB7A69A068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1" y="3637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id="{6CA70ADD-8206-421A-B035-38D9851251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1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7C755C0C-F49A-4151-9818-4AF0A2B485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4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20">
              <a:extLst>
                <a:ext uri="{FF2B5EF4-FFF2-40B4-BE49-F238E27FC236}">
                  <a16:creationId xmlns:a16="http://schemas.microsoft.com/office/drawing/2014/main" id="{D61EC3E3-5C61-43AA-9EF1-99D2C17EF9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2" y="3565"/>
              <a:ext cx="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22">
              <a:extLst>
                <a:ext uri="{FF2B5EF4-FFF2-40B4-BE49-F238E27FC236}">
                  <a16:creationId xmlns:a16="http://schemas.microsoft.com/office/drawing/2014/main" id="{B7EDE79F-62A5-4F70-8889-66A03F9D7D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6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23">
              <a:extLst>
                <a:ext uri="{FF2B5EF4-FFF2-40B4-BE49-F238E27FC236}">
                  <a16:creationId xmlns:a16="http://schemas.microsoft.com/office/drawing/2014/main" id="{40B08750-9676-4BCD-89E2-9ED101F1A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9" y="3565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24">
              <a:extLst>
                <a:ext uri="{FF2B5EF4-FFF2-40B4-BE49-F238E27FC236}">
                  <a16:creationId xmlns:a16="http://schemas.microsoft.com/office/drawing/2014/main" id="{C4FBDE65-1113-40B5-A2E0-F2D5435DE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7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25">
              <a:extLst>
                <a:ext uri="{FF2B5EF4-FFF2-40B4-BE49-F238E27FC236}">
                  <a16:creationId xmlns:a16="http://schemas.microsoft.com/office/drawing/2014/main" id="{F128A4A0-346B-4534-9E89-9FFBB5328B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5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26">
              <a:extLst>
                <a:ext uri="{FF2B5EF4-FFF2-40B4-BE49-F238E27FC236}">
                  <a16:creationId xmlns:a16="http://schemas.microsoft.com/office/drawing/2014/main" id="{D127FEBB-9793-4490-86D8-AFB5F0ADDE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6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7">
              <a:extLst>
                <a:ext uri="{FF2B5EF4-FFF2-40B4-BE49-F238E27FC236}">
                  <a16:creationId xmlns:a16="http://schemas.microsoft.com/office/drawing/2014/main" id="{91DB1227-FC05-444E-A7F4-CAC6280B7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9" y="3565"/>
              <a:ext cx="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8">
              <a:extLst>
                <a:ext uri="{FF2B5EF4-FFF2-40B4-BE49-F238E27FC236}">
                  <a16:creationId xmlns:a16="http://schemas.microsoft.com/office/drawing/2014/main" id="{44E6D03B-72A6-456E-81AE-734B25375B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8" y="3565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9">
              <a:extLst>
                <a:ext uri="{FF2B5EF4-FFF2-40B4-BE49-F238E27FC236}">
                  <a16:creationId xmlns:a16="http://schemas.microsoft.com/office/drawing/2014/main" id="{EEE2FCCD-E4C0-4F6D-8CE4-B18F29F5AF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6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30">
              <a:extLst>
                <a:ext uri="{FF2B5EF4-FFF2-40B4-BE49-F238E27FC236}">
                  <a16:creationId xmlns:a16="http://schemas.microsoft.com/office/drawing/2014/main" id="{2DE60A6C-0B8B-44D2-8AAF-0F8D809502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9" y="3565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31">
              <a:extLst>
                <a:ext uri="{FF2B5EF4-FFF2-40B4-BE49-F238E27FC236}">
                  <a16:creationId xmlns:a16="http://schemas.microsoft.com/office/drawing/2014/main" id="{3816A0EE-2A2A-4955-9A14-99FA1F9FF8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7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32">
              <a:extLst>
                <a:ext uri="{FF2B5EF4-FFF2-40B4-BE49-F238E27FC236}">
                  <a16:creationId xmlns:a16="http://schemas.microsoft.com/office/drawing/2014/main" id="{EC2C7A4A-77AD-4359-A99C-E60D2DF9F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1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33">
              <a:extLst>
                <a:ext uri="{FF2B5EF4-FFF2-40B4-BE49-F238E27FC236}">
                  <a16:creationId xmlns:a16="http://schemas.microsoft.com/office/drawing/2014/main" id="{F22524A7-9238-4BF5-B040-494909C4B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7" y="3565"/>
              <a:ext cx="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34">
              <a:extLst>
                <a:ext uri="{FF2B5EF4-FFF2-40B4-BE49-F238E27FC236}">
                  <a16:creationId xmlns:a16="http://schemas.microsoft.com/office/drawing/2014/main" id="{E9308826-4DE5-41D8-B598-5FCE5AA645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35">
              <a:extLst>
                <a:ext uri="{FF2B5EF4-FFF2-40B4-BE49-F238E27FC236}">
                  <a16:creationId xmlns:a16="http://schemas.microsoft.com/office/drawing/2014/main" id="{3F4B131C-F4BA-4B7F-ACCC-BE3C641E05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36">
              <a:extLst>
                <a:ext uri="{FF2B5EF4-FFF2-40B4-BE49-F238E27FC236}">
                  <a16:creationId xmlns:a16="http://schemas.microsoft.com/office/drawing/2014/main" id="{218CBAD9-06A9-4108-ACB7-D3D92D570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5" y="371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37">
              <a:extLst>
                <a:ext uri="{FF2B5EF4-FFF2-40B4-BE49-F238E27FC236}">
                  <a16:creationId xmlns:a16="http://schemas.microsoft.com/office/drawing/2014/main" id="{A9EFDBA5-1E73-47E5-ADFF-994D351771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3714"/>
              <a:ext cx="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38">
              <a:extLst>
                <a:ext uri="{FF2B5EF4-FFF2-40B4-BE49-F238E27FC236}">
                  <a16:creationId xmlns:a16="http://schemas.microsoft.com/office/drawing/2014/main" id="{7A16B96D-7716-4EBA-B558-2A45B1649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371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39">
              <a:extLst>
                <a:ext uri="{FF2B5EF4-FFF2-40B4-BE49-F238E27FC236}">
                  <a16:creationId xmlns:a16="http://schemas.microsoft.com/office/drawing/2014/main" id="{78E028A9-FA00-49EC-83D2-06CD0EFD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6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40">
              <a:extLst>
                <a:ext uri="{FF2B5EF4-FFF2-40B4-BE49-F238E27FC236}">
                  <a16:creationId xmlns:a16="http://schemas.microsoft.com/office/drawing/2014/main" id="{30289128-A7B7-445A-BF10-9149BBB0F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7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41">
              <a:extLst>
                <a:ext uri="{FF2B5EF4-FFF2-40B4-BE49-F238E27FC236}">
                  <a16:creationId xmlns:a16="http://schemas.microsoft.com/office/drawing/2014/main" id="{7FE55B6E-8F33-444A-8476-84989D4F1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6" y="371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42">
              <a:extLst>
                <a:ext uri="{FF2B5EF4-FFF2-40B4-BE49-F238E27FC236}">
                  <a16:creationId xmlns:a16="http://schemas.microsoft.com/office/drawing/2014/main" id="{F4D63A00-B6B6-4806-ACC3-D93685DD3D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2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43">
              <a:extLst>
                <a:ext uri="{FF2B5EF4-FFF2-40B4-BE49-F238E27FC236}">
                  <a16:creationId xmlns:a16="http://schemas.microsoft.com/office/drawing/2014/main" id="{2FF1CD3C-842A-402A-AE80-AFC90FAB54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4" y="371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44">
              <a:extLst>
                <a:ext uri="{FF2B5EF4-FFF2-40B4-BE49-F238E27FC236}">
                  <a16:creationId xmlns:a16="http://schemas.microsoft.com/office/drawing/2014/main" id="{3ECB4A6D-C590-4AF0-9263-021000C13E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45">
              <a:extLst>
                <a:ext uri="{FF2B5EF4-FFF2-40B4-BE49-F238E27FC236}">
                  <a16:creationId xmlns:a16="http://schemas.microsoft.com/office/drawing/2014/main" id="{4732C1F0-003F-4E54-A3A6-CC8A541A41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46">
              <a:extLst>
                <a:ext uri="{FF2B5EF4-FFF2-40B4-BE49-F238E27FC236}">
                  <a16:creationId xmlns:a16="http://schemas.microsoft.com/office/drawing/2014/main" id="{281F6E6A-CD0E-4EAF-979E-817C3AFB9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0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47">
              <a:extLst>
                <a:ext uri="{FF2B5EF4-FFF2-40B4-BE49-F238E27FC236}">
                  <a16:creationId xmlns:a16="http://schemas.microsoft.com/office/drawing/2014/main" id="{E5F6632B-4195-44D8-90C4-E3D839CF4D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3" y="371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48">
              <a:extLst>
                <a:ext uri="{FF2B5EF4-FFF2-40B4-BE49-F238E27FC236}">
                  <a16:creationId xmlns:a16="http://schemas.microsoft.com/office/drawing/2014/main" id="{E339529B-3813-42B9-9038-17D3642161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0" y="371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49">
              <a:extLst>
                <a:ext uri="{FF2B5EF4-FFF2-40B4-BE49-F238E27FC236}">
                  <a16:creationId xmlns:a16="http://schemas.microsoft.com/office/drawing/2014/main" id="{BE759E35-03D8-451C-A8E1-78E0485EA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51">
              <a:extLst>
                <a:ext uri="{FF2B5EF4-FFF2-40B4-BE49-F238E27FC236}">
                  <a16:creationId xmlns:a16="http://schemas.microsoft.com/office/drawing/2014/main" id="{1AAA6D50-A77F-42FB-B292-27AA2D716F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52">
              <a:extLst>
                <a:ext uri="{FF2B5EF4-FFF2-40B4-BE49-F238E27FC236}">
                  <a16:creationId xmlns:a16="http://schemas.microsoft.com/office/drawing/2014/main" id="{CB9C418C-6261-430B-802E-B47DF5F28E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6" y="386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54">
              <a:extLst>
                <a:ext uri="{FF2B5EF4-FFF2-40B4-BE49-F238E27FC236}">
                  <a16:creationId xmlns:a16="http://schemas.microsoft.com/office/drawing/2014/main" id="{91F3ABEE-A95E-4E82-AC50-ED900DDB76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55">
              <a:extLst>
                <a:ext uri="{FF2B5EF4-FFF2-40B4-BE49-F238E27FC236}">
                  <a16:creationId xmlns:a16="http://schemas.microsoft.com/office/drawing/2014/main" id="{312FA221-B9E0-4598-B8CF-D8518A1039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5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56">
              <a:extLst>
                <a:ext uri="{FF2B5EF4-FFF2-40B4-BE49-F238E27FC236}">
                  <a16:creationId xmlns:a16="http://schemas.microsoft.com/office/drawing/2014/main" id="{CA60EF7F-C4D3-4790-A1CE-5FF71BBEE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3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57">
              <a:extLst>
                <a:ext uri="{FF2B5EF4-FFF2-40B4-BE49-F238E27FC236}">
                  <a16:creationId xmlns:a16="http://schemas.microsoft.com/office/drawing/2014/main" id="{84032B40-2A4D-4DF6-BF3D-BB2872A871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4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58">
              <a:extLst>
                <a:ext uri="{FF2B5EF4-FFF2-40B4-BE49-F238E27FC236}">
                  <a16:creationId xmlns:a16="http://schemas.microsoft.com/office/drawing/2014/main" id="{C6F5C317-7D60-455B-8DCA-96CC0E5A2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386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59">
              <a:extLst>
                <a:ext uri="{FF2B5EF4-FFF2-40B4-BE49-F238E27FC236}">
                  <a16:creationId xmlns:a16="http://schemas.microsoft.com/office/drawing/2014/main" id="{5588AD68-4014-41EB-AAC6-0C4E95B27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6" y="3864"/>
              <a:ext cx="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60">
              <a:extLst>
                <a:ext uri="{FF2B5EF4-FFF2-40B4-BE49-F238E27FC236}">
                  <a16:creationId xmlns:a16="http://schemas.microsoft.com/office/drawing/2014/main" id="{696A3B46-EFCD-4E60-B2AE-675F62627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9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61">
              <a:extLst>
                <a:ext uri="{FF2B5EF4-FFF2-40B4-BE49-F238E27FC236}">
                  <a16:creationId xmlns:a16="http://schemas.microsoft.com/office/drawing/2014/main" id="{8B3B8739-EC9A-434D-9DA8-2E4A84D41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6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62">
              <a:extLst>
                <a:ext uri="{FF2B5EF4-FFF2-40B4-BE49-F238E27FC236}">
                  <a16:creationId xmlns:a16="http://schemas.microsoft.com/office/drawing/2014/main" id="{0CCF611D-0394-4835-81B1-7EACE3687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5" y="3864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63">
              <a:extLst>
                <a:ext uri="{FF2B5EF4-FFF2-40B4-BE49-F238E27FC236}">
                  <a16:creationId xmlns:a16="http://schemas.microsoft.com/office/drawing/2014/main" id="{5C5D98DD-C5DC-4E5D-9B72-A655442D2E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29" y="386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64">
              <a:extLst>
                <a:ext uri="{FF2B5EF4-FFF2-40B4-BE49-F238E27FC236}">
                  <a16:creationId xmlns:a16="http://schemas.microsoft.com/office/drawing/2014/main" id="{CE8E7F74-B3EC-489B-8D0D-ECBE52EE7E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2" y="3864"/>
              <a:ext cx="3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4" name="Rectangle 65">
              <a:extLst>
                <a:ext uri="{FF2B5EF4-FFF2-40B4-BE49-F238E27FC236}">
                  <a16:creationId xmlns:a16="http://schemas.microsoft.com/office/drawing/2014/main" id="{AFE499B1-1CFE-4D44-8164-2159E62610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4013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5" name="Rectangle 66">
              <a:extLst>
                <a:ext uri="{FF2B5EF4-FFF2-40B4-BE49-F238E27FC236}">
                  <a16:creationId xmlns:a16="http://schemas.microsoft.com/office/drawing/2014/main" id="{CF2405C0-3FA5-4F36-BC81-3B2B8B41E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4" y="4013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6" name="Rectangle 67">
              <a:extLst>
                <a:ext uri="{FF2B5EF4-FFF2-40B4-BE49-F238E27FC236}">
                  <a16:creationId xmlns:a16="http://schemas.microsoft.com/office/drawing/2014/main" id="{3B7DD1D1-C7A9-4B58-B8A6-E6F71865CA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" y="4013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8" name="Rectangle 68">
              <a:extLst>
                <a:ext uri="{FF2B5EF4-FFF2-40B4-BE49-F238E27FC236}">
                  <a16:creationId xmlns:a16="http://schemas.microsoft.com/office/drawing/2014/main" id="{9EEA703D-963D-47C7-A18C-19AB505D7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7" y="4013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9" name="Rectangle 69">
              <a:extLst>
                <a:ext uri="{FF2B5EF4-FFF2-40B4-BE49-F238E27FC236}">
                  <a16:creationId xmlns:a16="http://schemas.microsoft.com/office/drawing/2014/main" id="{EE5B6DDC-0707-446D-BC7A-24021B115E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9" y="4013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0" name="Rectangle 70">
              <a:extLst>
                <a:ext uri="{FF2B5EF4-FFF2-40B4-BE49-F238E27FC236}">
                  <a16:creationId xmlns:a16="http://schemas.microsoft.com/office/drawing/2014/main" id="{0A3AD6C7-D98A-45FC-9B36-D5C23945D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0" y="4013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1" name="Rectangle 71">
              <a:extLst>
                <a:ext uri="{FF2B5EF4-FFF2-40B4-BE49-F238E27FC236}">
                  <a16:creationId xmlns:a16="http://schemas.microsoft.com/office/drawing/2014/main" id="{8A6B4A00-DED2-407D-8CE5-C2F24FF83E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4" y="4013"/>
              <a:ext cx="86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96" name="Picture 72">
              <a:extLst>
                <a:ext uri="{FF2B5EF4-FFF2-40B4-BE49-F238E27FC236}">
                  <a16:creationId xmlns:a16="http://schemas.microsoft.com/office/drawing/2014/main" id="{BAE2A86E-B8D9-4A8D-9C76-A502711BE2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" y="588"/>
              <a:ext cx="3800" cy="2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2" name="Rectangle 73">
              <a:extLst>
                <a:ext uri="{FF2B5EF4-FFF2-40B4-BE49-F238E27FC236}">
                  <a16:creationId xmlns:a16="http://schemas.microsoft.com/office/drawing/2014/main" id="{B8CFF9E1-6AE9-4277-B2F4-8F0E8C18A6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1" y="1356"/>
              <a:ext cx="87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9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3" name="Rectangle 74">
              <a:extLst>
                <a:ext uri="{FF2B5EF4-FFF2-40B4-BE49-F238E27FC236}">
                  <a16:creationId xmlns:a16="http://schemas.microsoft.com/office/drawing/2014/main" id="{5F05A739-647A-4C1B-9DE0-CEA84DB3CC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" y="1337"/>
              <a:ext cx="527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Międzychód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4" name="Rectangle 75">
              <a:extLst>
                <a:ext uri="{FF2B5EF4-FFF2-40B4-BE49-F238E27FC236}">
                  <a16:creationId xmlns:a16="http://schemas.microsoft.com/office/drawing/2014/main" id="{00654334-FB29-44D3-827D-5E16FD0904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8" y="1337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5" name="Rectangle 76">
              <a:extLst>
                <a:ext uri="{FF2B5EF4-FFF2-40B4-BE49-F238E27FC236}">
                  <a16:creationId xmlns:a16="http://schemas.microsoft.com/office/drawing/2014/main" id="{72A3FFA1-F343-4CD4-BECD-2225728AA8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" y="1427"/>
              <a:ext cx="481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36" name="Rectangle 77">
              <a:extLst>
                <a:ext uri="{FF2B5EF4-FFF2-40B4-BE49-F238E27FC236}">
                  <a16:creationId xmlns:a16="http://schemas.microsoft.com/office/drawing/2014/main" id="{AE2FA5F4-02F3-4182-99AE-AD27873D7C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1" y="1437"/>
              <a:ext cx="160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  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7" name="Rectangle 78">
              <a:extLst>
                <a:ext uri="{FF2B5EF4-FFF2-40B4-BE49-F238E27FC236}">
                  <a16:creationId xmlns:a16="http://schemas.microsoft.com/office/drawing/2014/main" id="{71982909-F122-432A-AEA5-73CC30F15F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" y="1437"/>
              <a:ext cx="150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altLang="pl-PL" sz="1100" b="1" dirty="0">
                  <a:solidFill>
                    <a:srgbClr val="000000"/>
                  </a:solidFill>
                </a:rPr>
                <a:t>347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8" name="Rectangle 79">
              <a:extLst>
                <a:ext uri="{FF2B5EF4-FFF2-40B4-BE49-F238E27FC236}">
                  <a16:creationId xmlns:a16="http://schemas.microsoft.com/office/drawing/2014/main" id="{87D687DC-6D58-40F0-AFA9-F0C4B812FF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5" y="1437"/>
              <a:ext cx="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9" name="Rectangle 80">
              <a:extLst>
                <a:ext uri="{FF2B5EF4-FFF2-40B4-BE49-F238E27FC236}">
                  <a16:creationId xmlns:a16="http://schemas.microsoft.com/office/drawing/2014/main" id="{8A743318-20A0-48F1-B6EE-FF4C3EF32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7" y="1437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0" name="Rectangle 81">
              <a:extLst>
                <a:ext uri="{FF2B5EF4-FFF2-40B4-BE49-F238E27FC236}">
                  <a16:creationId xmlns:a16="http://schemas.microsoft.com/office/drawing/2014/main" id="{CB8B16C0-54EE-4B94-A34E-F7FF2C0570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1" y="1437"/>
              <a:ext cx="216" cy="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osób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1" name="Rectangle 82">
              <a:extLst>
                <a:ext uri="{FF2B5EF4-FFF2-40B4-BE49-F238E27FC236}">
                  <a16:creationId xmlns:a16="http://schemas.microsoft.com/office/drawing/2014/main" id="{7AF4EDA2-B2E3-4994-AD7B-34EDC6DAA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8" y="1437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2" name="Rectangle 83">
              <a:extLst>
                <a:ext uri="{FF2B5EF4-FFF2-40B4-BE49-F238E27FC236}">
                  <a16:creationId xmlns:a16="http://schemas.microsoft.com/office/drawing/2014/main" id="{FA7510B2-5337-4A2E-967B-2877B0D2D1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1" y="1538"/>
              <a:ext cx="196" cy="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     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3" name="Rectangle 84">
              <a:extLst>
                <a:ext uri="{FF2B5EF4-FFF2-40B4-BE49-F238E27FC236}">
                  <a16:creationId xmlns:a16="http://schemas.microsoft.com/office/drawing/2014/main" id="{299F23C1-BC17-452E-9DB9-ED8164273A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2" y="1538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4" name="Rectangle 85">
              <a:extLst>
                <a:ext uri="{FF2B5EF4-FFF2-40B4-BE49-F238E27FC236}">
                  <a16:creationId xmlns:a16="http://schemas.microsoft.com/office/drawing/2014/main" id="{28234296-99CA-4E3A-8CE9-30EBB11C62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2" y="1538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5" name="Rectangle 86">
              <a:extLst>
                <a:ext uri="{FF2B5EF4-FFF2-40B4-BE49-F238E27FC236}">
                  <a16:creationId xmlns:a16="http://schemas.microsoft.com/office/drawing/2014/main" id="{68E548EB-098C-45D2-BD7F-A5FD9333C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8" y="1538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6" name="Rectangle 87">
              <a:extLst>
                <a:ext uri="{FF2B5EF4-FFF2-40B4-BE49-F238E27FC236}">
                  <a16:creationId xmlns:a16="http://schemas.microsoft.com/office/drawing/2014/main" id="{08737CA4-496A-4FF8-9934-3011C0BE5E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4" y="839"/>
              <a:ext cx="41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Sieraków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7" name="Rectangle 88">
              <a:extLst>
                <a:ext uri="{FF2B5EF4-FFF2-40B4-BE49-F238E27FC236}">
                  <a16:creationId xmlns:a16="http://schemas.microsoft.com/office/drawing/2014/main" id="{707B4CBA-208C-465E-8F89-9B381CE67A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3" y="839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8" name="Rectangle 89">
              <a:extLst>
                <a:ext uri="{FF2B5EF4-FFF2-40B4-BE49-F238E27FC236}">
                  <a16:creationId xmlns:a16="http://schemas.microsoft.com/office/drawing/2014/main" id="{39F20F9A-0002-413E-9AFD-174E537A38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4" y="929"/>
              <a:ext cx="369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49" name="Rectangle 90">
              <a:extLst>
                <a:ext uri="{FF2B5EF4-FFF2-40B4-BE49-F238E27FC236}">
                  <a16:creationId xmlns:a16="http://schemas.microsoft.com/office/drawing/2014/main" id="{D92109A6-01F4-4BF4-A468-5DC7E88952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4" y="939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0" name="Rectangle 91">
              <a:extLst>
                <a:ext uri="{FF2B5EF4-FFF2-40B4-BE49-F238E27FC236}">
                  <a16:creationId xmlns:a16="http://schemas.microsoft.com/office/drawing/2014/main" id="{5E212009-102C-48B7-B73B-E249A533EC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8" y="939"/>
              <a:ext cx="150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altLang="pl-PL" sz="1100" b="1" dirty="0">
                  <a:solidFill>
                    <a:srgbClr val="000000"/>
                  </a:solidFill>
                </a:rPr>
                <a:t>148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1" name="Rectangle 92">
              <a:extLst>
                <a:ext uri="{FF2B5EF4-FFF2-40B4-BE49-F238E27FC236}">
                  <a16:creationId xmlns:a16="http://schemas.microsoft.com/office/drawing/2014/main" id="{734AB5AC-DE63-4A4E-B542-8442B684E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8" y="939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2" name="Rectangle 93">
              <a:extLst>
                <a:ext uri="{FF2B5EF4-FFF2-40B4-BE49-F238E27FC236}">
                  <a16:creationId xmlns:a16="http://schemas.microsoft.com/office/drawing/2014/main" id="{1EE20A36-F204-4A3A-872D-C49544FA9D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939"/>
              <a:ext cx="243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osób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3" name="Rectangle 94">
              <a:extLst>
                <a:ext uri="{FF2B5EF4-FFF2-40B4-BE49-F238E27FC236}">
                  <a16:creationId xmlns:a16="http://schemas.microsoft.com/office/drawing/2014/main" id="{889FBC25-9F3A-40DE-842E-3A26E6177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1" y="939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4" name="Rectangle 95">
              <a:extLst>
                <a:ext uri="{FF2B5EF4-FFF2-40B4-BE49-F238E27FC236}">
                  <a16:creationId xmlns:a16="http://schemas.microsoft.com/office/drawing/2014/main" id="{F32B8BFE-A51D-4C42-849D-9B968D3C7F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0" y="103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5" name="Rectangle 96">
              <a:extLst>
                <a:ext uri="{FF2B5EF4-FFF2-40B4-BE49-F238E27FC236}">
                  <a16:creationId xmlns:a16="http://schemas.microsoft.com/office/drawing/2014/main" id="{77D6174D-DA60-4E73-A024-DFA5EF3F4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" y="103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6" name="Rectangle 97">
              <a:extLst>
                <a:ext uri="{FF2B5EF4-FFF2-40B4-BE49-F238E27FC236}">
                  <a16:creationId xmlns:a16="http://schemas.microsoft.com/office/drawing/2014/main" id="{0524EDFB-4DBF-42EC-809C-1F55904EF0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5" y="103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7" name="Rectangle 98">
              <a:extLst>
                <a:ext uri="{FF2B5EF4-FFF2-40B4-BE49-F238E27FC236}">
                  <a16:creationId xmlns:a16="http://schemas.microsoft.com/office/drawing/2014/main" id="{96C4331F-7811-4EDE-918A-9B0A71E144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8" y="103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8" name="Rectangle 99">
              <a:extLst>
                <a:ext uri="{FF2B5EF4-FFF2-40B4-BE49-F238E27FC236}">
                  <a16:creationId xmlns:a16="http://schemas.microsoft.com/office/drawing/2014/main" id="{792F4C52-2DD9-400D-8FCC-49BD273197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7" y="1039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9" name="Rectangle 100">
              <a:extLst>
                <a:ext uri="{FF2B5EF4-FFF2-40B4-BE49-F238E27FC236}">
                  <a16:creationId xmlns:a16="http://schemas.microsoft.com/office/drawing/2014/main" id="{F051EF3B-1441-4E7F-B122-F23C699139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3" y="2196"/>
              <a:ext cx="306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Kwilcz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0" name="Rectangle 101">
              <a:extLst>
                <a:ext uri="{FF2B5EF4-FFF2-40B4-BE49-F238E27FC236}">
                  <a16:creationId xmlns:a16="http://schemas.microsoft.com/office/drawing/2014/main" id="{42198CC8-091E-451C-8644-62C9370E8B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4" y="2196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1" name="Rectangle 102">
              <a:extLst>
                <a:ext uri="{FF2B5EF4-FFF2-40B4-BE49-F238E27FC236}">
                  <a16:creationId xmlns:a16="http://schemas.microsoft.com/office/drawing/2014/main" id="{882FCD1D-52CA-4A93-B3C8-DE58BFCDC1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3" y="2286"/>
              <a:ext cx="261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62" name="Rectangle 103">
              <a:extLst>
                <a:ext uri="{FF2B5EF4-FFF2-40B4-BE49-F238E27FC236}">
                  <a16:creationId xmlns:a16="http://schemas.microsoft.com/office/drawing/2014/main" id="{DFF5C5C5-2E5B-4F36-9791-61A5DB2D5C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2" y="2295"/>
              <a:ext cx="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3" name="Rectangle 104">
              <a:extLst>
                <a:ext uri="{FF2B5EF4-FFF2-40B4-BE49-F238E27FC236}">
                  <a16:creationId xmlns:a16="http://schemas.microsoft.com/office/drawing/2014/main" id="{67E88C4A-6649-4B4A-9D08-5674671068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5" y="2295"/>
              <a:ext cx="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4" name="Rectangle 105">
              <a:extLst>
                <a:ext uri="{FF2B5EF4-FFF2-40B4-BE49-F238E27FC236}">
                  <a16:creationId xmlns:a16="http://schemas.microsoft.com/office/drawing/2014/main" id="{4778D54F-8BAC-42BA-821C-1BEEAAA1C5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4" y="2295"/>
              <a:ext cx="261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162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5" name="Rectangle 106">
              <a:extLst>
                <a:ext uri="{FF2B5EF4-FFF2-40B4-BE49-F238E27FC236}">
                  <a16:creationId xmlns:a16="http://schemas.microsoft.com/office/drawing/2014/main" id="{26F5BC6E-2B94-405F-9971-62EC1AAD2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5" y="2295"/>
              <a:ext cx="243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osób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6" name="Rectangle 107">
              <a:extLst>
                <a:ext uri="{FF2B5EF4-FFF2-40B4-BE49-F238E27FC236}">
                  <a16:creationId xmlns:a16="http://schemas.microsoft.com/office/drawing/2014/main" id="{E32D1C7C-FCDD-4B2B-8DD7-B20B609507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5" y="2295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7" name="Rectangle 108">
              <a:extLst>
                <a:ext uri="{FF2B5EF4-FFF2-40B4-BE49-F238E27FC236}">
                  <a16:creationId xmlns:a16="http://schemas.microsoft.com/office/drawing/2014/main" id="{DC5F85BD-C686-462F-82F6-F3B3C1867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9" y="239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8" name="Rectangle 109">
              <a:extLst>
                <a:ext uri="{FF2B5EF4-FFF2-40B4-BE49-F238E27FC236}">
                  <a16:creationId xmlns:a16="http://schemas.microsoft.com/office/drawing/2014/main" id="{125B3207-FFA4-4893-820F-D4F2EC40F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" y="239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9" name="Rectangle 110">
              <a:extLst>
                <a:ext uri="{FF2B5EF4-FFF2-40B4-BE49-F238E27FC236}">
                  <a16:creationId xmlns:a16="http://schemas.microsoft.com/office/drawing/2014/main" id="{573AE84D-E402-41FE-B58E-30AD34D9C3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" y="239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2" name="Rectangle 113">
              <a:extLst>
                <a:ext uri="{FF2B5EF4-FFF2-40B4-BE49-F238E27FC236}">
                  <a16:creationId xmlns:a16="http://schemas.microsoft.com/office/drawing/2014/main" id="{DA45E6BB-68C9-45B2-B6DE-BD0FF41D3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" y="1450"/>
              <a:ext cx="791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Chrzypsko Wielkie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3" name="Rectangle 114">
              <a:extLst>
                <a:ext uri="{FF2B5EF4-FFF2-40B4-BE49-F238E27FC236}">
                  <a16:creationId xmlns:a16="http://schemas.microsoft.com/office/drawing/2014/main" id="{E705F5BA-BB01-48C9-B4FF-974483E85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2" y="1450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4" name="Rectangle 115">
              <a:extLst>
                <a:ext uri="{FF2B5EF4-FFF2-40B4-BE49-F238E27FC236}">
                  <a16:creationId xmlns:a16="http://schemas.microsoft.com/office/drawing/2014/main" id="{2AEE799B-A1FF-405D-95E3-E7AE88D8F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" y="1540"/>
              <a:ext cx="741" cy="1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75" name="Rectangle 116">
              <a:extLst>
                <a:ext uri="{FF2B5EF4-FFF2-40B4-BE49-F238E27FC236}">
                  <a16:creationId xmlns:a16="http://schemas.microsoft.com/office/drawing/2014/main" id="{039FB9C1-456F-4D3A-B8D9-FAD877CE7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5" y="1551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6" name="Rectangle 117">
              <a:extLst>
                <a:ext uri="{FF2B5EF4-FFF2-40B4-BE49-F238E27FC236}">
                  <a16:creationId xmlns:a16="http://schemas.microsoft.com/office/drawing/2014/main" id="{EE4D4DBA-FEC1-4AA9-A2F3-937F0C5D7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2" y="1551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7" name="Rectangle 118">
              <a:extLst>
                <a:ext uri="{FF2B5EF4-FFF2-40B4-BE49-F238E27FC236}">
                  <a16:creationId xmlns:a16="http://schemas.microsoft.com/office/drawing/2014/main" id="{DB1CEE8E-6500-425B-9F07-E54B7130A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8" y="1551"/>
              <a:ext cx="340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altLang="pl-PL" sz="1100" b="1" dirty="0">
                  <a:solidFill>
                    <a:srgbClr val="000000"/>
                  </a:solidFill>
                </a:rPr>
                <a:t>56</a:t>
              </a: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osób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8" name="Rectangle 119">
              <a:extLst>
                <a:ext uri="{FF2B5EF4-FFF2-40B4-BE49-F238E27FC236}">
                  <a16:creationId xmlns:a16="http://schemas.microsoft.com/office/drawing/2014/main" id="{C2EC2FFA-2A80-4134-8DB4-229F29997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8" y="1551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0" name="Rectangle 121">
              <a:extLst>
                <a:ext uri="{FF2B5EF4-FFF2-40B4-BE49-F238E27FC236}">
                  <a16:creationId xmlns:a16="http://schemas.microsoft.com/office/drawing/2014/main" id="{8DBEE845-D37C-4CE0-A7F7-CEE2A0088B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5" y="164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1" name="Rectangle 122">
              <a:extLst>
                <a:ext uri="{FF2B5EF4-FFF2-40B4-BE49-F238E27FC236}">
                  <a16:creationId xmlns:a16="http://schemas.microsoft.com/office/drawing/2014/main" id="{4373E66B-A4DC-4944-B4E1-BEAF9E3398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0" y="164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2" name="Rectangle 123">
              <a:extLst>
                <a:ext uri="{FF2B5EF4-FFF2-40B4-BE49-F238E27FC236}">
                  <a16:creationId xmlns:a16="http://schemas.microsoft.com/office/drawing/2014/main" id="{BCC94644-870F-478C-B6A6-A488528E5F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8" y="1649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3" name="Rectangle 124">
              <a:extLst>
                <a:ext uri="{FF2B5EF4-FFF2-40B4-BE49-F238E27FC236}">
                  <a16:creationId xmlns:a16="http://schemas.microsoft.com/office/drawing/2014/main" id="{7DBA41E1-1D4C-4976-9C24-1C34B84D5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2936"/>
              <a:ext cx="834" cy="101"/>
            </a:xfrm>
            <a:prstGeom prst="rect">
              <a:avLst/>
            </a:prstGeom>
            <a:solidFill>
              <a:srgbClr val="D1CA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  <p:sp>
          <p:nvSpPr>
            <p:cNvPr id="1084" name="Rectangle 125">
              <a:extLst>
                <a:ext uri="{FF2B5EF4-FFF2-40B4-BE49-F238E27FC236}">
                  <a16:creationId xmlns:a16="http://schemas.microsoft.com/office/drawing/2014/main" id="{58D3F7D7-8F2B-403C-8310-CFB18BAA40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2" y="2934"/>
              <a:ext cx="289" cy="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sng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Powiat</a:t>
              </a:r>
              <a:endParaRPr kumimoji="0" lang="pl-PL" altLang="pl-PL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5" name="Rectangle 126">
              <a:extLst>
                <a:ext uri="{FF2B5EF4-FFF2-40B4-BE49-F238E27FC236}">
                  <a16:creationId xmlns:a16="http://schemas.microsoft.com/office/drawing/2014/main" id="{4BF17C48-58F3-47B2-8A3B-197337557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2" y="2934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6" name="Rectangle 127">
              <a:extLst>
                <a:ext uri="{FF2B5EF4-FFF2-40B4-BE49-F238E27FC236}">
                  <a16:creationId xmlns:a16="http://schemas.microsoft.com/office/drawing/2014/main" id="{031AFC1D-C4BA-420D-974F-75F9149380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6" y="2934"/>
              <a:ext cx="0" cy="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7" name="Rectangle 128">
              <a:extLst>
                <a:ext uri="{FF2B5EF4-FFF2-40B4-BE49-F238E27FC236}">
                  <a16:creationId xmlns:a16="http://schemas.microsoft.com/office/drawing/2014/main" id="{C473E0EF-5B6E-4426-B1ED-AE291ED03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3" y="2934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8" name="Rectangle 129">
              <a:extLst>
                <a:ext uri="{FF2B5EF4-FFF2-40B4-BE49-F238E27FC236}">
                  <a16:creationId xmlns:a16="http://schemas.microsoft.com/office/drawing/2014/main" id="{64F812A8-3752-455F-B802-645813823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7" y="2934"/>
              <a:ext cx="150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altLang="pl-PL" sz="1100" b="1" dirty="0">
                  <a:solidFill>
                    <a:srgbClr val="000000"/>
                  </a:solidFill>
                </a:rPr>
                <a:t>713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9" name="Rectangle 130">
              <a:extLst>
                <a:ext uri="{FF2B5EF4-FFF2-40B4-BE49-F238E27FC236}">
                  <a16:creationId xmlns:a16="http://schemas.microsoft.com/office/drawing/2014/main" id="{08028901-98F0-4D39-BAA8-ECC271ECF9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293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0" name="Rectangle 131">
              <a:extLst>
                <a:ext uri="{FF2B5EF4-FFF2-40B4-BE49-F238E27FC236}">
                  <a16:creationId xmlns:a16="http://schemas.microsoft.com/office/drawing/2014/main" id="{FD49BE0B-D69E-4659-8BB8-8747C82072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6" y="2934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1" name="Rectangle 132">
              <a:extLst>
                <a:ext uri="{FF2B5EF4-FFF2-40B4-BE49-F238E27FC236}">
                  <a16:creationId xmlns:a16="http://schemas.microsoft.com/office/drawing/2014/main" id="{7D471E93-F89A-435A-8810-BA3A456434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9" y="2934"/>
              <a:ext cx="266" cy="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osoby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2" name="Rectangle 133">
              <a:extLst>
                <a:ext uri="{FF2B5EF4-FFF2-40B4-BE49-F238E27FC236}">
                  <a16:creationId xmlns:a16="http://schemas.microsoft.com/office/drawing/2014/main" id="{EB561C85-D211-4300-AA72-E32866B448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7" y="293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3" name="Rectangle 134">
              <a:extLst>
                <a:ext uri="{FF2B5EF4-FFF2-40B4-BE49-F238E27FC236}">
                  <a16:creationId xmlns:a16="http://schemas.microsoft.com/office/drawing/2014/main" id="{D2688AE0-6F7F-4D1E-B14B-02FD63017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9" y="2934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4" name="Rectangle 135">
              <a:extLst>
                <a:ext uri="{FF2B5EF4-FFF2-40B4-BE49-F238E27FC236}">
                  <a16:creationId xmlns:a16="http://schemas.microsoft.com/office/drawing/2014/main" id="{512C5990-B2A9-45C5-A60D-33C250F97C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2" y="3024"/>
              <a:ext cx="27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97" name="Rectangle 137">
              <a:extLst>
                <a:ext uri="{FF2B5EF4-FFF2-40B4-BE49-F238E27FC236}">
                  <a16:creationId xmlns:a16="http://schemas.microsoft.com/office/drawing/2014/main" id="{0E93A01D-7B78-4C7C-9C59-209B93E299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2" y="3034"/>
              <a:ext cx="88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8" name="Rectangle 138">
              <a:extLst>
                <a:ext uri="{FF2B5EF4-FFF2-40B4-BE49-F238E27FC236}">
                  <a16:creationId xmlns:a16="http://schemas.microsoft.com/office/drawing/2014/main" id="{02121F12-C9AD-48A5-9B0C-2F7DA2448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0" y="3034"/>
              <a:ext cx="209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    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9" name="Rectangle 139">
              <a:extLst>
                <a:ext uri="{FF2B5EF4-FFF2-40B4-BE49-F238E27FC236}">
                  <a16:creationId xmlns:a16="http://schemas.microsoft.com/office/drawing/2014/main" id="{AB9A9A7A-7978-4814-8AA2-02A5AF03CF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3" y="303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0" name="Rectangle 140">
              <a:extLst>
                <a:ext uri="{FF2B5EF4-FFF2-40B4-BE49-F238E27FC236}">
                  <a16:creationId xmlns:a16="http://schemas.microsoft.com/office/drawing/2014/main" id="{BEC5416F-0DF8-4250-97A7-A4A9FC25FC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1" y="303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1" name="Rectangle 141">
              <a:extLst>
                <a:ext uri="{FF2B5EF4-FFF2-40B4-BE49-F238E27FC236}">
                  <a16:creationId xmlns:a16="http://schemas.microsoft.com/office/drawing/2014/main" id="{8FD26BBD-0A52-43EB-8EBA-3C05EAF8B6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9" y="303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2" name="Rectangle 142">
              <a:extLst>
                <a:ext uri="{FF2B5EF4-FFF2-40B4-BE49-F238E27FC236}">
                  <a16:creationId xmlns:a16="http://schemas.microsoft.com/office/drawing/2014/main" id="{17CEE3E3-5C65-4D00-9754-600093876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5" y="303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3" name="Rectangle 143">
              <a:extLst>
                <a:ext uri="{FF2B5EF4-FFF2-40B4-BE49-F238E27FC236}">
                  <a16:creationId xmlns:a16="http://schemas.microsoft.com/office/drawing/2014/main" id="{931B0075-7DDF-47FB-A24D-0DD86B2404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2" y="3034"/>
              <a:ext cx="64" cy="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11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l-PL" altLang="pl-PL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2469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C494D68F-221B-4730-868F-3860BF031D6A}"/>
              </a:ext>
            </a:extLst>
          </p:cNvPr>
          <p:cNvSpPr txBox="1"/>
          <p:nvPr/>
        </p:nvSpPr>
        <p:spPr>
          <a:xfrm>
            <a:off x="395536" y="1916832"/>
            <a:ext cx="8136904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l-PL" dirty="0">
                <a:effectLst/>
                <a:latin typeface="Book Antiqua" panose="02040602050305030304" pitchFamily="18" charset="0"/>
              </a:rPr>
              <a:t>Pojawienie się nadzwyczajnej sytuacji jaką jest epidemia spowodowało konieczność szybkiego dostosowania działań do zmian zachodzących na rynku pracy. </a:t>
            </a:r>
          </a:p>
          <a:p>
            <a:pPr algn="just"/>
            <a:r>
              <a:rPr lang="pl-PL" dirty="0">
                <a:effectLst/>
                <a:latin typeface="Book Antiqua" panose="02040602050305030304" pitchFamily="18" charset="0"/>
              </a:rPr>
              <a:t>Wsparcie dla przedsiębiorców prowadzone jest przez publiczne służby zatrudnienia. Zamrożenie gospodarki w reakcji na pandemię skutkowało natychmiastowym wzrostem bezrobocia. Niepewna sytuacja spowodowana pandemią skłoniła pracodawców do wycofania ofert pracy z rynku i zamrożenia zatrudnienia. </a:t>
            </a:r>
          </a:p>
          <a:p>
            <a:endParaRPr lang="pl-PL" sz="1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371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73" name="Wykres 6772">
            <a:extLst>
              <a:ext uri="{FF2B5EF4-FFF2-40B4-BE49-F238E27FC236}">
                <a16:creationId xmlns:a16="http://schemas.microsoft.com/office/drawing/2014/main" id="{6C506B83-1E06-4106-811E-AEA7ACAA9F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7917382"/>
              </p:ext>
            </p:extLst>
          </p:nvPr>
        </p:nvGraphicFramePr>
        <p:xfrm>
          <a:off x="1524000" y="40466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775" name="pole tekstowe 6774">
            <a:extLst>
              <a:ext uri="{FF2B5EF4-FFF2-40B4-BE49-F238E27FC236}">
                <a16:creationId xmlns:a16="http://schemas.microsoft.com/office/drawing/2014/main" id="{072A2EEA-D88B-4EF4-B28A-B120B052D16B}"/>
              </a:ext>
            </a:extLst>
          </p:cNvPr>
          <p:cNvSpPr txBox="1"/>
          <p:nvPr/>
        </p:nvSpPr>
        <p:spPr>
          <a:xfrm>
            <a:off x="1115616" y="4797152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latin typeface="Book Antiqua" panose="02040602050305030304" pitchFamily="18" charset="0"/>
              </a:rPr>
              <a:t>Widoczny wzrost osób bezrobotnych nastąpił od miesiąca kwietnia wraz z rozprzestrzenianiem się pandemii. Inaczej sytuacja wyglądała w latach ubiegłych, gdzie  koniec pierwszego kwartału rozpoczynał tendencje spadkową  w liczbie osób zarejestrowanych, co miało związek z nasilającymi się pracami sezonowymi. </a:t>
            </a:r>
          </a:p>
        </p:txBody>
      </p:sp>
    </p:spTree>
    <p:extLst>
      <p:ext uri="{BB962C8B-B14F-4D97-AF65-F5344CB8AC3E}">
        <p14:creationId xmlns:p14="http://schemas.microsoft.com/office/powerpoint/2010/main" val="406369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073B939A-35E1-43A7-9C9D-C422B072F6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631987"/>
              </p:ext>
            </p:extLst>
          </p:nvPr>
        </p:nvGraphicFramePr>
        <p:xfrm>
          <a:off x="539552" y="836712"/>
          <a:ext cx="806489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96815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8D9E9C41-9AAA-4AB0-902C-4DBD6F1A42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1178014"/>
              </p:ext>
            </p:extLst>
          </p:nvPr>
        </p:nvGraphicFramePr>
        <p:xfrm>
          <a:off x="971600" y="764704"/>
          <a:ext cx="720080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030ED3DE-FE87-4707-BF84-604154AFE4A8}"/>
              </a:ext>
            </a:extLst>
          </p:cNvPr>
          <p:cNvSpPr txBox="1"/>
          <p:nvPr/>
        </p:nvSpPr>
        <p:spPr>
          <a:xfrm>
            <a:off x="683568" y="5949280"/>
            <a:ext cx="8492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Book Antiqua" panose="02040602050305030304" pitchFamily="18" charset="0"/>
              </a:rPr>
              <a:t>W 2020r zostało wyłączonych z ewidencji bezrobotnych 1021 osób. Ponad połowa osób tj. 59%  wyrejestrowanych  utraciła status bezrobotnego z powodu podjęcia pracy.</a:t>
            </a:r>
          </a:p>
        </p:txBody>
      </p:sp>
    </p:spTree>
    <p:extLst>
      <p:ext uri="{BB962C8B-B14F-4D97-AF65-F5344CB8AC3E}">
        <p14:creationId xmlns:p14="http://schemas.microsoft.com/office/powerpoint/2010/main" val="4139981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BE164DA1-FAB7-456A-A31E-8302DB3520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0632239"/>
              </p:ext>
            </p:extLst>
          </p:nvPr>
        </p:nvGraphicFramePr>
        <p:xfrm>
          <a:off x="1524000" y="620688"/>
          <a:ext cx="609600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B1207C59-A541-45E1-A56B-46486556313A}"/>
              </a:ext>
            </a:extLst>
          </p:cNvPr>
          <p:cNvSpPr txBox="1"/>
          <p:nvPr/>
        </p:nvSpPr>
        <p:spPr>
          <a:xfrm>
            <a:off x="467544" y="5528895"/>
            <a:ext cx="8568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effectLst/>
                <a:latin typeface="Book Antiqua" panose="02040602050305030304" pitchFamily="18" charset="0"/>
              </a:rPr>
              <a:t>W rejestrach urzędu pracy dominują kobiety, jednak w okresie trwającej epidemii wzrost bezrobocia silniej dotyczył mężczyzn stąd obserwuje się zmniejszenie udziału bezrobotnych kobiet ( początek roku 2020 to 66,4% a w XII 2020- 60%).</a:t>
            </a:r>
            <a:endParaRPr lang="pl-PL" sz="1400" b="1" u="sng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980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Wykres 14">
            <a:extLst>
              <a:ext uri="{FF2B5EF4-FFF2-40B4-BE49-F238E27FC236}">
                <a16:creationId xmlns:a16="http://schemas.microsoft.com/office/drawing/2014/main" id="{37A46952-3C5D-43CB-A6FF-AA241BE707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7566493"/>
              </p:ext>
            </p:extLst>
          </p:nvPr>
        </p:nvGraphicFramePr>
        <p:xfrm>
          <a:off x="1524000" y="620688"/>
          <a:ext cx="609600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pole tekstowe 15">
            <a:extLst>
              <a:ext uri="{FF2B5EF4-FFF2-40B4-BE49-F238E27FC236}">
                <a16:creationId xmlns:a16="http://schemas.microsoft.com/office/drawing/2014/main" id="{C7415B90-24A2-4D9A-AF3E-F4EE2483DE8D}"/>
              </a:ext>
            </a:extLst>
          </p:cNvPr>
          <p:cNvSpPr txBox="1"/>
          <p:nvPr/>
        </p:nvSpPr>
        <p:spPr>
          <a:xfrm>
            <a:off x="395537" y="5301208"/>
            <a:ext cx="85689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Book Antiqua" panose="02040602050305030304" pitchFamily="18" charset="0"/>
              </a:rPr>
              <a:t>Znaczną część osób bezrobotnych  stanowiły osoby długotrwale bezrobotne oraz osoby bez kwalifikacji zawodowych–ich odsetek na koniec roku wynosił odpowiednio 41% i 32%.    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Udział bezrobotnych należących do osób będących w szczególnej  sytuacji na rynku pracy, na koniec  grudnia 2020r. wynosił ogółem 81% i kształtował się na wyższym  o 2% poziomie w porównaniu do analogicznego okresu roku poprzedniego.</a:t>
            </a:r>
          </a:p>
        </p:txBody>
      </p:sp>
    </p:spTree>
    <p:extLst>
      <p:ext uri="{BB962C8B-B14F-4D97-AF65-F5344CB8AC3E}">
        <p14:creationId xmlns:p14="http://schemas.microsoft.com/office/powerpoint/2010/main" val="2323708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Wykres 6">
            <a:extLst>
              <a:ext uri="{FF2B5EF4-FFF2-40B4-BE49-F238E27FC236}">
                <a16:creationId xmlns:a16="http://schemas.microsoft.com/office/drawing/2014/main" id="{900F62FF-8DC2-40E3-B56C-248B29E9D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0651135"/>
              </p:ext>
            </p:extLst>
          </p:nvPr>
        </p:nvGraphicFramePr>
        <p:xfrm>
          <a:off x="827584" y="620688"/>
          <a:ext cx="763284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pole tekstowe 7">
            <a:extLst>
              <a:ext uri="{FF2B5EF4-FFF2-40B4-BE49-F238E27FC236}">
                <a16:creationId xmlns:a16="http://schemas.microsoft.com/office/drawing/2014/main" id="{C1E3A464-213D-46BB-8701-D1D546C7C87D}"/>
              </a:ext>
            </a:extLst>
          </p:cNvPr>
          <p:cNvSpPr txBox="1"/>
          <p:nvPr/>
        </p:nvSpPr>
        <p:spPr>
          <a:xfrm>
            <a:off x="251520" y="531646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Book Antiqua" panose="02040602050305030304" pitchFamily="18" charset="0"/>
              </a:rPr>
              <a:t>Najliczniejszą grupę bezrobotnych stanowiły osoby posiadające wykształcenie gimnazjalne 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i niższe (36%) oraz zasadnicze zawodowe (29%), stanowią one łącznie 65% ogółu bezrobotnych.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W porównaniu do roku poprzedniego odnotowano znaczącą zmianę w wielkościach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grup sklasyfikowanych ze względu na poziom wykształcenia.</a:t>
            </a:r>
          </a:p>
        </p:txBody>
      </p:sp>
    </p:spTree>
    <p:extLst>
      <p:ext uri="{BB962C8B-B14F-4D97-AF65-F5344CB8AC3E}">
        <p14:creationId xmlns:p14="http://schemas.microsoft.com/office/powerpoint/2010/main" val="1911734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56B2B63B-F609-4CF0-AD29-A0FF641F86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6509476"/>
              </p:ext>
            </p:extLst>
          </p:nvPr>
        </p:nvGraphicFramePr>
        <p:xfrm>
          <a:off x="827584" y="836712"/>
          <a:ext cx="756084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6984AC57-DBD7-4ACE-829C-BFED85BFF1C2}"/>
              </a:ext>
            </a:extLst>
          </p:cNvPr>
          <p:cNvSpPr txBox="1"/>
          <p:nvPr/>
        </p:nvSpPr>
        <p:spPr>
          <a:xfrm>
            <a:off x="539553" y="5589240"/>
            <a:ext cx="80648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Book Antiqua" panose="02040602050305030304" pitchFamily="18" charset="0"/>
              </a:rPr>
              <a:t>Porównując</a:t>
            </a:r>
            <a:r>
              <a:rPr lang="pl-PL" sz="1400" b="1" dirty="0">
                <a:latin typeface="Book Antiqua" panose="02040602050305030304" pitchFamily="18" charset="0"/>
              </a:rPr>
              <a:t> </a:t>
            </a:r>
            <a:r>
              <a:rPr lang="pl-PL" sz="1400" dirty="0">
                <a:latin typeface="Book Antiqua" panose="02040602050305030304" pitchFamily="18" charset="0"/>
              </a:rPr>
              <a:t>do roku poprzedniego strukturę bezrobotnych według wieku nie odnotowano 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znaczących zmian , najliczniejszą grupę stanowiły osoby w przedziale wiekowym 25-34</a:t>
            </a:r>
            <a:r>
              <a:rPr lang="pl-PL" sz="1400" b="1" dirty="0">
                <a:latin typeface="Book Antiqua" panose="02040602050305030304" pitchFamily="18" charset="0"/>
              </a:rPr>
              <a:t> </a:t>
            </a:r>
            <a:r>
              <a:rPr lang="pl-PL" sz="1400" dirty="0">
                <a:latin typeface="Book Antiqua" panose="02040602050305030304" pitchFamily="18" charset="0"/>
              </a:rPr>
              <a:t>oraz 35-44 i stanowiły 51,7% osób bezrobotnych.</a:t>
            </a:r>
          </a:p>
        </p:txBody>
      </p:sp>
    </p:spTree>
    <p:extLst>
      <p:ext uri="{BB962C8B-B14F-4D97-AF65-F5344CB8AC3E}">
        <p14:creationId xmlns:p14="http://schemas.microsoft.com/office/powerpoint/2010/main" val="3068092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18CFEC36-8847-4621-9988-CD982B55D5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4048193"/>
              </p:ext>
            </p:extLst>
          </p:nvPr>
        </p:nvGraphicFramePr>
        <p:xfrm>
          <a:off x="611560" y="170056"/>
          <a:ext cx="7992888" cy="5203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CBEF4976-F144-4CFC-88D4-CE129A33C274}"/>
              </a:ext>
            </a:extLst>
          </p:cNvPr>
          <p:cNvSpPr txBox="1"/>
          <p:nvPr/>
        </p:nvSpPr>
        <p:spPr>
          <a:xfrm>
            <a:off x="467545" y="5401331"/>
            <a:ext cx="84249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Book Antiqua" panose="02040602050305030304" pitchFamily="18" charset="0"/>
              </a:rPr>
              <a:t>Analiza danych wykazała, że w 2020r. największy odsetek osób bezrobotnych (21%-152 osób)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stanowiły osoby pozostające bez pracy przez okres 6-12 miesięcy. Znacząco wzrosła ilość bezrobotnych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 w przedziałach 3-24 miesiące i stanowią 57% osób bezrobotnych zarejestrowanych w tut. Urzędzie.</a:t>
            </a:r>
          </a:p>
        </p:txBody>
      </p:sp>
    </p:spTree>
    <p:extLst>
      <p:ext uri="{BB962C8B-B14F-4D97-AF65-F5344CB8AC3E}">
        <p14:creationId xmlns:p14="http://schemas.microsoft.com/office/powerpoint/2010/main" val="4250735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D07B47FF-1D1A-43BD-8E33-85A034327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0"/>
            <a:ext cx="910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00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7A7FB7AF-1A91-4A0A-B32F-209A916AE84C}"/>
              </a:ext>
            </a:extLst>
          </p:cNvPr>
          <p:cNvSpPr/>
          <p:nvPr/>
        </p:nvSpPr>
        <p:spPr>
          <a:xfrm>
            <a:off x="611560" y="1305342"/>
            <a:ext cx="756084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600" dirty="0">
                <a:latin typeface="Book Antiqua" panose="02040602050305030304" pitchFamily="18" charset="0"/>
              </a:rPr>
              <a:t>Wzorem lat ubiegłych, z uwagi na sezonowość prac i brak potencjalnych kandydatów do pracy o wymaganych kwalifikacjach pracodawcy uzupełniali swoje braki kadrowe cudzoziemcami. Dominowała forma uproszczona, jaką była rejestracja oświadczeń o powierzeniu wykonywania pracy cudzoziemcowi              (pochodzącemu z jednego z 6 państw tj. Białoruś, Rosja, Ukraina, Mołdawia, Gruzja, Armenia) , w ramach których okresy wykonywanej pracy nie mogą przekroczyć łącznie 6 miesięcy w ciągu 12 kolejnych miesięcy, niezależnie od liczby podmiotów powierzających danemu cudzoziemcowi wykonywanie pracy. </a:t>
            </a:r>
          </a:p>
          <a:p>
            <a:pPr algn="just"/>
            <a:r>
              <a:rPr lang="pl-PL" sz="1600" dirty="0">
                <a:latin typeface="Book Antiqua" panose="02040602050305030304" pitchFamily="18" charset="0"/>
              </a:rPr>
              <a:t>Ponadto pracodawcy składali wnioski o wydanie zezwolenia na pracę sezonową </a:t>
            </a:r>
            <a:br>
              <a:rPr lang="pl-PL" sz="1600" dirty="0">
                <a:latin typeface="Book Antiqua" panose="02040602050305030304" pitchFamily="18" charset="0"/>
              </a:rPr>
            </a:br>
            <a:r>
              <a:rPr lang="pl-PL" sz="1600" dirty="0">
                <a:latin typeface="Book Antiqua" panose="02040602050305030304" pitchFamily="18" charset="0"/>
              </a:rPr>
              <a:t>(określoną poprzez podklasy działalności  według Polskiej Klasyfikacji Działalności zawarte w rozporządzeniu </a:t>
            </a:r>
            <a:r>
              <a:rPr lang="pl-PL" sz="1600" dirty="0" err="1">
                <a:latin typeface="Book Antiqua" panose="02040602050305030304" pitchFamily="18" charset="0"/>
              </a:rPr>
              <a:t>MRPiPS</a:t>
            </a:r>
            <a:r>
              <a:rPr lang="pl-PL" sz="1600" dirty="0">
                <a:latin typeface="Book Antiqua" panose="02040602050305030304" pitchFamily="18" charset="0"/>
              </a:rPr>
              <a:t>), w ramach których cudzoziemiec  może wykonywać pracę w okresach nie dłuższych niż 9 miesięcy    w ciągu roku kalendarzowego . </a:t>
            </a:r>
          </a:p>
          <a:p>
            <a:pPr algn="just"/>
            <a:r>
              <a:rPr lang="pl-PL" sz="1600" dirty="0">
                <a:latin typeface="Book Antiqua" panose="02040602050305030304" pitchFamily="18" charset="0"/>
              </a:rPr>
              <a:t>Kolejna forma jaka była realizowana wymagała uzyskania zezwolenia wydanego przez wojewodę w oparciu o informację starosty o braku możliwości zaspokojenia potrzeb kadrowych pracodawcy.</a:t>
            </a:r>
          </a:p>
          <a:p>
            <a:r>
              <a:rPr lang="pl-PL" sz="1600" dirty="0">
                <a:latin typeface="Book Antiqua" panose="0204060205030503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6083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9B2B9AD1-60AE-4911-ABC2-D5FDB32AD5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1788823"/>
              </p:ext>
            </p:extLst>
          </p:nvPr>
        </p:nvGraphicFramePr>
        <p:xfrm>
          <a:off x="1043608" y="687559"/>
          <a:ext cx="7056784" cy="3965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FF3E540F-26B3-4A57-9C09-0EA4ED49E2CF}"/>
              </a:ext>
            </a:extLst>
          </p:cNvPr>
          <p:cNvSpPr txBox="1"/>
          <p:nvPr/>
        </p:nvSpPr>
        <p:spPr>
          <a:xfrm>
            <a:off x="179512" y="5229200"/>
            <a:ext cx="92984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Book Antiqua" panose="02040602050305030304" pitchFamily="18" charset="0"/>
              </a:rPr>
              <a:t>W 2020r. zarejestrowano </a:t>
            </a:r>
            <a:r>
              <a:rPr lang="pl-PL" sz="1400" b="1" u="sng" dirty="0">
                <a:latin typeface="Book Antiqua" panose="02040602050305030304" pitchFamily="18" charset="0"/>
              </a:rPr>
              <a:t>1947</a:t>
            </a:r>
            <a:r>
              <a:rPr lang="pl-PL" sz="1400" dirty="0">
                <a:latin typeface="Book Antiqua" panose="02040602050305030304" pitchFamily="18" charset="0"/>
              </a:rPr>
              <a:t> </a:t>
            </a:r>
            <a:r>
              <a:rPr lang="pl-PL" sz="1400" b="1" u="sng" dirty="0">
                <a:latin typeface="Book Antiqua" panose="02040602050305030304" pitchFamily="18" charset="0"/>
              </a:rPr>
              <a:t>oświadczenia</a:t>
            </a:r>
            <a:r>
              <a:rPr lang="pl-PL" sz="1400" dirty="0">
                <a:latin typeface="Book Antiqua" panose="02040602050305030304" pitchFamily="18" charset="0"/>
              </a:rPr>
              <a:t> pracodawców o powierzeniu wykonywania pracy cudzoziemcom</a:t>
            </a:r>
            <a:r>
              <a:rPr lang="pl-PL" sz="1400" b="1" dirty="0">
                <a:latin typeface="Book Antiqua" panose="02040602050305030304" pitchFamily="18" charset="0"/>
              </a:rPr>
              <a:t>. </a:t>
            </a:r>
            <a:r>
              <a:rPr lang="pl-PL" sz="1400" dirty="0">
                <a:latin typeface="Book Antiqua" panose="02040602050305030304" pitchFamily="18" charset="0"/>
              </a:rPr>
              <a:t>Ponadto wydano </a:t>
            </a:r>
            <a:r>
              <a:rPr lang="pl-PL" sz="1400" b="1" u="sng" dirty="0">
                <a:latin typeface="Book Antiqua" panose="02040602050305030304" pitchFamily="18" charset="0"/>
              </a:rPr>
              <a:t>108 zezwoleń na pracę sezonową</a:t>
            </a:r>
            <a:r>
              <a:rPr lang="pl-PL" sz="1400" dirty="0">
                <a:latin typeface="Book Antiqua" panose="02040602050305030304" pitchFamily="18" charset="0"/>
              </a:rPr>
              <a:t> cudzoziemców, a także </a:t>
            </a:r>
            <a:r>
              <a:rPr lang="pl-PL" sz="1400" b="1" u="sng" dirty="0">
                <a:latin typeface="Book Antiqua" panose="02040602050305030304" pitchFamily="18" charset="0"/>
              </a:rPr>
              <a:t>55 informacji starosty </a:t>
            </a:r>
            <a:r>
              <a:rPr lang="pl-PL" sz="1400" dirty="0">
                <a:latin typeface="Book Antiqua" panose="02040602050305030304" pitchFamily="18" charset="0"/>
              </a:rPr>
              <a:t>o braku możliwości zaspokojenia potrzeb kadrowych pracodawcy.</a:t>
            </a:r>
          </a:p>
          <a:p>
            <a:endParaRPr lang="pl-PL" sz="12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75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71974940-300B-4E4B-AC0C-FF8FBB70E1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5235524"/>
              </p:ext>
            </p:extLst>
          </p:nvPr>
        </p:nvGraphicFramePr>
        <p:xfrm>
          <a:off x="899592" y="1052736"/>
          <a:ext cx="7632848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6261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A84EAADC-44AB-4484-8700-2399E65FD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" y="332656"/>
            <a:ext cx="7894320" cy="630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962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8CC8EF2F-D96B-4126-B8EB-82AFCF325D26}"/>
              </a:ext>
            </a:extLst>
          </p:cNvPr>
          <p:cNvSpPr txBox="1"/>
          <p:nvPr/>
        </p:nvSpPr>
        <p:spPr>
          <a:xfrm>
            <a:off x="539552" y="1196752"/>
            <a:ext cx="8064896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400" dirty="0">
                <a:effectLst/>
                <a:latin typeface="Book Antiqua" panose="02040602050305030304" pitchFamily="18" charset="0"/>
              </a:rPr>
              <a:t>Od kwietnia 2020r realizujemy zadania związane z oferowaną przedsiębiorcom pomocą w ramach Tarczy antykryzysowej COVID-19 (na mocy ustawy z dnia 2 marca 2020r. o szczególnych rozwiązaniach związanych z zapobieganiem, przeciwdziałaniem i zwalczaniem COVID-19, innych chorób zakaźnych oraz wywołanych nimi sytuacji kryzysowych :</a:t>
            </a:r>
          </a:p>
          <a:p>
            <a:r>
              <a:rPr lang="pl-PL" sz="1400" b="1" dirty="0">
                <a:effectLst/>
                <a:latin typeface="Book Antiqua" panose="02040602050305030304" pitchFamily="18" charset="0"/>
              </a:rPr>
              <a:t>art.15zzb 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–dofinansowanie przedsiębiorcy części kosztów wynagrodzeń pracowników, </a:t>
            </a:r>
          </a:p>
          <a:p>
            <a:r>
              <a:rPr lang="pl-PL" sz="1400" b="1" dirty="0">
                <a:effectLst/>
                <a:latin typeface="Book Antiqua" panose="02040602050305030304" pitchFamily="18" charset="0"/>
              </a:rPr>
              <a:t>art.15zzc 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–dofinansowanie osobie prowadzącej samodzielnie działalność gospodarczą części kosztów prowadzenia tej działalności, </a:t>
            </a:r>
          </a:p>
          <a:p>
            <a:r>
              <a:rPr lang="pl-PL" sz="1400" b="1" dirty="0">
                <a:effectLst/>
                <a:latin typeface="Book Antiqua" panose="02040602050305030304" pitchFamily="18" charset="0"/>
              </a:rPr>
              <a:t>art.15zzd 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–jednorazowa pożyczka na pokrycie bieżących kosztów prowadzenia działalności gospodarczej </a:t>
            </a:r>
            <a:r>
              <a:rPr lang="pl-PL" sz="1400" dirty="0" err="1">
                <a:effectLst/>
                <a:latin typeface="Book Antiqua" panose="02040602050305030304" pitchFamily="18" charset="0"/>
              </a:rPr>
              <a:t>mikroprzedsiębiorcy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, </a:t>
            </a:r>
          </a:p>
          <a:p>
            <a:r>
              <a:rPr lang="pl-PL" sz="1400" b="1" dirty="0">
                <a:effectLst/>
                <a:latin typeface="Book Antiqua" panose="02040602050305030304" pitchFamily="18" charset="0"/>
              </a:rPr>
              <a:t>art.15zzda 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–jednorazowa pożyczka na pokrycie bieżących kosztów prowadzenia działalności organizacji pozarządowej, </a:t>
            </a:r>
          </a:p>
          <a:p>
            <a:r>
              <a:rPr lang="pl-PL" sz="1400" b="1" dirty="0">
                <a:effectLst/>
                <a:latin typeface="Book Antiqua" panose="02040602050305030304" pitchFamily="18" charset="0"/>
              </a:rPr>
              <a:t>art.15zze 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–dofinansowanie organizacji pozarządowej części kosztów wynagrodzeń pracowników, </a:t>
            </a:r>
          </a:p>
          <a:p>
            <a:r>
              <a:rPr lang="pl-PL" sz="1400" b="1" dirty="0">
                <a:effectLst/>
                <a:latin typeface="Book Antiqua" panose="02040602050305030304" pitchFamily="18" charset="0"/>
              </a:rPr>
              <a:t>art. 15zze4 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jednorazowa dotacja na pokrycie bieżących kosztów prowadzenia działalności gospodarczej </a:t>
            </a:r>
            <a:r>
              <a:rPr lang="pl-PL" sz="1400" dirty="0" err="1">
                <a:effectLst/>
                <a:latin typeface="Book Antiqua" panose="02040602050305030304" pitchFamily="18" charset="0"/>
              </a:rPr>
              <a:t>mikroprzedsiębiorcy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 i małego przedsiębiorcy .</a:t>
            </a:r>
          </a:p>
          <a:p>
            <a:r>
              <a:rPr lang="pl-PL" sz="1400" dirty="0">
                <a:effectLst/>
                <a:latin typeface="Book Antiqua" panose="02040602050305030304" pitchFamily="18" charset="0"/>
              </a:rPr>
              <a:t>Najpopularniejszym instrumentem wsparcia była jednorazowa pożyczka dla </a:t>
            </a:r>
            <a:r>
              <a:rPr lang="pl-PL" sz="1400" dirty="0" err="1">
                <a:effectLst/>
                <a:latin typeface="Book Antiqua" panose="02040602050305030304" pitchFamily="18" charset="0"/>
              </a:rPr>
              <a:t>mikroprzedsiębiorców</a:t>
            </a:r>
            <a:r>
              <a:rPr lang="pl-PL" sz="1400" dirty="0">
                <a:effectLst/>
                <a:latin typeface="Book Antiqua" panose="02040602050305030304" pitchFamily="18" charset="0"/>
              </a:rPr>
              <a:t>, przeznaczona na pokrycie bieżących kosztów prowadzenia działalności gospodarczej . </a:t>
            </a:r>
          </a:p>
          <a:p>
            <a:r>
              <a:rPr lang="pl-PL" sz="1400" dirty="0">
                <a:effectLst/>
                <a:latin typeface="Book Antiqua" panose="02040602050305030304" pitchFamily="18" charset="0"/>
              </a:rPr>
              <a:t>Źródłem finansowania wszystkich ww. nowych instrumentów były środki rezerwy Funduszu Pracy, przeznaczone przez Resort Pracy na finansowanie wydatków związanych z zapobieganiem, przeciwdziałaniem i zwalczaniem COVID-19 (Fundusz Przeciwdziałania COVID-19.</a:t>
            </a:r>
          </a:p>
          <a:p>
            <a:endParaRPr lang="pl-PL" sz="1400" dirty="0">
              <a:effectLst/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263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D9C1AFCE-96DE-4F9C-8E0A-F39D049958F2}"/>
              </a:ext>
            </a:extLst>
          </p:cNvPr>
          <p:cNvSpPr txBox="1"/>
          <p:nvPr/>
        </p:nvSpPr>
        <p:spPr>
          <a:xfrm>
            <a:off x="755576" y="836712"/>
            <a:ext cx="7848872" cy="5659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realizację </a:t>
            </a:r>
            <a:r>
              <a:rPr lang="pl-PL" sz="1400" dirty="0" err="1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</a:t>
            </a: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zadań zaangażowanych zostało ponad 50% pracowników PUP.</a:t>
            </a: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Pracowali oni do późnych godzin wieczornych, odbierali niezliczoną ilość połączeń  telefonicznych z prośbą o udzielenie informacji (nie tylko przedsiębiorców z terenu naszego powiatu). Ponad połowa wniosków wpływających do tut. Urzędu, stanowiła wnioski niekompletne, wiązało się to z wykonaniem kolejnych połączeń telefonicznych oraz wysyłaniem wiadomości elektronicznych z prośbą o uzupełnienie przez przedsiębiorców braków oraz  poprawę błędnie wpisanych danych.</a:t>
            </a: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celu zmniejszenia kilkutysięcznych kosztów korespondencji urząd zwrócił się z prośbą do przedsiębiorców o osobisty odbiór dokumentacji rozliczeniowej umów za pośrednictwem okna podawczego urzędu dostępnego dla osób bezrobotnych i przedsiębiorców z początkiem roku 2020, kiedy wprowadzono stan epidemiczny w kraju.</a:t>
            </a: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Pragnę nadmienić ,iż PUP nadal realizuje zadania wynikające z tarczy antykryzysowej COVID. </a:t>
            </a: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Dodatkowo oprócz zadań związanych z COVID pracownicy realizowali i nadal realizują zadania wynikające z zakresów czynności.</a:t>
            </a:r>
          </a:p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Podczas konferencji zorganizowanej w czerwcu 2020r. przez Wojewodę Wielkopolskiego w Kępnie, doceniona została szybkość rozpatrywania wniosków w powiatowych urzędach pracy na terenie Wielkopolski. Dzięki zaangażowaniu i ciężkiej pracy, obsłużonych zostało 100% złożonych   wniosków w sprawie przyznania pożyczek dla przedsiębiorców co sprawiło, że byliśmy jednym z 5 wyróżnionych przez Wojewodę Wielkopolskiego Urzędów Pracy.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3099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3">
            <a:extLst>
              <a:ext uri="{FF2B5EF4-FFF2-40B4-BE49-F238E27FC236}">
                <a16:creationId xmlns:a16="http://schemas.microsoft.com/office/drawing/2014/main" id="{4656B497-F7DC-4A49-A6AE-919B0A054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211432"/>
              </p:ext>
            </p:extLst>
          </p:nvPr>
        </p:nvGraphicFramePr>
        <p:xfrm>
          <a:off x="539552" y="188641"/>
          <a:ext cx="8208910" cy="6686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">
                  <a:extLst>
                    <a:ext uri="{9D8B030D-6E8A-4147-A177-3AD203B41FA5}">
                      <a16:colId xmlns:a16="http://schemas.microsoft.com/office/drawing/2014/main" val="2343380326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3759547923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1456463209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1043475473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2701993533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1920054770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245077451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3643060463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4177211919"/>
                    </a:ext>
                  </a:extLst>
                </a:gridCol>
                <a:gridCol w="820891">
                  <a:extLst>
                    <a:ext uri="{9D8B030D-6E8A-4147-A177-3AD203B41FA5}">
                      <a16:colId xmlns:a16="http://schemas.microsoft.com/office/drawing/2014/main" val="3944962174"/>
                    </a:ext>
                  </a:extLst>
                </a:gridCol>
              </a:tblGrid>
              <a:tr h="151188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Liczba wszystkich złożonych wniosków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Kwota dofinansowań we wszystkich złożonych wnioskach (pożyczek)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Liczba wniosków rozpatrzonych negatywnie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Liczba wniosków rozpatrzonych pozytywnie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Łączna liczba zatrudnionych pracowników ujęta w pozytywnych wnioskach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Kwota wypłaconych dofinansowań ( pożyczek)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Liczba podmiotów wezwanych do zwrotu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kwota dofinansowań lub pożyczek) zwrócona z uwagi  na niedotrzymanie warunków umowy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900" dirty="0"/>
                        <a:t>Liczba wniosków rozliczonych (umorzonych w przypadku pożyczek)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7003148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r>
                        <a:rPr lang="pl-PL" sz="800" dirty="0"/>
                        <a:t>Art..15zzb-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6.070.163,84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1.472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5.578.946,56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146.884,00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latin typeface="Book Antiqua" panose="02040602050305030304" pitchFamily="18" charset="0"/>
                        </a:rPr>
                        <a:t>231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0058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r>
                        <a:rPr lang="pl-PL" sz="800" dirty="0"/>
                        <a:t>art. 15zzc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427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2.391.371,00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415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2.302.560,00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latin typeface="Book Antiqua" panose="02040602050305030304" pitchFamily="18" charset="0"/>
                        </a:rPr>
                        <a:t>316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420783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r>
                        <a:rPr lang="pl-PL" sz="800" dirty="0"/>
                        <a:t>Art..15zzd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2106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10.448.811,04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10.010.281,00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15.149,94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1596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9562730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r>
                        <a:rPr lang="pl-PL" sz="800" dirty="0"/>
                        <a:t>Art..15zze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74.536,17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74.536,16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179,00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764591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r>
                        <a:rPr lang="pl-PL" sz="800" dirty="0"/>
                        <a:t>Art.. 15zze4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170.000,00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50.000,00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908643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7055109"/>
                  </a:ext>
                </a:extLst>
              </a:tr>
              <a:tr h="739290">
                <a:tc>
                  <a:txBody>
                    <a:bodyPr/>
                    <a:lstStyle/>
                    <a:p>
                      <a:r>
                        <a:rPr lang="pl-PL" sz="800" dirty="0"/>
                        <a:t>łącznie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2860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19.154.882,05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2740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1482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18.016.323,71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/>
                        <a:t>162.212,94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latin typeface="Book Antiqua" panose="02040602050305030304" pitchFamily="18" charset="0"/>
                        </a:rPr>
                        <a:t>2144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914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87312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2">
            <a:extLst>
              <a:ext uri="{FF2B5EF4-FFF2-40B4-BE49-F238E27FC236}">
                <a16:creationId xmlns:a16="http://schemas.microsoft.com/office/drawing/2014/main" id="{9868A526-0618-4829-9840-4B298CB745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292391"/>
              </p:ext>
            </p:extLst>
          </p:nvPr>
        </p:nvGraphicFramePr>
        <p:xfrm>
          <a:off x="395536" y="980728"/>
          <a:ext cx="8280920" cy="4536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1190">
                  <a:extLst>
                    <a:ext uri="{9D8B030D-6E8A-4147-A177-3AD203B41FA5}">
                      <a16:colId xmlns:a16="http://schemas.microsoft.com/office/drawing/2014/main" val="3375585788"/>
                    </a:ext>
                  </a:extLst>
                </a:gridCol>
                <a:gridCol w="1767433">
                  <a:extLst>
                    <a:ext uri="{9D8B030D-6E8A-4147-A177-3AD203B41FA5}">
                      <a16:colId xmlns:a16="http://schemas.microsoft.com/office/drawing/2014/main" val="3201087589"/>
                    </a:ext>
                  </a:extLst>
                </a:gridCol>
                <a:gridCol w="1989929">
                  <a:extLst>
                    <a:ext uri="{9D8B030D-6E8A-4147-A177-3AD203B41FA5}">
                      <a16:colId xmlns:a16="http://schemas.microsoft.com/office/drawing/2014/main" val="2708567527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597316776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071019647"/>
                    </a:ext>
                  </a:extLst>
                </a:gridCol>
              </a:tblGrid>
              <a:tr h="1050117">
                <a:tc>
                  <a:txBody>
                    <a:bodyPr/>
                    <a:lstStyle/>
                    <a:p>
                      <a:r>
                        <a:rPr lang="pl-PL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L.P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dirty="0"/>
                        <a:t>TYTUŁ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PROGRAM,</a:t>
                      </a:r>
                    </a:p>
                    <a:p>
                      <a:r>
                        <a:rPr lang="pl-PL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 RAMACH KTÓREGO REALIZOWANY JEST PROJEKT</a:t>
                      </a:r>
                      <a:endParaRPr lang="pl-PL" sz="1100" dirty="0"/>
                    </a:p>
                    <a:p>
                      <a:endParaRPr lang="pl-PL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TERMIN REALIZACJI</a:t>
                      </a:r>
                      <a:endParaRPr lang="pl-PL" sz="1100" dirty="0"/>
                    </a:p>
                    <a:p>
                      <a:endParaRPr lang="pl-PL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dirty="0"/>
                        <a:t>WARTOŚĆ PROJEKTU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0598440"/>
                  </a:ext>
                </a:extLst>
              </a:tr>
              <a:tr h="1743194">
                <a:tc>
                  <a:txBody>
                    <a:bodyPr/>
                    <a:lstStyle/>
                    <a:p>
                      <a:r>
                        <a:rPr lang="pl-PL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Aktywizacja osób młodych pozostających bez pracy w powiecie międzychodzkim (V)</a:t>
                      </a:r>
                      <a:endParaRPr lang="pl-PL" sz="1100" dirty="0"/>
                    </a:p>
                    <a:p>
                      <a:endParaRPr lang="pl-PL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 ramach Programu Operacyjnego Wiedza Edukacja Rozwój 2014-2020 współfinansowanego ze środków Europejskiego Funduszu Społecznego</a:t>
                      </a:r>
                      <a:endParaRPr lang="pl-PL" sz="1100" dirty="0"/>
                    </a:p>
                    <a:p>
                      <a:endParaRPr lang="pl-PL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dirty="0"/>
                        <a:t>01.01.2019r-31.12.2022r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Łączna kwota projektu: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3.757.694,14zł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 tym: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2020r- 1.222.495,28 (wydano: 896.410,93zł)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2814369"/>
                  </a:ext>
                </a:extLst>
              </a:tr>
              <a:tr h="1743194">
                <a:tc>
                  <a:txBody>
                    <a:bodyPr/>
                    <a:lstStyle/>
                    <a:p>
                      <a:r>
                        <a:rPr lang="pl-PL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Aktywizacja zawodowa osób bezrobotnych i poszukujących pracy w powiecie międzychodzkim (V)</a:t>
                      </a:r>
                      <a:endParaRPr lang="pl-PL" sz="1100" dirty="0"/>
                    </a:p>
                    <a:p>
                      <a:endParaRPr lang="pl-PL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 ramach Wielkopolskiego Regionalnego Programu Operacyjnego na  lata 2014-2020 współfinansowanego ze środków Europejskiego Funduszu Społecznego</a:t>
                      </a:r>
                    </a:p>
                    <a:p>
                      <a:endParaRPr lang="pl-PL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dirty="0"/>
                        <a:t>01.01.2019r-31.12.2022r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Łączna kwota projektu: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2.758.802,66zł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 tym: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2020r- 945.825,97zł 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(wydano: 849.271,71zł)</a:t>
                      </a:r>
                    </a:p>
                    <a:p>
                      <a:r>
                        <a:rPr lang="pl-P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pl-PL" sz="1100" dirty="0"/>
                    </a:p>
                    <a:p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566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619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920C7FA4-4F43-46E6-AA39-7F2CB9CA90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662858"/>
              </p:ext>
            </p:extLst>
          </p:nvPr>
        </p:nvGraphicFramePr>
        <p:xfrm>
          <a:off x="539553" y="404664"/>
          <a:ext cx="8064895" cy="56886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1985">
                  <a:extLst>
                    <a:ext uri="{9D8B030D-6E8A-4147-A177-3AD203B41FA5}">
                      <a16:colId xmlns:a16="http://schemas.microsoft.com/office/drawing/2014/main" val="3869411797"/>
                    </a:ext>
                  </a:extLst>
                </a:gridCol>
                <a:gridCol w="642189">
                  <a:extLst>
                    <a:ext uri="{9D8B030D-6E8A-4147-A177-3AD203B41FA5}">
                      <a16:colId xmlns:a16="http://schemas.microsoft.com/office/drawing/2014/main" val="1048188300"/>
                    </a:ext>
                  </a:extLst>
                </a:gridCol>
                <a:gridCol w="550448">
                  <a:extLst>
                    <a:ext uri="{9D8B030D-6E8A-4147-A177-3AD203B41FA5}">
                      <a16:colId xmlns:a16="http://schemas.microsoft.com/office/drawing/2014/main" val="457944428"/>
                    </a:ext>
                  </a:extLst>
                </a:gridCol>
                <a:gridCol w="892393">
                  <a:extLst>
                    <a:ext uri="{9D8B030D-6E8A-4147-A177-3AD203B41FA5}">
                      <a16:colId xmlns:a16="http://schemas.microsoft.com/office/drawing/2014/main" val="2861754983"/>
                    </a:ext>
                  </a:extLst>
                </a:gridCol>
                <a:gridCol w="826341">
                  <a:extLst>
                    <a:ext uri="{9D8B030D-6E8A-4147-A177-3AD203B41FA5}">
                      <a16:colId xmlns:a16="http://schemas.microsoft.com/office/drawing/2014/main" val="3099440514"/>
                    </a:ext>
                  </a:extLst>
                </a:gridCol>
                <a:gridCol w="1439392">
                  <a:extLst>
                    <a:ext uri="{9D8B030D-6E8A-4147-A177-3AD203B41FA5}">
                      <a16:colId xmlns:a16="http://schemas.microsoft.com/office/drawing/2014/main" val="2322734927"/>
                    </a:ext>
                  </a:extLst>
                </a:gridCol>
                <a:gridCol w="1153717">
                  <a:extLst>
                    <a:ext uri="{9D8B030D-6E8A-4147-A177-3AD203B41FA5}">
                      <a16:colId xmlns:a16="http://schemas.microsoft.com/office/drawing/2014/main" val="900037323"/>
                    </a:ext>
                  </a:extLst>
                </a:gridCol>
                <a:gridCol w="1084215">
                  <a:extLst>
                    <a:ext uri="{9D8B030D-6E8A-4147-A177-3AD203B41FA5}">
                      <a16:colId xmlns:a16="http://schemas.microsoft.com/office/drawing/2014/main" val="2115315409"/>
                    </a:ext>
                  </a:extLst>
                </a:gridCol>
                <a:gridCol w="1084215">
                  <a:extLst>
                    <a:ext uri="{9D8B030D-6E8A-4147-A177-3AD203B41FA5}">
                      <a16:colId xmlns:a16="http://schemas.microsoft.com/office/drawing/2014/main" val="1965079899"/>
                    </a:ext>
                  </a:extLst>
                </a:gridCol>
              </a:tblGrid>
              <a:tr h="930296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pl-PL" sz="1400" b="1" u="none" strike="noStrike" dirty="0">
                          <a:effectLst/>
                          <a:latin typeface="Book Antiqua" panose="02040602050305030304" pitchFamily="18" charset="0"/>
                        </a:rPr>
                        <a:t>Wykaz osób bezrobotnych, które uczestniczyły w aktywnych formach w 2020 roku</a:t>
                      </a:r>
                      <a:endParaRPr lang="pl-PL" sz="14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pl-PL" sz="14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88938789"/>
                  </a:ext>
                </a:extLst>
              </a:tr>
              <a:tr h="280520"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81536163"/>
                  </a:ext>
                </a:extLst>
              </a:tr>
              <a:tr h="450566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Lp.</a:t>
                      </a:r>
                      <a:endParaRPr lang="pl-PL" sz="1200" b="1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 dirty="0">
                          <a:effectLst/>
                          <a:latin typeface="Book Antiqua" panose="02040602050305030304" pitchFamily="18" charset="0"/>
                        </a:rPr>
                        <a:t>AKTYWNE FORMY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 dirty="0">
                          <a:effectLst/>
                          <a:latin typeface="Book Antiqua" panose="02040602050305030304" pitchFamily="18" charset="0"/>
                        </a:rPr>
                        <a:t>FP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Program  POWER do 30r.ż.</a:t>
                      </a:r>
                      <a:endParaRPr lang="pl-PL" sz="1200" b="1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 dirty="0">
                          <a:effectLst/>
                          <a:latin typeface="Book Antiqua" panose="02040602050305030304" pitchFamily="18" charset="0"/>
                        </a:rPr>
                        <a:t>Program  WRPO powyżej 30r.ż.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Rezerwa Ministra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OGÓŁEM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9526046"/>
                  </a:ext>
                </a:extLst>
              </a:tr>
              <a:tr h="53432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u="none" strike="noStrike" dirty="0">
                          <a:effectLst/>
                          <a:latin typeface="Book Antiqua" panose="02040602050305030304" pitchFamily="18" charset="0"/>
                        </a:rPr>
                        <a:t>1</a:t>
                      </a:r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1200" u="none" strike="noStrike" dirty="0">
                          <a:effectLst/>
                          <a:latin typeface="Book Antiqua" panose="02040602050305030304" pitchFamily="18" charset="0"/>
                        </a:rPr>
                        <a:t>Prace interwencyjne</a:t>
                      </a:r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38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4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42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188591677"/>
                  </a:ext>
                </a:extLst>
              </a:tr>
              <a:tr h="53432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u="none" strike="noStrike" dirty="0">
                          <a:effectLst/>
                          <a:latin typeface="Book Antiqua" panose="02040602050305030304" pitchFamily="18" charset="0"/>
                        </a:rPr>
                        <a:t>2</a:t>
                      </a:r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Staże</a:t>
                      </a:r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33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52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26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120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26502792"/>
                  </a:ext>
                </a:extLst>
              </a:tr>
              <a:tr h="58441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u="none" strike="noStrike" dirty="0">
                          <a:effectLst/>
                          <a:latin typeface="Book Antiqua" panose="02040602050305030304" pitchFamily="18" charset="0"/>
                        </a:rPr>
                        <a:t>3</a:t>
                      </a:r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Szkolenia </a:t>
                      </a:r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2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7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51288131"/>
                  </a:ext>
                </a:extLst>
              </a:tr>
              <a:tr h="56771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u="none" strike="noStrike" dirty="0">
                          <a:effectLst/>
                          <a:latin typeface="Book Antiqua" panose="02040602050305030304" pitchFamily="18" charset="0"/>
                        </a:rPr>
                        <a:t>4</a:t>
                      </a:r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Dotacje bezrobotni</a:t>
                      </a:r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14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25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60203152"/>
                  </a:ext>
                </a:extLst>
              </a:tr>
              <a:tr h="484231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u="none" strike="noStrike" dirty="0">
                          <a:effectLst/>
                          <a:latin typeface="Book Antiqua" panose="02040602050305030304" pitchFamily="18" charset="0"/>
                        </a:rPr>
                        <a:t>5</a:t>
                      </a:r>
                      <a:endParaRPr lang="pl-PL" sz="1200" b="0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Prace Społecznie Użyteczne</a:t>
                      </a:r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34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34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96114461"/>
                  </a:ext>
                </a:extLst>
              </a:tr>
              <a:tr h="484231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 dirty="0">
                          <a:effectLst/>
                          <a:latin typeface="Book Antiqua" panose="02040602050305030304" pitchFamily="18" charset="0"/>
                        </a:rPr>
                        <a:t>6</a:t>
                      </a:r>
                    </a:p>
                  </a:txBody>
                  <a:tcPr marL="7620" marR="7620" marT="762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Bon zasiedleniowy</a:t>
                      </a:r>
                      <a:endParaRPr lang="pl-PL" sz="1200" b="0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3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3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0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62786798"/>
                  </a:ext>
                </a:extLst>
              </a:tr>
              <a:tr h="838009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pl-PL" sz="1200" u="none" strike="noStrike">
                          <a:effectLst/>
                          <a:latin typeface="Book Antiqua" panose="02040602050305030304" pitchFamily="18" charset="0"/>
                        </a:rPr>
                        <a:t>Ilość osób zaktywizowanych</a:t>
                      </a:r>
                      <a:endParaRPr lang="pl-PL" sz="1200" b="1" i="0" u="none" strike="noStrike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111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73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37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u="none" strike="noStrike" dirty="0">
                          <a:effectLst/>
                          <a:latin typeface="Book Antiqua" panose="02040602050305030304" pitchFamily="18" charset="0"/>
                        </a:rPr>
                        <a:t>13</a:t>
                      </a:r>
                      <a:endParaRPr lang="pl-PL" sz="1200" b="1" i="0" u="none" strike="noStrike" dirty="0">
                        <a:effectLst/>
                        <a:latin typeface="Book Antiqua" panose="0204060205030503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200" b="1" i="0" u="none" strike="noStrike" dirty="0">
                          <a:effectLst/>
                          <a:latin typeface="Book Antiqua" panose="02040602050305030304" pitchFamily="18" charset="0"/>
                        </a:rPr>
                        <a:t>234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16570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60352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6B313AF5-6D7F-4BDD-B6C1-C707798B3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20688"/>
            <a:ext cx="763284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8174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22821268-4353-4A02-AE8E-38FA44AFB35D}"/>
              </a:ext>
            </a:extLst>
          </p:cNvPr>
          <p:cNvSpPr txBox="1"/>
          <p:nvPr/>
        </p:nvSpPr>
        <p:spPr>
          <a:xfrm>
            <a:off x="395536" y="116632"/>
            <a:ext cx="8136903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b="1" dirty="0">
              <a:latin typeface="Book Antiqua" panose="02040602050305030304" pitchFamily="18" charset="0"/>
            </a:endParaRPr>
          </a:p>
          <a:p>
            <a:r>
              <a:rPr lang="pl-PL" sz="1400" b="1" u="sng" dirty="0">
                <a:latin typeface="Book Antiqua" panose="02040602050305030304" pitchFamily="18" charset="0"/>
              </a:rPr>
              <a:t>Priorytety wydatkowania KFS w roku 2020 </a:t>
            </a:r>
            <a:r>
              <a:rPr lang="pl-PL" sz="1400" b="1" dirty="0">
                <a:latin typeface="Book Antiqua" panose="02040602050305030304" pitchFamily="18" charset="0"/>
              </a:rPr>
              <a:t>Minister właściwy ds. pracy określił następujące priorytety wydatkowania KFS w 2020 r:  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dla osób powracających na rynek pracy po przerwie związanej ze sprawowaniem opieki nad dzieckiem;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osób po 45 roku życia; 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zawodowego kształcenia ustawicznego w zidentyfikowanych w danym powiecie lub województwie zawodach deficytowych;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w związku z rozwojem w firmach technologii i zastosowaniem wprowadzanych przez firmy narzędzi pracy; 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w obszarach/branżach kluczowych dla rozwoju powiatu/województwa wskazanych w dokumentach strategicznych/planach rozwoju;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realizacji szkoleń dla instruktorów praktycznej nauki zawodu bądź osób mających zamiar podjęcia się tego zajęcia, opiekunów praktyk zawodowych i opiekunów stażu uczniowskiego oraz szkoleń branżowych dla nauczycieli kształcenia zawodowego; </a:t>
            </a:r>
          </a:p>
          <a:p>
            <a:pPr marL="342900" indent="-342900">
              <a:buAutoNum type="arabi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pracowników zatrudnionych w podmiotach posiadających status przedsiębiorstwa społecznego, wskazanych na liście przedsiębiorstw społecznych prowadzonej przez </a:t>
            </a:r>
            <a:r>
              <a:rPr lang="pl-PL" sz="1400" dirty="0" err="1">
                <a:latin typeface="Book Antiqua" panose="02040602050305030304" pitchFamily="18" charset="0"/>
              </a:rPr>
              <a:t>MRPiPS</a:t>
            </a:r>
            <a:r>
              <a:rPr lang="pl-PL" sz="1400" dirty="0">
                <a:latin typeface="Book Antiqua" panose="02040602050305030304" pitchFamily="18" charset="0"/>
              </a:rPr>
              <a:t>, członków lub pracowników spółdzielni socjalnych lub pracowników Zakładów Aktywności Zawodowej. </a:t>
            </a:r>
            <a:endParaRPr lang="pl-PL" sz="1400" b="1" dirty="0">
              <a:latin typeface="Book Antiqua" panose="02040602050305030304" pitchFamily="18" charset="0"/>
            </a:endParaRPr>
          </a:p>
          <a:p>
            <a:r>
              <a:rPr lang="pl-PL" sz="1400" b="1" dirty="0">
                <a:latin typeface="Book Antiqua" panose="02040602050305030304" pitchFamily="18" charset="0"/>
              </a:rPr>
              <a:t>Rada Rynku Pracy zdefiniowała następujące priorytety wydatkowania tzw. rezerwy KFS: </a:t>
            </a:r>
          </a:p>
          <a:p>
            <a:pPr marL="342900" indent="-342900">
              <a:buAutoNum type="alphaL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osób z orzeczonym stopniem niepełnosprawności; </a:t>
            </a:r>
          </a:p>
          <a:p>
            <a:pPr marL="342900" indent="-342900">
              <a:buAutoNum type="alphaLcParenR"/>
            </a:pPr>
            <a:r>
              <a:rPr lang="pl-PL" sz="1400" dirty="0">
                <a:latin typeface="Book Antiqua" panose="02040602050305030304" pitchFamily="18" charset="0"/>
              </a:rPr>
              <a:t>wsparcie w nabywaniu kompetencji cyfrowych; </a:t>
            </a:r>
          </a:p>
          <a:p>
            <a:pPr marL="342900" indent="-342900">
              <a:buAutoNum type="alphaL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pracowników Centrów Integracji Społecznej, Klubów Integracji Społecznej oraz Warsztatów Terapii Zajęciowej; </a:t>
            </a:r>
          </a:p>
          <a:p>
            <a:pPr marL="342900" indent="-342900">
              <a:buAutoNum type="alphaL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osób, które mogą udokumentować wykonywanie przez co najmniej 15 lat prac w szczególnych warunkach lub o szczególnym charakterze, a którym nie przysługuje prawo do emerytury pomostowej; </a:t>
            </a:r>
          </a:p>
          <a:p>
            <a:pPr marL="342900" indent="-342900">
              <a:buAutoNum type="alphaLcParenR"/>
            </a:pPr>
            <a:r>
              <a:rPr lang="pl-PL" sz="1400" dirty="0">
                <a:latin typeface="Book Antiqua" panose="02040602050305030304" pitchFamily="18" charset="0"/>
              </a:rPr>
              <a:t>wsparcie kształcenia ustawicznego osób zatrudnionych u pracodawców, którzy w latach 2017-2019 nie korzystali ze środków Krajowego Funduszu Szkoleniowego .  </a:t>
            </a:r>
          </a:p>
        </p:txBody>
      </p:sp>
    </p:spTree>
    <p:extLst>
      <p:ext uri="{BB962C8B-B14F-4D97-AF65-F5344CB8AC3E}">
        <p14:creationId xmlns:p14="http://schemas.microsoft.com/office/powerpoint/2010/main" val="37776150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75C6197B-57A8-406C-9791-926CD0E09A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3534634"/>
              </p:ext>
            </p:extLst>
          </p:nvPr>
        </p:nvGraphicFramePr>
        <p:xfrm>
          <a:off x="971600" y="1359352"/>
          <a:ext cx="7200800" cy="4877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pole tekstowe 1">
            <a:extLst>
              <a:ext uri="{FF2B5EF4-FFF2-40B4-BE49-F238E27FC236}">
                <a16:creationId xmlns:a16="http://schemas.microsoft.com/office/drawing/2014/main" id="{A0795592-E9DC-46FE-86E8-290765C9F6C8}"/>
              </a:ext>
            </a:extLst>
          </p:cNvPr>
          <p:cNvSpPr txBox="1"/>
          <p:nvPr/>
        </p:nvSpPr>
        <p:spPr>
          <a:xfrm>
            <a:off x="1115616" y="620688"/>
            <a:ext cx="80593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>
                <a:latin typeface="Book Antiqua" panose="02040602050305030304" pitchFamily="18" charset="0"/>
              </a:rPr>
              <a:t>WYDATKI PONIESIONE W ROKU 2020 NA POSZCZEGÓLNE FORMY AKTYWIZACJI  </a:t>
            </a:r>
          </a:p>
          <a:p>
            <a:r>
              <a:rPr lang="pl-PL" sz="1400" b="1" dirty="0">
                <a:latin typeface="Book Antiqua" panose="02040602050305030304" pitchFamily="18" charset="0"/>
              </a:rPr>
              <a:t>(procentowo w stosunku do ogółu wydatków na aktywizację bezrobotnych)</a:t>
            </a:r>
          </a:p>
          <a:p>
            <a:r>
              <a:rPr lang="pl-PL" sz="1400" dirty="0">
                <a:latin typeface="Book Antiqua" panose="020406020503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341018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10B6E07-03C7-495B-B7CB-9855B79DC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536" y="107286"/>
            <a:ext cx="8748464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STRUKTURA WSZYSTKICH WYDATKÓW FUNDUSZU PRACY</a:t>
            </a:r>
            <a:endParaRPr kumimoji="0" lang="pl-PL" altLang="pl-P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ujęcie procentowe</a:t>
            </a:r>
            <a:endParaRPr kumimoji="0" lang="pl-PL" altLang="pl-PL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" panose="0204060205030503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F5238482-BEF5-487D-BA6E-0D90673045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9898848"/>
              </p:ext>
            </p:extLst>
          </p:nvPr>
        </p:nvGraphicFramePr>
        <p:xfrm>
          <a:off x="539552" y="692696"/>
          <a:ext cx="820891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3">
            <a:extLst>
              <a:ext uri="{FF2B5EF4-FFF2-40B4-BE49-F238E27FC236}">
                <a16:creationId xmlns:a16="http://schemas.microsoft.com/office/drawing/2014/main" id="{CC6BA6C6-5977-475D-A32B-DD303A8D109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15516" y="3861048"/>
            <a:ext cx="8712968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 ogólnej kwocie wydatków Funduszu Pracy tj. 21.594.100zł  dominowały koszty poniesione na realizację programów rynku pracy 19.289.300zł oraz na zasiłki dla osób bezrobotnych (wraz ze składką ZUS) 1.414.600zł , które stanowiły odpowiednio 89% i 7% ogółu wydatków. </a:t>
            </a:r>
            <a:endParaRPr kumimoji="0" lang="pl-PL" altLang="pl-PL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9915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683568" y="2060848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>
                <a:latin typeface="Book Antiqua" panose="02040602050305030304" pitchFamily="18" charset="0"/>
              </a:rPr>
              <a:t>W wyniku załatwianych spraw wydano 3409 decyzji administracyjnych. Ponadto zawarto 2954 umowy cywilnoprawne (dotyczące aktywnych form oraz COVID), wydano 1361 zaświadczeń, w tym 1132 dla osób bezrobotnych, 229 dla instytucji (ZUS,  Komornik, Sąd, OPS, Policja i Prokuratura itp.), 149 zaświadczenia o udzielonej pomocy publicznej  oraz ponad 409 PIT-ów. </a:t>
            </a:r>
          </a:p>
        </p:txBody>
      </p:sp>
    </p:spTree>
    <p:extLst>
      <p:ext uri="{BB962C8B-B14F-4D97-AF65-F5344CB8AC3E}">
        <p14:creationId xmlns:p14="http://schemas.microsoft.com/office/powerpoint/2010/main" val="9974381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37681" y="620688"/>
            <a:ext cx="846863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000" dirty="0"/>
              <a:t> </a:t>
            </a:r>
            <a:r>
              <a:rPr lang="pl-PL" sz="1400" b="1" dirty="0">
                <a:latin typeface="Book Antiqua" panose="02040602050305030304" pitchFamily="18" charset="0"/>
              </a:rPr>
              <a:t>W ramach poradnictwa zawodowego: </a:t>
            </a:r>
          </a:p>
          <a:p>
            <a:pPr algn="just"/>
            <a:r>
              <a:rPr lang="pl-PL" sz="1400" dirty="0">
                <a:latin typeface="Book Antiqua" panose="02040602050305030304" pitchFamily="18" charset="0"/>
              </a:rPr>
              <a:t>- 250 osób skorzystało z indywidualnej porady zawodowej, </a:t>
            </a:r>
          </a:p>
          <a:p>
            <a:pPr algn="just"/>
            <a:r>
              <a:rPr lang="pl-PL" sz="1400" dirty="0">
                <a:latin typeface="Book Antiqua" panose="02040602050305030304" pitchFamily="18" charset="0"/>
              </a:rPr>
              <a:t>- 6 osób skorzystało z porady zawodowej  grupowej, </a:t>
            </a:r>
          </a:p>
          <a:p>
            <a:pPr algn="just"/>
            <a:r>
              <a:rPr lang="pl-PL" sz="1400" dirty="0">
                <a:latin typeface="Book Antiqua" panose="02040602050305030304" pitchFamily="18" charset="0"/>
              </a:rPr>
              <a:t>- 9 osób skorzystało z grupowej informacji zawodowej             </a:t>
            </a:r>
          </a:p>
          <a:p>
            <a:pPr algn="just"/>
            <a:r>
              <a:rPr lang="pl-PL" sz="1400" dirty="0">
                <a:latin typeface="Book Antiqua" panose="02040602050305030304" pitchFamily="18" charset="0"/>
              </a:rPr>
              <a:t>Poza zadaniami z zakresu poradnictwa zawodowego doradca sprawuje również funkcję doradcy klienta (indywidualnego) dla około 150 osób bezrobotnych.</a:t>
            </a:r>
          </a:p>
          <a:p>
            <a:pPr algn="just"/>
            <a:r>
              <a:rPr lang="pl-PL" sz="1400" dirty="0">
                <a:latin typeface="Book Antiqua" panose="02040602050305030304" pitchFamily="18" charset="0"/>
              </a:rPr>
              <a:t> Zadania związane z funkcją doradcy klienta indywidualnego polegają na stałej opiece,  kontakcie i pracy ze ściśle określonymi osobami bezrobotnymi – od momentu ich rejestracji aż do wyłączenia z ewidencji, realizowane są przez 4 pracowników tut. Urzędu średnio na jednego pracownika przypada 160osób bezrobotnych). Każdy z nich dodatkowo wykonuje również zadania mające na celu realizację aktywnych form wynikających z ustawy o promocji zatrudnienia i instytucjach rynku pracy .</a:t>
            </a:r>
          </a:p>
          <a:p>
            <a:pPr algn="just"/>
            <a:r>
              <a:rPr lang="pl-PL" sz="1400" dirty="0">
                <a:latin typeface="Book Antiqua" panose="02040602050305030304" pitchFamily="18" charset="0"/>
              </a:rPr>
              <a:t>W pracy doradczej wykorzystywane były  zarówno indywidualne jak i grupowe formy pracy z klientem, w postaci informacji zawodowych oraz porad zawodowych o różnej tematyce. Informacje grupowe miały na celu przekazanie uczestnikom szczegółowych informacji na temat możliwych form wsparcia osób bezrobotnych. Porady grupowe obejmowały zagadnienia takie jak: planowanie kariery zawodowej, jak odnaleźć się na rynku pracy - zwłaszcza w przypadku osób długotrwale pozostających bez pracy, predyspozycje i zainteresowania zawodowe, sporządzanie dokumentów aplikacyjnych oraz zakładanie własnej firmy. Porady indywidualne dotyczyły natomiast różnych aspektów związanych      z poszukiwaniem pracy, głównie dotyczących problemów zawodowych klienta, pomocy w szukaniu możliwości rozwiązywania tych problemów, zdefiniowania mocnych i słabych stron klienta, określania predyspozycji zawodowych. </a:t>
            </a:r>
          </a:p>
        </p:txBody>
      </p:sp>
    </p:spTree>
    <p:extLst>
      <p:ext uri="{BB962C8B-B14F-4D97-AF65-F5344CB8AC3E}">
        <p14:creationId xmlns:p14="http://schemas.microsoft.com/office/powerpoint/2010/main" val="14248131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611560" y="1268760"/>
            <a:ext cx="784887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600" b="1" dirty="0">
                <a:latin typeface="Book Antiqua" panose="02040602050305030304" pitchFamily="18" charset="0"/>
              </a:rPr>
              <a:t>W roku 2020 przy realizacji zadań  Urząd współpracował m.in. z:</a:t>
            </a:r>
          </a:p>
          <a:p>
            <a:pPr algn="just"/>
            <a:endParaRPr lang="pl-PL" sz="1600" b="1" dirty="0">
              <a:latin typeface="Book Antiqua" panose="02040602050305030304" pitchFamily="18" charset="0"/>
            </a:endParaRPr>
          </a:p>
          <a:p>
            <a:pPr algn="just"/>
            <a:r>
              <a:rPr lang="pl-PL" sz="1600" dirty="0">
                <a:latin typeface="Book Antiqua" panose="02040602050305030304" pitchFamily="18" charset="0"/>
              </a:rPr>
              <a:t>● </a:t>
            </a:r>
            <a:r>
              <a:rPr lang="pl-PL" sz="1600" b="1" dirty="0">
                <a:latin typeface="Book Antiqua" panose="02040602050305030304" pitchFamily="18" charset="0"/>
              </a:rPr>
              <a:t>Ośrodkami Pomocy Społecznej </a:t>
            </a:r>
            <a:r>
              <a:rPr lang="pl-PL" sz="1600" dirty="0">
                <a:latin typeface="Book Antiqua" panose="02040602050305030304" pitchFamily="18" charset="0"/>
              </a:rPr>
              <a:t>– współpraca polegała między innymi na udzielaniu informacji o planowanych szkoleniach, ofertach pracy, wymianie informacji w sprawach indywidualnych dotyczących gotowości do podjęcia pracy oraz świadczeń przysługujących osobom bezrobotnym, będących jednocześnie podopiecznymi tychże ośrodków i realizacji programu prac społecznie użytecznych.</a:t>
            </a:r>
          </a:p>
          <a:p>
            <a:pPr algn="just"/>
            <a:r>
              <a:rPr lang="pl-PL" sz="1600" dirty="0">
                <a:latin typeface="Book Antiqua" panose="02040602050305030304" pitchFamily="18" charset="0"/>
              </a:rPr>
              <a:t>● </a:t>
            </a:r>
            <a:r>
              <a:rPr lang="pl-PL" sz="1600" b="1" dirty="0">
                <a:latin typeface="Book Antiqua" panose="02040602050305030304" pitchFamily="18" charset="0"/>
              </a:rPr>
              <a:t>Klubem Integracji Społecznej w Międzychodzie </a:t>
            </a:r>
            <a:r>
              <a:rPr lang="pl-PL" sz="1600" dirty="0">
                <a:latin typeface="Book Antiqua" panose="02040602050305030304" pitchFamily="18" charset="0"/>
              </a:rPr>
              <a:t>– w zakresie aktywizacji osób długotrwale bezrobotnych, zagrożonych wykluczeniem społecznym, </a:t>
            </a:r>
          </a:p>
          <a:p>
            <a:pPr algn="just"/>
            <a:r>
              <a:rPr lang="pl-PL" sz="1600" dirty="0">
                <a:latin typeface="Book Antiqua" panose="02040602050305030304" pitchFamily="18" charset="0"/>
              </a:rPr>
              <a:t>● </a:t>
            </a:r>
            <a:r>
              <a:rPr lang="pl-PL" sz="1600" b="1" dirty="0">
                <a:latin typeface="Book Antiqua" panose="02040602050305030304" pitchFamily="18" charset="0"/>
              </a:rPr>
              <a:t>Powiatową Radą Rynku Pracy</a:t>
            </a:r>
            <a:r>
              <a:rPr lang="pl-PL" sz="1600" dirty="0">
                <a:latin typeface="Book Antiqua" panose="02040602050305030304" pitchFamily="18" charset="0"/>
              </a:rPr>
              <a:t>, głównie w zakresie planowania i wykonania programów rynku pracy oraz z innymi instytucjami realizującymi projekty związane z aktywizacją osób bezrobotnych.</a:t>
            </a:r>
          </a:p>
          <a:p>
            <a:pPr algn="just"/>
            <a:r>
              <a:rPr lang="pl-PL" sz="2000" dirty="0">
                <a:latin typeface="Book Antiqua" panose="0204060205030503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1339948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F67B78F0-AB1E-48C2-8A83-EC371B96C2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035573"/>
              </p:ext>
            </p:extLst>
          </p:nvPr>
        </p:nvGraphicFramePr>
        <p:xfrm>
          <a:off x="539553" y="1493686"/>
          <a:ext cx="8208910" cy="4364990"/>
        </p:xfrm>
        <a:graphic>
          <a:graphicData uri="http://schemas.openxmlformats.org/drawingml/2006/table">
            <a:tbl>
              <a:tblPr firstRow="1" firstCol="1" bandRow="1"/>
              <a:tblGrid>
                <a:gridCol w="601498">
                  <a:extLst>
                    <a:ext uri="{9D8B030D-6E8A-4147-A177-3AD203B41FA5}">
                      <a16:colId xmlns:a16="http://schemas.microsoft.com/office/drawing/2014/main" val="3287854658"/>
                    </a:ext>
                  </a:extLst>
                </a:gridCol>
                <a:gridCol w="4870812">
                  <a:extLst>
                    <a:ext uri="{9D8B030D-6E8A-4147-A177-3AD203B41FA5}">
                      <a16:colId xmlns:a16="http://schemas.microsoft.com/office/drawing/2014/main" val="2811843214"/>
                    </a:ext>
                  </a:extLst>
                </a:gridCol>
                <a:gridCol w="2736600">
                  <a:extLst>
                    <a:ext uri="{9D8B030D-6E8A-4147-A177-3AD203B41FA5}">
                      <a16:colId xmlns:a16="http://schemas.microsoft.com/office/drawing/2014/main" val="3483628998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LP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PROGRAMY</a:t>
                      </a:r>
                      <a:endParaRPr lang="pl-P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KWOTA  w zł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4012758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Fundusz  Pracy</a:t>
                      </a:r>
                      <a:endParaRPr lang="pl-P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1.196.494,75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516786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EFS - Regionalny Program Operacyjny (WRPO)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683.611,24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356653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EFS- Program Operacyjny Wiedza Edukacja Rozwój (POWER)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1.041.845,95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6321521"/>
                  </a:ext>
                </a:extLst>
              </a:tr>
              <a:tr h="31553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OGÓŁEM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l-P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2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2.921.951,94</a:t>
                      </a:r>
                      <a:endParaRPr lang="pl-P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02" marR="521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5794177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5C7D6003-5FCB-498E-8F0D-3DAB0C1BC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282990"/>
            <a:ext cx="756084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Czcionka tekstu podstawowego" charset="0"/>
              </a:rPr>
              <a:t>         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Czcionka tekstu podstawowego" charset="0"/>
              </a:rPr>
              <a:t>                                        LIMIT ŚRODKÓW NA  ROK 2021 </a:t>
            </a:r>
            <a:endParaRPr kumimoji="0" lang="pl-PL" altLang="pl-PL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9426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CD727E54-62A2-4183-B393-ADB73712A6CD}"/>
              </a:ext>
            </a:extLst>
          </p:cNvPr>
          <p:cNvSpPr txBox="1"/>
          <p:nvPr/>
        </p:nvSpPr>
        <p:spPr>
          <a:xfrm>
            <a:off x="1259632" y="826757"/>
            <a:ext cx="6768752" cy="5188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1400" b="1" u="sng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Krajowy Fundusz Szkoleniowy</a:t>
            </a: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1400" b="1" i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129.900zł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1400" b="1" u="sng" dirty="0"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400" b="1" u="sng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zadania 15zzb-15zze</a:t>
            </a: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COVID -  </a:t>
            </a:r>
            <a:r>
              <a:rPr lang="pl-PL" sz="1400" b="1" i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1.000.000zł</a:t>
            </a:r>
            <a:endParaRPr lang="pl-PL" sz="1400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15zzb - </a:t>
            </a:r>
            <a:r>
              <a:rPr lang="pl-PL" sz="1400" dirty="0"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dofinansowanie części kosztów wynagrodzeń pracowników oraz należnych od tych wynagrodzeń składek na ubezpieczenia społeczne w przypadku spadku obrotów gospodarczych w następstwie wystąpienia COVID-19,</a:t>
            </a:r>
            <a:endParaRPr lang="pl-PL" sz="1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15zzc - </a:t>
            </a: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dofinansowanie części kosztów prowadzenia działalności gospodarczej dla przedsiębiorcy będącego osobą fizyczną niezatrudniająca pracowników w przypadku spadku obrotów gospodarczych w następstwie wystąpienia COVID-19</a:t>
            </a: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endParaRPr lang="pl-PL" sz="14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15zzd - </a:t>
            </a: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pożyczka na pokrycie bieżących kosztów prowadzenia działalności gospodarczej </a:t>
            </a:r>
            <a:r>
              <a:rPr lang="pl-PL" sz="1400" dirty="0" err="1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mikroprzedsiębiorcy</a:t>
            </a: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endParaRPr lang="pl-PL" sz="14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15zze – </a:t>
            </a: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dofinansowanie części kosztów wynagrodzeń pracowników oraz należnych od tych wynagrodzeń składek na ubezpieczenia społeczne w przypadku spadku przychodów z działalności statutowej organizacji pozarządowej w następstwie COVID-19</a:t>
            </a:r>
            <a:endParaRPr lang="pl-PL" sz="14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1400" b="1" u="sng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zadania 15zze4  COVID</a:t>
            </a: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pl-PL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985.000zł</a:t>
            </a:r>
            <a:endParaRPr lang="pl-PL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l-PL" sz="1400" b="1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15zze4 - </a:t>
            </a: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dotacja na pokrycie bieżących kosztów prowadzenia działalności gospodarczej </a:t>
            </a:r>
            <a:r>
              <a:rPr lang="pl-PL" sz="1400" dirty="0" err="1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mikroprzedsiębiorcy</a:t>
            </a:r>
            <a:r>
              <a:rPr lang="pl-PL" sz="1400" dirty="0">
                <a:effectLst/>
                <a:latin typeface="Book Antiqua" panose="0204060205030503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 małego przedsiębiorcy </a:t>
            </a:r>
            <a:endParaRPr lang="pl-PL" sz="14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89734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Miejski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  <a:fontScheme name="Pakiet 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35279</TotalTime>
  <Words>2461</Words>
  <Application>Microsoft Office PowerPoint</Application>
  <PresentationFormat>Pokaz na ekranie (4:3)</PresentationFormat>
  <Paragraphs>355</Paragraphs>
  <Slides>30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6" baseType="lpstr">
      <vt:lpstr>Arial</vt:lpstr>
      <vt:lpstr>Book Antiqua</vt:lpstr>
      <vt:lpstr>Bookman Old Style</vt:lpstr>
      <vt:lpstr>Calibri</vt:lpstr>
      <vt:lpstr>Times New Roman</vt:lpstr>
      <vt:lpstr>Motyw pakietu Office</vt:lpstr>
      <vt:lpstr>SPRAWOZDANIE Z DZIAŁALNOŚCI POWIATOWEGO URZĘDU PRACY W MIĘDZYCHODZIE W 2020 r.   W 2020 r. w statystykach Powiatowego Urzędu Pracy w Międzychodzie odnotowano znaczny wzrost poziomu bezrobocia ( o 29,2% ) w stosunku do roku 2019 - w rejestrze osób bezrobotnych figurowało 713 osób. Stopa bezrobocia, czyli stosunek liczby osób bezrobotnych do liczby osób czynnych zawodowo na koniec 2020 r. wynosiła 5,5%. Najwyższą stopę bezrobocia odnotowano w powiecie konińskim – 8,6%, a najniższą w powiatach poznańskim i kępińskim 2,0%. W województwie wielkopolskim stopa bezrobocia na koniec roku 2020r. wynosiła 3,7%, natomiast w kraju 6,2%.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Jolanta Idziak</dc:creator>
  <cp:lastModifiedBy>Jolanta Idziak</cp:lastModifiedBy>
  <cp:revision>331</cp:revision>
  <cp:lastPrinted>2021-02-16T13:40:25Z</cp:lastPrinted>
  <dcterms:created xsi:type="dcterms:W3CDTF">2019-03-14T09:36:50Z</dcterms:created>
  <dcterms:modified xsi:type="dcterms:W3CDTF">2021-03-22T11:08:52Z</dcterms:modified>
</cp:coreProperties>
</file>